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ab6405bf_0_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fab6405bf_0_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79725" y="61136"/>
            <a:ext cx="898454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827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279925" y="1651848"/>
            <a:ext cx="858414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827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79925" y="1651848"/>
            <a:ext cx="858414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02325" y="1029256"/>
            <a:ext cx="4342765" cy="278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827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827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79925" y="1651848"/>
            <a:ext cx="858414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8270" marR="0" algn="l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827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79925" y="1651848"/>
            <a:ext cx="858414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02325" y="1029256"/>
            <a:ext cx="4342765" cy="278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8270" marR="0" rtl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8270" marR="0" rtl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8270" marR="0" rtl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8270" marR="0" rtl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8270" marR="0" rtl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8270" marR="0" rtl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8270" marR="0" rtl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8270" marR="0" rtl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8270" marR="0" rtl="0" algn="l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827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.jp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3.png"/><Relationship Id="rId13" Type="http://schemas.openxmlformats.org/officeDocument/2006/relationships/image" Target="../media/image2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Relationship Id="rId5" Type="http://schemas.openxmlformats.org/officeDocument/2006/relationships/image" Target="../media/image6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673100" y="1771625"/>
            <a:ext cx="39288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Altair </a:t>
            </a:r>
            <a:r>
              <a:rPr lang="en-US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Science</a:t>
            </a:r>
            <a:r>
              <a:rPr lang="en-US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Hackathon</a:t>
            </a:r>
            <a:endParaRPr b="0" i="0" sz="27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7" name="Google Shape;47;p7"/>
          <p:cNvGrpSpPr/>
          <p:nvPr/>
        </p:nvGrpSpPr>
        <p:grpSpPr>
          <a:xfrm>
            <a:off x="5320813" y="378323"/>
            <a:ext cx="2755031" cy="2704333"/>
            <a:chOff x="5320813" y="378323"/>
            <a:chExt cx="2755031" cy="2704333"/>
          </a:xfrm>
        </p:grpSpPr>
        <p:pic>
          <p:nvPicPr>
            <p:cNvPr id="48" name="Google Shape;4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4475" y="1050906"/>
              <a:ext cx="1782849" cy="20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20813" y="378323"/>
              <a:ext cx="662499" cy="726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93770" y="884610"/>
              <a:ext cx="482074" cy="525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" name="Google Shape;5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1691" y="4034575"/>
            <a:ext cx="586165" cy="68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7"/>
          <p:cNvGrpSpPr/>
          <p:nvPr/>
        </p:nvGrpSpPr>
        <p:grpSpPr>
          <a:xfrm>
            <a:off x="8404399" y="3624438"/>
            <a:ext cx="582043" cy="581868"/>
            <a:chOff x="8404399" y="3624438"/>
            <a:chExt cx="582043" cy="581868"/>
          </a:xfrm>
        </p:grpSpPr>
        <p:pic>
          <p:nvPicPr>
            <p:cNvPr id="53" name="Google Shape;5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04399" y="3624438"/>
              <a:ext cx="321848" cy="448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664593" y="3757882"/>
              <a:ext cx="321849" cy="44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7"/>
          <p:cNvSpPr txBox="1"/>
          <p:nvPr/>
        </p:nvSpPr>
        <p:spPr>
          <a:xfrm>
            <a:off x="673100" y="4206300"/>
            <a:ext cx="5223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Name : Byleen Janet Roy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Topic : Diabetes classification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College : Loyola ICAM College of Engineering and Technology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9">
            <a:alphaModFix/>
          </a:blip>
          <a:srcRect b="-60952" l="0" r="-96386" t="0"/>
          <a:stretch/>
        </p:blipFill>
        <p:spPr>
          <a:xfrm>
            <a:off x="741025" y="206725"/>
            <a:ext cx="1605325" cy="12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25" y="215775"/>
            <a:ext cx="52253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4507988" y="562814"/>
            <a:ext cx="4501820" cy="3374057"/>
            <a:chOff x="4507988" y="562814"/>
            <a:chExt cx="4501820" cy="3374057"/>
          </a:xfrm>
        </p:grpSpPr>
        <p:pic>
          <p:nvPicPr>
            <p:cNvPr id="62" name="Google Shape;6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6066" y="2017637"/>
              <a:ext cx="2017495" cy="1209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32605" y="1241045"/>
              <a:ext cx="481899" cy="555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15333" y="1362738"/>
              <a:ext cx="481899" cy="555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9675" y="1976713"/>
              <a:ext cx="1111471" cy="961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9675" y="1584147"/>
              <a:ext cx="1111471" cy="961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32661" y="562814"/>
              <a:ext cx="1245499" cy="799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925952" y="1473336"/>
              <a:ext cx="848474" cy="55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8"/>
            <p:cNvSpPr/>
            <p:nvPr/>
          </p:nvSpPr>
          <p:spPr>
            <a:xfrm>
              <a:off x="7504475" y="3063862"/>
              <a:ext cx="664210" cy="383540"/>
            </a:xfrm>
            <a:custGeom>
              <a:rect b="b" l="l" r="r" t="t"/>
              <a:pathLst>
                <a:path extrusionOk="0" h="383539" w="664209">
                  <a:moveTo>
                    <a:pt x="0" y="0"/>
                  </a:moveTo>
                  <a:lnTo>
                    <a:pt x="664199" y="383399"/>
                  </a:lnTo>
                </a:path>
              </a:pathLst>
            </a:custGeom>
            <a:noFill/>
            <a:ln cap="flat" cmpd="sng" w="19025">
              <a:solidFill>
                <a:srgbClr val="24D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456225" y="1841812"/>
              <a:ext cx="560070" cy="323215"/>
            </a:xfrm>
            <a:custGeom>
              <a:rect b="b" l="l" r="r" t="t"/>
              <a:pathLst>
                <a:path extrusionOk="0" h="323214" w="560070">
                  <a:moveTo>
                    <a:pt x="0" y="0"/>
                  </a:moveTo>
                  <a:lnTo>
                    <a:pt x="559799" y="323099"/>
                  </a:lnTo>
                </a:path>
              </a:pathLst>
            </a:custGeom>
            <a:noFill/>
            <a:ln cap="flat" cmpd="sng" w="19025">
              <a:solidFill>
                <a:srgbClr val="D392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1" name="Google Shape;71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248688" y="1177290"/>
              <a:ext cx="190715" cy="555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8"/>
            <p:cNvSpPr/>
            <p:nvPr/>
          </p:nvSpPr>
          <p:spPr>
            <a:xfrm>
              <a:off x="5344024" y="2987662"/>
              <a:ext cx="775970" cy="455295"/>
            </a:xfrm>
            <a:custGeom>
              <a:rect b="b" l="l" r="r" t="t"/>
              <a:pathLst>
                <a:path extrusionOk="0" h="455295" w="775970">
                  <a:moveTo>
                    <a:pt x="775799" y="0"/>
                  </a:moveTo>
                  <a:lnTo>
                    <a:pt x="0" y="454799"/>
                  </a:lnTo>
                </a:path>
              </a:pathLst>
            </a:custGeom>
            <a:noFill/>
            <a:ln cap="flat" cmpd="sng" w="19025">
              <a:solidFill>
                <a:srgbClr val="24D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55875" y="1918012"/>
              <a:ext cx="560070" cy="323215"/>
            </a:xfrm>
            <a:custGeom>
              <a:rect b="b" l="l" r="r" t="t"/>
              <a:pathLst>
                <a:path extrusionOk="0" h="323214" w="560070">
                  <a:moveTo>
                    <a:pt x="559799" y="0"/>
                  </a:moveTo>
                  <a:lnTo>
                    <a:pt x="0" y="323099"/>
                  </a:lnTo>
                </a:path>
              </a:pathLst>
            </a:custGeom>
            <a:noFill/>
            <a:ln cap="flat" cmpd="sng" w="19025">
              <a:solidFill>
                <a:srgbClr val="0A2F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4" name="Google Shape;74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07988" y="2814871"/>
              <a:ext cx="1019495" cy="112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206365" y="3094568"/>
              <a:ext cx="430024" cy="599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579784" y="3254930"/>
              <a:ext cx="430024" cy="599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59999" y="1451824"/>
              <a:ext cx="190799" cy="476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8"/>
          <p:cNvSpPr txBox="1"/>
          <p:nvPr>
            <p:ph type="title"/>
          </p:nvPr>
        </p:nvSpPr>
        <p:spPr>
          <a:xfrm>
            <a:off x="79725" y="0"/>
            <a:ext cx="6033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1.Design Motivation</a:t>
            </a:r>
            <a:endParaRPr sz="3600"/>
          </a:p>
          <a:p>
            <a:pPr indent="0" lvl="0" marL="104775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FF"/>
                </a:solidFill>
              </a:rPr>
              <a:t>What did our design process look like?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474225" y="54722"/>
            <a:ext cx="2404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Motivation</a:t>
            </a:r>
            <a:endParaRPr sz="3600"/>
          </a:p>
        </p:txBody>
      </p:sp>
      <p:sp>
        <p:nvSpPr>
          <p:cNvPr id="84" name="Google Shape;84;p9"/>
          <p:cNvSpPr txBox="1"/>
          <p:nvPr/>
        </p:nvSpPr>
        <p:spPr>
          <a:xfrm>
            <a:off x="8888853" y="4827334"/>
            <a:ext cx="17907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614449" y="1087750"/>
            <a:ext cx="77559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rtl="0" algn="l">
              <a:spcBef>
                <a:spcPts val="315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Early Detection: Enables timely intervention for diabetes management and prevention.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Increased Accuracy: Improves diagnostic accuracy compared to traditional methods.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Efficiency: Provides faster diagnosis, saving time for healthcare providers and patients.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Scalability: Can be easily integrated into various healthcare settings.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Cost-Effective: Reduces the costs associated with misdiagnosis and delayed treatment.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99650" y="0"/>
            <a:ext cx="69828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2.	Design Description</a:t>
            </a:r>
            <a:endParaRPr sz="3600"/>
          </a:p>
          <a:p>
            <a:pPr indent="0" lvl="0" marL="84455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FF"/>
                </a:solidFill>
              </a:rPr>
              <a:t>What is the ﬁnal design?</a:t>
            </a:r>
            <a:endParaRPr sz="1800"/>
          </a:p>
        </p:txBody>
      </p:sp>
      <p:grpSp>
        <p:nvGrpSpPr>
          <p:cNvPr id="91" name="Google Shape;91;p10"/>
          <p:cNvGrpSpPr/>
          <p:nvPr/>
        </p:nvGrpSpPr>
        <p:grpSpPr>
          <a:xfrm>
            <a:off x="5577430" y="1537567"/>
            <a:ext cx="2364613" cy="1667536"/>
            <a:chOff x="5577430" y="1537567"/>
            <a:chExt cx="2364613" cy="1667536"/>
          </a:xfrm>
        </p:grpSpPr>
        <p:pic>
          <p:nvPicPr>
            <p:cNvPr id="92" name="Google Shape;9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22704" y="2045303"/>
              <a:ext cx="2219339" cy="115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90680" y="2449022"/>
              <a:ext cx="145274" cy="422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91405" y="1537567"/>
              <a:ext cx="778472" cy="911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77430" y="2449022"/>
              <a:ext cx="145274" cy="422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86255" y="2609397"/>
              <a:ext cx="145274" cy="422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402325" y="1029250"/>
            <a:ext cx="496350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What it is:</a:t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Naive Bayes is a probabilistic classifier based on Bayes' theorem, which assumes independence between features and calculates the probability of each class.</a:t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Reason:</a:t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Simplistic Approach: The model's simplicity makes it easy to understand and implement.</a:t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Fast Run Time: Computationally efficient, allowing for quick predictions.</a:t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Robust Performance: Performs well with high-dimensional data and small datasets.</a:t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Effective for Binary Classification: Well-suited for the binary nature of diabetes classification.</a:t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Scalable Solution: Handles large datasets effectively, making it practical for real-world healthcare applications.</a:t>
            </a:r>
            <a:endParaRPr sz="1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1"/>
          <p:cNvSpPr txBox="1"/>
          <p:nvPr/>
        </p:nvSpPr>
        <p:spPr>
          <a:xfrm>
            <a:off x="492849" y="3791506"/>
            <a:ext cx="227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73025" y="54725"/>
            <a:ext cx="7081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Design Description</a:t>
            </a:r>
            <a:endParaRPr sz="3600"/>
          </a:p>
        </p:txBody>
      </p:sp>
      <p:sp>
        <p:nvSpPr>
          <p:cNvPr id="104" name="Google Shape;104;p11"/>
          <p:cNvSpPr txBox="1"/>
          <p:nvPr/>
        </p:nvSpPr>
        <p:spPr>
          <a:xfrm>
            <a:off x="5060275" y="4517935"/>
            <a:ext cx="38760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8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3">
            <a:alphaModFix/>
          </a:blip>
          <a:srcRect b="14332" l="0" r="0" t="0"/>
          <a:stretch/>
        </p:blipFill>
        <p:spPr>
          <a:xfrm>
            <a:off x="5492750" y="1190625"/>
            <a:ext cx="3109226" cy="26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8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326"/>
            <a:ext cx="9144001" cy="42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79725" y="61125"/>
            <a:ext cx="5698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Conclusions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>
            <a:off x="643070" y="1911176"/>
            <a:ext cx="3805399" cy="1319069"/>
            <a:chOff x="643070" y="1911176"/>
            <a:chExt cx="3805399" cy="1319069"/>
          </a:xfrm>
        </p:grpSpPr>
        <p:pic>
          <p:nvPicPr>
            <p:cNvPr id="120" name="Google Shape;12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3070" y="2133189"/>
              <a:ext cx="1754626" cy="1050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6421" y="2133189"/>
              <a:ext cx="1754626" cy="1050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7664" y="1911182"/>
              <a:ext cx="1754626" cy="1050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11939" y="2365733"/>
              <a:ext cx="536530" cy="585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96852" y="2032823"/>
              <a:ext cx="1096692" cy="1197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98728" y="1911176"/>
              <a:ext cx="582351" cy="6358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66408" y="2592062"/>
              <a:ext cx="398119" cy="434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4751" y="2076845"/>
              <a:ext cx="772994" cy="843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04661" y="2491480"/>
              <a:ext cx="582351" cy="635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9120" y="2205930"/>
              <a:ext cx="536530" cy="585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1669" y="2386260"/>
              <a:ext cx="772994" cy="843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3"/>
          <p:cNvSpPr txBox="1"/>
          <p:nvPr/>
        </p:nvSpPr>
        <p:spPr>
          <a:xfrm>
            <a:off x="171875" y="744862"/>
            <a:ext cx="28117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What does it mean?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8742" y="3668899"/>
            <a:ext cx="398087" cy="10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94766" y="3668899"/>
            <a:ext cx="398087" cy="10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0789" y="3668899"/>
            <a:ext cx="398087" cy="10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2718" y="3668899"/>
            <a:ext cx="398087" cy="10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6542" y="3668899"/>
            <a:ext cx="398087" cy="10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8887" y="3330367"/>
            <a:ext cx="398119" cy="23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115" y="3330368"/>
            <a:ext cx="398119" cy="23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2978" y="3330367"/>
            <a:ext cx="398118" cy="23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069" y="3330367"/>
            <a:ext cx="398118" cy="23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3812" y="3330367"/>
            <a:ext cx="398118" cy="23843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/>
        </p:nvSpPr>
        <p:spPr>
          <a:xfrm>
            <a:off x="520725" y="554597"/>
            <a:ext cx="74397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-3048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US" sz="1200">
                <a:solidFill>
                  <a:srgbClr val="FFFFFF"/>
                </a:solidFill>
              </a:rPr>
              <a:t>Prediction Accuracy: The proportion of correctly predicted diabetes cases versus actual cases.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US" sz="1200">
                <a:solidFill>
                  <a:srgbClr val="FFFFFF"/>
                </a:solidFill>
              </a:rPr>
              <a:t>Sensitivity (Recall): The model's ability to correctly identify true positive cases of diabetes.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US" sz="1200">
                <a:solidFill>
                  <a:srgbClr val="FFFFFF"/>
                </a:solidFill>
              </a:rPr>
              <a:t>Specificity: The model's ability to correctly identify true negative cases, indicating non-diabetic individuals.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US" sz="1200">
                <a:solidFill>
                  <a:srgbClr val="FFFFFF"/>
                </a:solidFill>
              </a:rPr>
              <a:t>Precision: The proportion of true positive predictions among all positive predictions made by the model.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US" sz="1200">
                <a:solidFill>
                  <a:srgbClr val="FFFFFF"/>
                </a:solidFill>
              </a:rPr>
              <a:t>F1 Score: The harmonic mean of precision and recall, providing a single metric for model performance.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US" sz="1200">
                <a:solidFill>
                  <a:srgbClr val="FFFFFF"/>
                </a:solidFill>
              </a:rPr>
              <a:t>Confusion Matrix: A detailed breakdown of true positives, true negatives, false positives, and false negatives.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US" sz="1200">
                <a:solidFill>
                  <a:srgbClr val="FFFFFF"/>
                </a:solidFill>
              </a:rPr>
              <a:t>ROC Curve and AUC: Visualization of the model's performance across different threshold values, with the Area Under the Curve indicating overall performance.</a:t>
            </a:r>
            <a:endParaRPr b="1" sz="1200">
              <a:solidFill>
                <a:srgbClr val="FFFFFF"/>
              </a:solidFill>
            </a:endParaRPr>
          </a:p>
          <a:p>
            <a:pPr indent="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type="title"/>
          </p:nvPr>
        </p:nvSpPr>
        <p:spPr>
          <a:xfrm>
            <a:off x="279925" y="1651850"/>
            <a:ext cx="60780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grpSp>
        <p:nvGrpSpPr>
          <p:cNvPr id="155" name="Google Shape;155;p15"/>
          <p:cNvGrpSpPr/>
          <p:nvPr/>
        </p:nvGrpSpPr>
        <p:grpSpPr>
          <a:xfrm>
            <a:off x="5682200" y="200024"/>
            <a:ext cx="3171324" cy="3989200"/>
            <a:chOff x="5682200" y="200024"/>
            <a:chExt cx="3171324" cy="3989200"/>
          </a:xfrm>
        </p:grpSpPr>
        <p:pic>
          <p:nvPicPr>
            <p:cNvPr id="156" name="Google Shape;15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82200" y="2299450"/>
              <a:ext cx="3171324" cy="1889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17314" y="1533404"/>
              <a:ext cx="548699" cy="1597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04209" y="200024"/>
              <a:ext cx="1279699" cy="14982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8808473" y="4827334"/>
            <a:ext cx="2590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