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314" r:id="rId3"/>
    <p:sldId id="311" r:id="rId4"/>
    <p:sldId id="315" r:id="rId5"/>
    <p:sldId id="309" r:id="rId6"/>
    <p:sldId id="312" r:id="rId7"/>
    <p:sldId id="313" r:id="rId8"/>
    <p:sldId id="318" r:id="rId9"/>
    <p:sldId id="319" r:id="rId10"/>
    <p:sldId id="320" r:id="rId11"/>
    <p:sldId id="317" r:id="rId12"/>
    <p:sldId id="316" r:id="rId13"/>
    <p:sldId id="272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амкин Александр Сергеевич" initials="КАС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3272"/>
    <a:srgbClr val="F7B217"/>
    <a:srgbClr val="1E3272"/>
    <a:srgbClr val="2F5CB5"/>
    <a:srgbClr val="F8BA30"/>
    <a:srgbClr val="FF6600"/>
    <a:srgbClr val="F07F09"/>
    <a:srgbClr val="FFC000"/>
    <a:srgbClr val="2E5E8E"/>
    <a:srgbClr val="22446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32" autoAdjust="0"/>
    <p:restoredTop sz="91484" autoAdjust="0"/>
  </p:normalViewPr>
  <p:slideViewPr>
    <p:cSldViewPr snapToGrid="0">
      <p:cViewPr>
        <p:scale>
          <a:sx n="100" d="100"/>
          <a:sy n="100" d="100"/>
        </p:scale>
        <p:origin x="-7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3072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106195-8D78-4F6F-B8E4-FA67975ACEF5}" type="datetimeFigureOut">
              <a:rPr lang="ru-RU" smtClean="0"/>
              <a:pPr/>
              <a:t>15.11.2020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301F6-630C-4517-9108-FC1E44EE8C8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82727997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212F1-C3D9-4F2B-8F42-5E960FE8BE51}" type="datetimeFigureOut">
              <a:rPr lang="ru-RU" smtClean="0"/>
              <a:pPr/>
              <a:t>15.11.2020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3B3A5-99BF-45D9-956B-DC57CC23AD9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86502139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Верхний колонтитул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381791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915950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/>
          <p:nvPr userDrawn="1"/>
        </p:nvSpPr>
        <p:spPr>
          <a:xfrm>
            <a:off x="-1" y="2601087"/>
            <a:ext cx="12192001" cy="1603772"/>
          </a:xfrm>
          <a:prstGeom prst="rect">
            <a:avLst/>
          </a:prstGeom>
          <a:solidFill>
            <a:srgbClr val="2F5CB5"/>
          </a:solidFill>
          <a:ln w="19050" cap="sq" cmpd="sng" algn="ctr">
            <a:solidFill>
              <a:srgbClr val="FF6600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6"/>
          <p:cNvSpPr/>
          <p:nvPr userDrawn="1"/>
        </p:nvSpPr>
        <p:spPr>
          <a:xfrm>
            <a:off x="0" y="2545985"/>
            <a:ext cx="12192000" cy="59883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9"/>
          <p:cNvSpPr/>
          <p:nvPr userDrawn="1"/>
        </p:nvSpPr>
        <p:spPr>
          <a:xfrm>
            <a:off x="0" y="4210574"/>
            <a:ext cx="12192000" cy="45719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Title 7"/>
          <p:cNvSpPr>
            <a:spLocks noGrp="1"/>
          </p:cNvSpPr>
          <p:nvPr>
            <p:ph type="ctrTitle"/>
          </p:nvPr>
        </p:nvSpPr>
        <p:spPr>
          <a:xfrm>
            <a:off x="0" y="2601227"/>
            <a:ext cx="12192000" cy="1840144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9" name="Рисунок 8" descr="logo_с_hse_cmyk_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934031" y="213770"/>
            <a:ext cx="1704213" cy="2196275"/>
          </a:xfrm>
          <a:prstGeom prst="rect">
            <a:avLst/>
          </a:prstGeom>
        </p:spPr>
      </p:pic>
      <p:pic>
        <p:nvPicPr>
          <p:cNvPr id="10" name="Рисунок 9" descr="Unknown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045713" y="21988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971117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348877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 userDrawn="1"/>
        </p:nvSpPr>
        <p:spPr>
          <a:xfrm>
            <a:off x="838200" y="123553"/>
            <a:ext cx="10515600" cy="842818"/>
          </a:xfrm>
          <a:prstGeom prst="rect">
            <a:avLst/>
          </a:prstGeom>
          <a:solidFill>
            <a:srgbClr val="2F5CB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273272"/>
              </a:solidFill>
            </a:endParaRPr>
          </a:p>
        </p:txBody>
      </p:sp>
      <p:sp>
        <p:nvSpPr>
          <p:cNvPr id="21" name="Овал 20"/>
          <p:cNvSpPr/>
          <p:nvPr userDrawn="1"/>
        </p:nvSpPr>
        <p:spPr>
          <a:xfrm flipV="1">
            <a:off x="10775841" y="6190935"/>
            <a:ext cx="584617" cy="502173"/>
          </a:xfrm>
          <a:prstGeom prst="ellipse">
            <a:avLst/>
          </a:prstGeom>
          <a:solidFill>
            <a:srgbClr val="2F5C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7327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4997896"/>
          </a:xfrm>
        </p:spPr>
        <p:txBody>
          <a:bodyPr/>
          <a:lstStyle>
            <a:lvl1pPr>
              <a:buFont typeface="Wingdings" pitchFamily="2" charset="2"/>
              <a:buChar char="§"/>
              <a:defRPr sz="3600">
                <a:solidFill>
                  <a:srgbClr val="273272"/>
                </a:solidFill>
              </a:defRPr>
            </a:lvl1pPr>
            <a:lvl2pPr>
              <a:buClr>
                <a:srgbClr val="F7B217"/>
              </a:buClr>
              <a:buFont typeface="Wingdings" pitchFamily="2" charset="2"/>
              <a:buChar char="§"/>
              <a:defRPr sz="3200">
                <a:solidFill>
                  <a:srgbClr val="273272"/>
                </a:solidFill>
              </a:defRPr>
            </a:lvl2pPr>
            <a:lvl3pPr>
              <a:buFont typeface="Wingdings" pitchFamily="2" charset="2"/>
              <a:buChar char="§"/>
              <a:defRPr sz="2400">
                <a:solidFill>
                  <a:srgbClr val="273272"/>
                </a:solidFill>
              </a:defRPr>
            </a:lvl3pPr>
            <a:lvl4pPr>
              <a:defRPr sz="2000">
                <a:solidFill>
                  <a:srgbClr val="273272"/>
                </a:solidFill>
              </a:defRPr>
            </a:lvl4pPr>
            <a:lvl5pPr>
              <a:defRPr sz="1800">
                <a:solidFill>
                  <a:srgbClr val="273272"/>
                </a:solidFill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>
            <a:lvl1pPr>
              <a:defRPr sz="2000" b="1">
                <a:solidFill>
                  <a:srgbClr val="F7B217"/>
                </a:solidFill>
              </a:defRPr>
            </a:lvl1pPr>
          </a:lstStyle>
          <a:p>
            <a:pPr algn="ctr"/>
            <a:fld id="{1397BFD8-F312-4EF2-A268-44FB4BDDBBB0}" type="slidenum">
              <a:rPr lang="ru-RU" smtClean="0"/>
              <a:pPr algn="ctr"/>
              <a:t>‹#›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38200" y="107867"/>
            <a:ext cx="10515600" cy="840215"/>
          </a:xfrm>
          <a:noFill/>
          <a:effectLst/>
        </p:spPr>
        <p:txBody>
          <a:bodyPr lIns="72000" tIns="25200" rIns="0" bIns="25200"/>
          <a:lstStyle>
            <a:lvl1pPr algn="ctr">
              <a:lnSpc>
                <a:spcPct val="100000"/>
              </a:lnSpc>
              <a:defRPr sz="4800" b="1">
                <a:solidFill>
                  <a:srgbClr val="F7B217"/>
                </a:solidFill>
              </a:defRPr>
            </a:lvl1pPr>
          </a:lstStyle>
          <a:p>
            <a:r>
              <a:rPr lang="en-US" dirty="0" smtClean="0"/>
              <a:t>Slide Header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256953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067076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710015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075590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889604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52384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127791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752705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96883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600696"/>
            <a:ext cx="12192000" cy="1543791"/>
          </a:xfrm>
          <a:effectLst/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7B217"/>
                </a:solidFill>
              </a:rPr>
              <a:t>Computer Architecture </a:t>
            </a:r>
            <a:r>
              <a:rPr lang="en-US" b="1" dirty="0" smtClean="0"/>
              <a:t>and Operating Systems</a:t>
            </a:r>
            <a:br>
              <a:rPr lang="en-US" b="1" dirty="0" smtClean="0"/>
            </a:br>
            <a:r>
              <a:rPr lang="en-US" b="1" dirty="0" smtClean="0"/>
              <a:t>Lecture </a:t>
            </a:r>
            <a:r>
              <a:rPr lang="ru-RU" b="1" dirty="0" smtClean="0"/>
              <a:t>4</a:t>
            </a:r>
            <a:r>
              <a:rPr lang="en-US" b="1" dirty="0" smtClean="0"/>
              <a:t>: Instruction Set Architecture</a:t>
            </a:r>
            <a:endParaRPr lang="ru-RU" b="1" dirty="0"/>
          </a:p>
        </p:txBody>
      </p:sp>
      <p:sp>
        <p:nvSpPr>
          <p:cNvPr id="5" name="Subtitle 11"/>
          <p:cNvSpPr>
            <a:spLocks noGrp="1"/>
          </p:cNvSpPr>
          <p:nvPr>
            <p:ph type="subTitle" idx="4294967295"/>
          </p:nvPr>
        </p:nvSpPr>
        <p:spPr>
          <a:xfrm>
            <a:off x="0" y="4423118"/>
            <a:ext cx="12192000" cy="573664"/>
          </a:xfrm>
        </p:spPr>
        <p:txBody>
          <a:bodyPr>
            <a:noAutofit/>
          </a:bodyPr>
          <a:lstStyle/>
          <a:p>
            <a:pPr algn="ctr">
              <a:buNone/>
              <a:defRPr/>
            </a:pPr>
            <a:r>
              <a:rPr lang="en-US" sz="4800" b="1" dirty="0" smtClean="0"/>
              <a:t>Andrei Tatarnikov</a:t>
            </a:r>
            <a:endParaRPr lang="en-US" sz="4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-47500" y="5305305"/>
            <a:ext cx="122395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atatarnikov@hse.ru </a:t>
            </a:r>
          </a:p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@andrewt0301</a:t>
            </a:r>
            <a:endParaRPr lang="en-US" sz="2800" b="1" u="sng" dirty="0">
              <a:solidFill>
                <a:srgbClr val="0070C0"/>
              </a:solidFill>
              <a:latin typeface="+mj-lt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9289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10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U-format </a:t>
            </a:r>
            <a:r>
              <a:rPr lang="en-US" altLang="en-US" dirty="0" smtClean="0"/>
              <a:t>Instructions</a:t>
            </a:r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11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RISC-V Addressing Summary</a:t>
            </a:r>
            <a:endParaRPr lang="ru-RU" dirty="0"/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0611" y="1230311"/>
            <a:ext cx="8022352" cy="518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12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RISC-V Encoding Summary</a:t>
            </a:r>
            <a:endParaRPr lang="ru-RU" dirty="0"/>
          </a:p>
        </p:txBody>
      </p:sp>
      <p:pic>
        <p:nvPicPr>
          <p:cNvPr id="5" name="Picture 1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2731" y="2252344"/>
            <a:ext cx="10533177" cy="214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64999" y="472120"/>
            <a:ext cx="7524751" cy="5262979"/>
          </a:xfrm>
          <a:prstGeom prst="rect">
            <a:avLst/>
          </a:prstGeom>
          <a:noFill/>
          <a:ln>
            <a:noFill/>
          </a:ln>
          <a:scene3d>
            <a:camera prst="perspectiveRelaxed"/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.text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__start:	addi t1, zero, 0x18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addi t2, zero, 0x21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cycle: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t1, t2, done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slt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bne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zero, 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sub t1,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:	sub t2, t2, t1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done:		add t3, t1, zero</a:t>
            </a:r>
            <a:endParaRPr lang="ru-RU" sz="2400" b="0" cap="none" spc="0" dirty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Any Questions?</a:t>
            </a:r>
            <a:endParaRPr lang="ru-RU" sz="40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21787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Содержимое 5"/>
          <p:cNvGraphicFramePr>
            <a:graphicFrameLocks noGrp="1"/>
          </p:cNvGraphicFramePr>
          <p:nvPr>
            <p:ph idx="1"/>
          </p:nvPr>
        </p:nvGraphicFramePr>
        <p:xfrm>
          <a:off x="1384735" y="1072377"/>
          <a:ext cx="9253954" cy="5509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0271"/>
                <a:gridCol w="6180083"/>
                <a:gridCol w="1019503"/>
                <a:gridCol w="1114097"/>
              </a:tblGrid>
              <a:tr h="146824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F7B217"/>
                          </a:solidFill>
                        </a:rPr>
                        <a:t>Name</a:t>
                      </a:r>
                      <a:endParaRPr lang="ru-RU" sz="1800" dirty="0">
                        <a:solidFill>
                          <a:srgbClr val="F7B217"/>
                        </a:solidFill>
                      </a:endParaRPr>
                    </a:p>
                  </a:txBody>
                  <a:tcPr>
                    <a:solidFill>
                      <a:srgbClr val="2F5CB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F7B217"/>
                          </a:solidFill>
                        </a:rPr>
                        <a:t>Description</a:t>
                      </a:r>
                      <a:endParaRPr lang="ru-RU" sz="1800" dirty="0">
                        <a:solidFill>
                          <a:srgbClr val="F7B217"/>
                        </a:solidFill>
                      </a:endParaRPr>
                    </a:p>
                  </a:txBody>
                  <a:tcPr>
                    <a:solidFill>
                      <a:srgbClr val="2F5CB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F7B217"/>
                          </a:solidFill>
                        </a:rPr>
                        <a:t>Version</a:t>
                      </a:r>
                      <a:endParaRPr lang="ru-RU" sz="1800" dirty="0">
                        <a:solidFill>
                          <a:srgbClr val="F7B217"/>
                        </a:solidFill>
                      </a:endParaRPr>
                    </a:p>
                  </a:txBody>
                  <a:tcPr>
                    <a:solidFill>
                      <a:srgbClr val="2F5CB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F7B217"/>
                          </a:solidFill>
                        </a:rPr>
                        <a:t>Status</a:t>
                      </a:r>
                      <a:endParaRPr lang="ru-RU" sz="1800" dirty="0">
                        <a:solidFill>
                          <a:srgbClr val="F7B217"/>
                        </a:solidFill>
                      </a:endParaRPr>
                    </a:p>
                  </a:txBody>
                  <a:tcPr>
                    <a:solidFill>
                      <a:srgbClr val="2F5CB5"/>
                    </a:solidFill>
                  </a:tcPr>
                </a:tc>
              </a:tr>
              <a:tr h="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1E3272"/>
                          </a:solidFill>
                        </a:rPr>
                        <a:t>Base</a:t>
                      </a:r>
                      <a:endParaRPr lang="ru-RU" sz="1800" b="1" dirty="0">
                        <a:solidFill>
                          <a:srgbClr val="1E3272"/>
                        </a:solidFill>
                      </a:endParaRPr>
                    </a:p>
                  </a:txBody>
                  <a:tcPr>
                    <a:solidFill>
                      <a:srgbClr val="F7B21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RVWMO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Weak Memory Ordering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2.0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Ratified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1E3272"/>
                          </a:solidFill>
                        </a:rPr>
                        <a:t>RV32I</a:t>
                      </a:r>
                      <a:endParaRPr lang="ru-RU" sz="1600" b="1" dirty="0">
                        <a:solidFill>
                          <a:srgbClr val="1E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1E3272"/>
                          </a:solidFill>
                        </a:rPr>
                        <a:t>Base Integer Instruction Set, 32-bit</a:t>
                      </a:r>
                      <a:endParaRPr lang="ru-RU" sz="1600" b="1" dirty="0">
                        <a:solidFill>
                          <a:srgbClr val="1E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1E3272"/>
                          </a:solidFill>
                        </a:rPr>
                        <a:t>2.1</a:t>
                      </a:r>
                      <a:endParaRPr lang="ru-RU" sz="1600" b="1" dirty="0">
                        <a:solidFill>
                          <a:srgbClr val="1E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1E3272"/>
                          </a:solidFill>
                        </a:rPr>
                        <a:t>Ratified</a:t>
                      </a:r>
                      <a:endParaRPr lang="ru-RU" sz="1600" b="1" dirty="0">
                        <a:solidFill>
                          <a:srgbClr val="1E3272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1E3272"/>
                          </a:solidFill>
                        </a:rPr>
                        <a:t>RV64I</a:t>
                      </a:r>
                      <a:endParaRPr lang="ru-RU" sz="1600" b="1" dirty="0">
                        <a:solidFill>
                          <a:srgbClr val="1E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1E3272"/>
                          </a:solidFill>
                        </a:rPr>
                        <a:t>Base Integer Instruction Set, 64-bit</a:t>
                      </a:r>
                      <a:endParaRPr lang="ru-RU" sz="1600" b="1" dirty="0">
                        <a:solidFill>
                          <a:srgbClr val="1E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1E3272"/>
                          </a:solidFill>
                        </a:rPr>
                        <a:t>2.1</a:t>
                      </a:r>
                      <a:endParaRPr lang="ru-RU" sz="1600" b="1" dirty="0">
                        <a:solidFill>
                          <a:srgbClr val="1E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1E3272"/>
                          </a:solidFill>
                        </a:rPr>
                        <a:t>Ratified</a:t>
                      </a:r>
                      <a:endParaRPr lang="ru-RU" sz="1600" b="1" dirty="0">
                        <a:solidFill>
                          <a:srgbClr val="1E3272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1E3272"/>
                          </a:solidFill>
                        </a:rPr>
                        <a:t>RV128I</a:t>
                      </a:r>
                      <a:endParaRPr lang="ru-RU" sz="1600" b="1" dirty="0">
                        <a:solidFill>
                          <a:srgbClr val="1E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1E3272"/>
                          </a:solidFill>
                        </a:rPr>
                        <a:t>Base Integer Instruction Set, 128-bit</a:t>
                      </a:r>
                      <a:endParaRPr lang="ru-RU" sz="1600" b="1" dirty="0">
                        <a:solidFill>
                          <a:srgbClr val="1E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1E3272"/>
                          </a:solidFill>
                        </a:rPr>
                        <a:t>1.7</a:t>
                      </a:r>
                      <a:endParaRPr lang="ru-RU" sz="1600" b="1" dirty="0">
                        <a:solidFill>
                          <a:srgbClr val="1E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1E3272"/>
                          </a:solidFill>
                        </a:rPr>
                        <a:t>Open</a:t>
                      </a:r>
                      <a:endParaRPr lang="ru-RU" sz="1600" b="1" dirty="0">
                        <a:solidFill>
                          <a:srgbClr val="1E3272"/>
                        </a:solidFill>
                      </a:endParaRPr>
                    </a:p>
                  </a:txBody>
                  <a:tcPr/>
                </a:tc>
              </a:tr>
              <a:tr h="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1E3272"/>
                          </a:solidFill>
                        </a:rPr>
                        <a:t>Extensions</a:t>
                      </a:r>
                      <a:endParaRPr lang="ru-RU" sz="1800" b="1" dirty="0">
                        <a:solidFill>
                          <a:srgbClr val="1E3272"/>
                        </a:solidFill>
                      </a:endParaRPr>
                    </a:p>
                  </a:txBody>
                  <a:tcPr>
                    <a:solidFill>
                      <a:srgbClr val="F7B21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M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Standard Extension for Integer Multiplication and Division	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2.0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Ratified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A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Standard Extension for Atomic Instructions	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2.1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Ratified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F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Standard Extension for Single-Precision Floating-Point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2.2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Ratified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D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Standard Extension for Double-Precision Floating-Point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2.2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Ratified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G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Shorthand for the base integer set (I) and above extensions (MAFD)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N/A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N/A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Q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Standard Extension for Quad-Precision Floating-Point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2.2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Ratified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C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Standard Extension for Compressed Instructions	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2.0</a:t>
                      </a:r>
                      <a:endParaRPr lang="ru-RU" sz="1600" b="1" dirty="0" smtClean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Ratified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err="1" smtClean="0">
                          <a:solidFill>
                            <a:srgbClr val="273272"/>
                          </a:solidFill>
                        </a:rPr>
                        <a:t>ZiCSR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Control and Status Register (CSR)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2.0</a:t>
                      </a:r>
                      <a:endParaRPr lang="ru-RU" sz="1600" b="1" dirty="0" smtClean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Ratified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</a:tr>
              <a:tr h="185079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err="1" smtClean="0">
                          <a:solidFill>
                            <a:srgbClr val="273272"/>
                          </a:solidFill>
                        </a:rPr>
                        <a:t>Zifencei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Instruction-Fetch Fence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2.0</a:t>
                      </a:r>
                      <a:endParaRPr lang="ru-RU" sz="1600" b="1" dirty="0" smtClean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Ratified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</a:tr>
              <a:tr h="370840">
                <a:tc gridSpan="4"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1800" b="1" dirty="0" smtClean="0">
                          <a:solidFill>
                            <a:srgbClr val="273272"/>
                          </a:solidFill>
                        </a:rPr>
                        <a:t>And more standard and custom extensions…</a:t>
                      </a:r>
                      <a:endParaRPr lang="ru-RU" sz="1800" b="1" dirty="0">
                        <a:solidFill>
                          <a:srgbClr val="273272"/>
                        </a:solidFill>
                      </a:endParaRPr>
                    </a:p>
                  </a:txBody>
                  <a:tcPr>
                    <a:solidFill>
                      <a:srgbClr val="F7B217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b="1" dirty="0" smtClean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RISC-V ISA Base and Extensions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199" y="1178052"/>
            <a:ext cx="10502463" cy="5464485"/>
          </a:xfrm>
        </p:spPr>
        <p:txBody>
          <a:bodyPr>
            <a:normAutofit/>
          </a:bodyPr>
          <a:lstStyle/>
          <a:p>
            <a:r>
              <a:rPr lang="en-US" altLang="en-US" b="1" dirty="0" smtClean="0"/>
              <a:t>Design Principle 1: </a:t>
            </a:r>
            <a:r>
              <a:rPr lang="en-US" altLang="en-US" dirty="0" smtClean="0"/>
              <a:t>Simplicity favors regularity</a:t>
            </a:r>
          </a:p>
          <a:p>
            <a:pPr lvl="1"/>
            <a:r>
              <a:rPr lang="en-US" altLang="en-US" dirty="0" smtClean="0"/>
              <a:t>Regularity makes implementation simpler</a:t>
            </a:r>
          </a:p>
          <a:p>
            <a:pPr lvl="1"/>
            <a:r>
              <a:rPr lang="en-US" altLang="en-US" dirty="0" smtClean="0"/>
              <a:t>Simplicity enables higher performance at lower cost</a:t>
            </a:r>
            <a:endParaRPr lang="en-AU" altLang="en-US" dirty="0" smtClean="0"/>
          </a:p>
          <a:p>
            <a:pPr>
              <a:defRPr/>
            </a:pPr>
            <a:r>
              <a:rPr lang="en-US" altLang="en-US" b="1" dirty="0" smtClean="0"/>
              <a:t>Design Principle 2: </a:t>
            </a:r>
            <a:r>
              <a:rPr lang="en-US" altLang="en-US" dirty="0" smtClean="0"/>
              <a:t>Smaller is faster</a:t>
            </a:r>
          </a:p>
          <a:p>
            <a:pPr lvl="1">
              <a:defRPr/>
            </a:pPr>
            <a:r>
              <a:rPr lang="en-US" altLang="en-US" dirty="0" smtClean="0"/>
              <a:t>c.f. main memory: millions of locations</a:t>
            </a:r>
          </a:p>
          <a:p>
            <a:r>
              <a:rPr lang="en-US" altLang="en-US" b="1" dirty="0" smtClean="0"/>
              <a:t>Design Principle 3: </a:t>
            </a:r>
            <a:r>
              <a:rPr lang="en-US" altLang="en-US" dirty="0" smtClean="0"/>
              <a:t>Good design demands good compromises</a:t>
            </a:r>
          </a:p>
          <a:p>
            <a:pPr lvl="1"/>
            <a:r>
              <a:rPr lang="en-US" altLang="en-US" dirty="0" smtClean="0"/>
              <a:t>Different formats complicate decoding, but allow 32-bit instructions uniformly</a:t>
            </a:r>
          </a:p>
          <a:p>
            <a:pPr lvl="1"/>
            <a:r>
              <a:rPr lang="en-US" altLang="en-US" dirty="0" smtClean="0"/>
              <a:t>Keep formats as similar as possible</a:t>
            </a:r>
          </a:p>
          <a:p>
            <a:pPr lvl="1">
              <a:defRPr/>
            </a:pPr>
            <a:endParaRPr lang="en-US" altLang="en-US" dirty="0" smtClean="0"/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ISA Design Principles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040524"/>
            <a:ext cx="10515600" cy="5770176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4100" b="1" dirty="0" smtClean="0">
                <a:solidFill>
                  <a:srgbClr val="1E3272"/>
                </a:solidFill>
              </a:rPr>
              <a:t>R-format: </a:t>
            </a:r>
            <a:r>
              <a:rPr lang="en-US" sz="4100" dirty="0" smtClean="0">
                <a:solidFill>
                  <a:srgbClr val="1E3272"/>
                </a:solidFill>
              </a:rPr>
              <a:t>instructions using 3 register inputs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3600" dirty="0" smtClean="0">
                <a:solidFill>
                  <a:srgbClr val="1E3272"/>
                </a:solidFill>
              </a:rPr>
              <a:t>add, </a:t>
            </a:r>
            <a:r>
              <a:rPr lang="en-US" sz="3600" dirty="0" err="1" smtClean="0">
                <a:solidFill>
                  <a:srgbClr val="1E3272"/>
                </a:solidFill>
              </a:rPr>
              <a:t>xor</a:t>
            </a:r>
            <a:r>
              <a:rPr lang="en-US" sz="3600" dirty="0" smtClean="0">
                <a:solidFill>
                  <a:srgbClr val="1E3272"/>
                </a:solidFill>
              </a:rPr>
              <a:t>, </a:t>
            </a:r>
            <a:r>
              <a:rPr lang="en-US" sz="3600" dirty="0" err="1" smtClean="0">
                <a:solidFill>
                  <a:srgbClr val="1E3272"/>
                </a:solidFill>
              </a:rPr>
              <a:t>mul</a:t>
            </a:r>
            <a:r>
              <a:rPr lang="en-US" sz="3600" dirty="0" smtClean="0">
                <a:solidFill>
                  <a:srgbClr val="1E3272"/>
                </a:solidFill>
              </a:rPr>
              <a:t> - arithmetic/logical ops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4100" b="1" dirty="0" smtClean="0">
                <a:solidFill>
                  <a:srgbClr val="1E3272"/>
                </a:solidFill>
              </a:rPr>
              <a:t>I-format: </a:t>
            </a:r>
            <a:r>
              <a:rPr lang="en-US" sz="4100" dirty="0" smtClean="0">
                <a:solidFill>
                  <a:srgbClr val="1E3272"/>
                </a:solidFill>
              </a:rPr>
              <a:t>instructions with </a:t>
            </a:r>
            <a:r>
              <a:rPr lang="en-US" sz="4100" dirty="0" err="1" smtClean="0">
                <a:solidFill>
                  <a:srgbClr val="1E3272"/>
                </a:solidFill>
              </a:rPr>
              <a:t>immediates</a:t>
            </a:r>
            <a:r>
              <a:rPr lang="en-US" sz="4100" dirty="0" smtClean="0">
                <a:solidFill>
                  <a:srgbClr val="1E3272"/>
                </a:solidFill>
              </a:rPr>
              <a:t>, loads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3600" dirty="0" smtClean="0">
                <a:solidFill>
                  <a:srgbClr val="1E3272"/>
                </a:solidFill>
              </a:rPr>
              <a:t> addi, </a:t>
            </a:r>
            <a:r>
              <a:rPr lang="en-US" sz="3600" dirty="0" err="1" smtClean="0">
                <a:solidFill>
                  <a:srgbClr val="1E3272"/>
                </a:solidFill>
              </a:rPr>
              <a:t>lw</a:t>
            </a:r>
            <a:r>
              <a:rPr lang="en-US" sz="3600" dirty="0" smtClean="0">
                <a:solidFill>
                  <a:srgbClr val="1E3272"/>
                </a:solidFill>
              </a:rPr>
              <a:t>, </a:t>
            </a:r>
            <a:r>
              <a:rPr lang="en-US" sz="3600" dirty="0" err="1" smtClean="0">
                <a:solidFill>
                  <a:srgbClr val="1E3272"/>
                </a:solidFill>
              </a:rPr>
              <a:t>jalr</a:t>
            </a:r>
            <a:r>
              <a:rPr lang="en-US" sz="3600" dirty="0" smtClean="0">
                <a:solidFill>
                  <a:srgbClr val="1E3272"/>
                </a:solidFill>
              </a:rPr>
              <a:t>, </a:t>
            </a:r>
            <a:r>
              <a:rPr lang="en-US" sz="3600" dirty="0" err="1" smtClean="0">
                <a:solidFill>
                  <a:srgbClr val="1E3272"/>
                </a:solidFill>
              </a:rPr>
              <a:t>slli</a:t>
            </a:r>
            <a:endParaRPr lang="en-US" sz="3600" dirty="0" smtClean="0">
              <a:solidFill>
                <a:srgbClr val="1E3272"/>
              </a:solidFill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4100" b="1" dirty="0" smtClean="0">
                <a:solidFill>
                  <a:srgbClr val="1E3272"/>
                </a:solidFill>
              </a:rPr>
              <a:t>S-format: </a:t>
            </a:r>
            <a:r>
              <a:rPr lang="en-US" sz="4100" dirty="0" smtClean="0">
                <a:solidFill>
                  <a:srgbClr val="1E3272"/>
                </a:solidFill>
              </a:rPr>
              <a:t>store instructions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3600" dirty="0" smtClean="0">
                <a:solidFill>
                  <a:srgbClr val="1E3272"/>
                </a:solidFill>
              </a:rPr>
              <a:t> sw, </a:t>
            </a:r>
            <a:r>
              <a:rPr lang="en-US" sz="3600" dirty="0" err="1" smtClean="0">
                <a:solidFill>
                  <a:srgbClr val="1E3272"/>
                </a:solidFill>
              </a:rPr>
              <a:t>sb</a:t>
            </a:r>
            <a:endParaRPr lang="en-US" sz="3600" dirty="0" smtClean="0">
              <a:solidFill>
                <a:srgbClr val="1E3272"/>
              </a:solidFill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4100" b="1" dirty="0" smtClean="0">
                <a:solidFill>
                  <a:srgbClr val="1E3272"/>
                </a:solidFill>
              </a:rPr>
              <a:t>SB-format: </a:t>
            </a:r>
            <a:r>
              <a:rPr lang="en-US" sz="4100" dirty="0" smtClean="0">
                <a:solidFill>
                  <a:srgbClr val="1E3272"/>
                </a:solidFill>
              </a:rPr>
              <a:t>branch instructions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1E3272"/>
                </a:solidFill>
              </a:rPr>
              <a:t> </a:t>
            </a:r>
            <a:r>
              <a:rPr lang="en-US" sz="3600" dirty="0" err="1" smtClean="0">
                <a:solidFill>
                  <a:srgbClr val="1E3272"/>
                </a:solidFill>
              </a:rPr>
              <a:t>beq</a:t>
            </a:r>
            <a:r>
              <a:rPr lang="en-US" sz="3600" dirty="0" smtClean="0">
                <a:solidFill>
                  <a:srgbClr val="1E3272"/>
                </a:solidFill>
              </a:rPr>
              <a:t>, </a:t>
            </a:r>
            <a:r>
              <a:rPr lang="en-US" sz="3600" dirty="0" err="1" smtClean="0">
                <a:solidFill>
                  <a:srgbClr val="1E3272"/>
                </a:solidFill>
              </a:rPr>
              <a:t>bge</a:t>
            </a:r>
            <a:endParaRPr lang="en-US" sz="3600" dirty="0" smtClean="0">
              <a:solidFill>
                <a:srgbClr val="1E3272"/>
              </a:solidFill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4100" b="1" dirty="0" smtClean="0">
                <a:solidFill>
                  <a:srgbClr val="1E3272"/>
                </a:solidFill>
              </a:rPr>
              <a:t>U-format: </a:t>
            </a:r>
            <a:r>
              <a:rPr lang="en-US" sz="4100" dirty="0" smtClean="0">
                <a:solidFill>
                  <a:srgbClr val="1E3272"/>
                </a:solidFill>
              </a:rPr>
              <a:t>instructions with upper </a:t>
            </a:r>
            <a:r>
              <a:rPr lang="en-US" sz="4100" dirty="0" err="1" smtClean="0">
                <a:solidFill>
                  <a:srgbClr val="1E3272"/>
                </a:solidFill>
              </a:rPr>
              <a:t>immediates</a:t>
            </a:r>
            <a:endParaRPr lang="en-US" sz="4100" dirty="0" smtClean="0">
              <a:solidFill>
                <a:srgbClr val="1E3272"/>
              </a:solidFill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3600" dirty="0" smtClean="0">
                <a:solidFill>
                  <a:srgbClr val="1E3272"/>
                </a:solidFill>
              </a:rPr>
              <a:t>lui, </a:t>
            </a:r>
            <a:r>
              <a:rPr lang="en-US" sz="3600" dirty="0" err="1" smtClean="0">
                <a:solidFill>
                  <a:srgbClr val="1E3272"/>
                </a:solidFill>
              </a:rPr>
              <a:t>auipc</a:t>
            </a:r>
            <a:r>
              <a:rPr lang="en-US" sz="3600" dirty="0" smtClean="0">
                <a:solidFill>
                  <a:srgbClr val="1E3272"/>
                </a:solidFill>
              </a:rPr>
              <a:t> - upper immediate is 20-bits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4100" b="1" dirty="0" smtClean="0">
                <a:solidFill>
                  <a:srgbClr val="1E3272"/>
                </a:solidFill>
              </a:rPr>
              <a:t>UJ-format: </a:t>
            </a:r>
            <a:r>
              <a:rPr lang="en-US" sz="4100" dirty="0" smtClean="0">
                <a:solidFill>
                  <a:srgbClr val="1E3272"/>
                </a:solidFill>
              </a:rPr>
              <a:t>the jump instruction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3600" dirty="0" smtClean="0">
                <a:solidFill>
                  <a:srgbClr val="1E3272"/>
                </a:solidFill>
              </a:rPr>
              <a:t> </a:t>
            </a:r>
            <a:r>
              <a:rPr lang="en-US" sz="3600" dirty="0" err="1" smtClean="0">
                <a:solidFill>
                  <a:srgbClr val="1E3272"/>
                </a:solidFill>
              </a:rPr>
              <a:t>jal</a:t>
            </a:r>
            <a:endParaRPr lang="ru-RU" sz="3600" dirty="0">
              <a:solidFill>
                <a:srgbClr val="1E3272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4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Six Instruction Formats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199" y="3836273"/>
            <a:ext cx="10702159" cy="299544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en-US" dirty="0" smtClean="0"/>
              <a:t>Arithmetic Instructions</a:t>
            </a:r>
          </a:p>
          <a:p>
            <a:pPr lvl="1">
              <a:spcBef>
                <a:spcPts val="0"/>
              </a:spcBef>
            </a:pPr>
            <a:r>
              <a:rPr lang="en-US" altLang="en-US" dirty="0" smtClean="0"/>
              <a:t>opcode: operation code</a:t>
            </a:r>
          </a:p>
          <a:p>
            <a:pPr lvl="1">
              <a:spcBef>
                <a:spcPts val="0"/>
              </a:spcBef>
            </a:pPr>
            <a:r>
              <a:rPr lang="en-US" altLang="en-US" dirty="0" smtClean="0"/>
              <a:t>rd: destination register number</a:t>
            </a:r>
          </a:p>
          <a:p>
            <a:pPr lvl="1">
              <a:spcBef>
                <a:spcPts val="0"/>
              </a:spcBef>
            </a:pPr>
            <a:r>
              <a:rPr lang="en-US" altLang="en-US" dirty="0" smtClean="0"/>
              <a:t>funct3: 3-bit function code (additional opcode)</a:t>
            </a:r>
          </a:p>
          <a:p>
            <a:pPr lvl="1">
              <a:spcBef>
                <a:spcPts val="0"/>
              </a:spcBef>
            </a:pPr>
            <a:r>
              <a:rPr lang="en-US" altLang="en-US" dirty="0" smtClean="0"/>
              <a:t>rs1 and rs2: first and second source register 5-bit numbers</a:t>
            </a:r>
          </a:p>
          <a:p>
            <a:pPr lvl="1">
              <a:spcBef>
                <a:spcPts val="0"/>
              </a:spcBef>
            </a:pPr>
            <a:r>
              <a:rPr lang="en-US" altLang="en-US" dirty="0" smtClean="0"/>
              <a:t>funct7: 7-bit function code (additional opcode)</a:t>
            </a:r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5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R-format Instructions</a:t>
            </a:r>
            <a:endParaRPr lang="ru-RU" dirty="0"/>
          </a:p>
        </p:txBody>
      </p:sp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2645663" y="1111119"/>
            <a:ext cx="6772275" cy="846316"/>
            <a:chOff x="1331640" y="1383660"/>
            <a:chExt cx="6771978" cy="847854"/>
          </a:xfrm>
          <a:solidFill>
            <a:srgbClr val="F7B217"/>
          </a:solidFill>
        </p:grpSpPr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1331640" y="1383660"/>
              <a:ext cx="1296987" cy="431670"/>
            </a:xfrm>
            <a:prstGeom prst="rect">
              <a:avLst/>
            </a:prstGeom>
            <a:grpFill/>
            <a:ln w="19050">
              <a:solidFill>
                <a:srgbClr val="1E3272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 sz="2200" dirty="0">
                  <a:solidFill>
                    <a:srgbClr val="1E3272"/>
                  </a:solidFill>
                </a:rPr>
                <a:t>funct7</a:t>
              </a:r>
              <a:endParaRPr lang="en-AU" altLang="en-US" sz="2200" dirty="0">
                <a:solidFill>
                  <a:srgbClr val="1E3272"/>
                </a:solidFill>
              </a:endParaRPr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2628627" y="1383660"/>
              <a:ext cx="1079500" cy="431670"/>
            </a:xfrm>
            <a:prstGeom prst="rect">
              <a:avLst/>
            </a:prstGeom>
            <a:grpFill/>
            <a:ln w="19050">
              <a:solidFill>
                <a:srgbClr val="1E3272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 sz="2200" dirty="0">
                  <a:solidFill>
                    <a:srgbClr val="1E3272"/>
                  </a:solidFill>
                </a:rPr>
                <a:t>rs2</a:t>
              </a:r>
              <a:endParaRPr lang="en-AU" altLang="en-US" sz="2200" dirty="0">
                <a:solidFill>
                  <a:srgbClr val="1E3272"/>
                </a:solidFill>
              </a:endParaRPr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3708127" y="1383660"/>
              <a:ext cx="1079500" cy="431670"/>
            </a:xfrm>
            <a:prstGeom prst="rect">
              <a:avLst/>
            </a:prstGeom>
            <a:grpFill/>
            <a:ln w="19050">
              <a:solidFill>
                <a:srgbClr val="1E3272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 sz="2200" dirty="0">
                  <a:solidFill>
                    <a:srgbClr val="1E3272"/>
                  </a:solidFill>
                </a:rPr>
                <a:t>rs1</a:t>
              </a:r>
              <a:endParaRPr lang="en-AU" altLang="en-US" sz="2200" dirty="0">
                <a:solidFill>
                  <a:srgbClr val="1E3272"/>
                </a:solidFill>
              </a:endParaRPr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5727131" y="1383661"/>
              <a:ext cx="1079500" cy="431670"/>
            </a:xfrm>
            <a:prstGeom prst="rect">
              <a:avLst/>
            </a:prstGeom>
            <a:grpFill/>
            <a:ln w="19050">
              <a:solidFill>
                <a:srgbClr val="1E3272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 sz="2200" dirty="0">
                  <a:solidFill>
                    <a:srgbClr val="1E3272"/>
                  </a:solidFill>
                </a:rPr>
                <a:t>rd</a:t>
              </a:r>
              <a:endParaRPr lang="en-AU" altLang="en-US" sz="2200" dirty="0">
                <a:solidFill>
                  <a:srgbClr val="1E3272"/>
                </a:solidFill>
              </a:endParaRPr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4789215" y="1383661"/>
              <a:ext cx="936328" cy="431670"/>
            </a:xfrm>
            <a:prstGeom prst="rect">
              <a:avLst/>
            </a:prstGeom>
            <a:grp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 sz="2200" dirty="0">
                  <a:solidFill>
                    <a:srgbClr val="1E3272"/>
                  </a:solidFill>
                </a:rPr>
                <a:t>funct3</a:t>
              </a:r>
              <a:endParaRPr lang="en-AU" altLang="en-US" sz="2200" dirty="0">
                <a:solidFill>
                  <a:srgbClr val="1E3272"/>
                </a:solidFill>
              </a:endParaRPr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6806631" y="1383661"/>
              <a:ext cx="1296987" cy="431670"/>
            </a:xfrm>
            <a:prstGeom prst="rect">
              <a:avLst/>
            </a:prstGeom>
            <a:grpFill/>
            <a:ln w="19050">
              <a:solidFill>
                <a:srgbClr val="1E3272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 sz="2200" dirty="0">
                  <a:solidFill>
                    <a:srgbClr val="1E3272"/>
                  </a:solidFill>
                </a:rPr>
                <a:t>opcode</a:t>
              </a:r>
              <a:endParaRPr lang="en-AU" altLang="en-US" sz="2200" dirty="0">
                <a:solidFill>
                  <a:srgbClr val="1E3272"/>
                </a:solidFill>
              </a:endParaRPr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1575456" y="1828096"/>
              <a:ext cx="763318" cy="4008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 b="1" dirty="0">
                  <a:solidFill>
                    <a:srgbClr val="1E3272"/>
                  </a:solidFill>
                </a:rPr>
                <a:t>7 bits</a:t>
              </a:r>
              <a:endParaRPr lang="en-AU" altLang="en-US" sz="2000" b="1" dirty="0">
                <a:solidFill>
                  <a:srgbClr val="1E3272"/>
                </a:solidFill>
              </a:endParaRPr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7050447" y="1830677"/>
              <a:ext cx="763318" cy="4008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 b="1" dirty="0">
                  <a:solidFill>
                    <a:srgbClr val="1E3272"/>
                  </a:solidFill>
                </a:rPr>
                <a:t>7 bits</a:t>
              </a:r>
              <a:endParaRPr lang="en-AU" altLang="en-US" sz="2000" b="1" dirty="0">
                <a:solidFill>
                  <a:srgbClr val="1E3272"/>
                </a:solidFill>
              </a:endParaRP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2799419" y="1828096"/>
              <a:ext cx="763318" cy="4008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 b="1" dirty="0">
                  <a:solidFill>
                    <a:srgbClr val="1E3272"/>
                  </a:solidFill>
                </a:rPr>
                <a:t>5 bits</a:t>
              </a:r>
              <a:endParaRPr lang="en-AU" altLang="en-US" sz="2000" b="1" dirty="0">
                <a:solidFill>
                  <a:srgbClr val="1E3272"/>
                </a:solidFill>
              </a:endParaRPr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3880506" y="1828096"/>
              <a:ext cx="763318" cy="4008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 b="1" dirty="0">
                  <a:solidFill>
                    <a:srgbClr val="1E3272"/>
                  </a:solidFill>
                </a:rPr>
                <a:t>5 bits</a:t>
              </a:r>
              <a:endParaRPr lang="en-AU" altLang="en-US" sz="2000" b="1" dirty="0">
                <a:solidFill>
                  <a:srgbClr val="1E3272"/>
                </a:solidFill>
              </a:endParaRPr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5899510" y="1830677"/>
              <a:ext cx="763318" cy="4008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 b="1" dirty="0">
                  <a:solidFill>
                    <a:srgbClr val="1E3272"/>
                  </a:solidFill>
                </a:rPr>
                <a:t>5 bits</a:t>
              </a:r>
              <a:endParaRPr lang="en-AU" altLang="en-US" sz="2000" b="1" dirty="0">
                <a:solidFill>
                  <a:srgbClr val="1E3272"/>
                </a:solidFill>
              </a:endParaRPr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auto">
            <a:xfrm>
              <a:off x="4816835" y="1828096"/>
              <a:ext cx="763318" cy="4008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 b="1" dirty="0">
                  <a:solidFill>
                    <a:srgbClr val="1E3272"/>
                  </a:solidFill>
                </a:rPr>
                <a:t>3 bits</a:t>
              </a:r>
              <a:endParaRPr lang="en-AU" altLang="en-US" sz="2000" b="1" dirty="0">
                <a:solidFill>
                  <a:srgbClr val="1E3272"/>
                </a:solidFill>
              </a:endParaRPr>
            </a:p>
          </p:txBody>
        </p:sp>
      </p:grpSp>
      <p:sp>
        <p:nvSpPr>
          <p:cNvPr id="32" name="Rectangle 37"/>
          <p:cNvSpPr txBox="1">
            <a:spLocks noChangeArrowheads="1"/>
          </p:cNvSpPr>
          <p:nvPr/>
        </p:nvSpPr>
        <p:spPr>
          <a:xfrm>
            <a:off x="3300246" y="1924755"/>
            <a:ext cx="5490817" cy="6492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ea typeface="+mn-ea"/>
                <a:cs typeface="+mn-cs"/>
              </a:rPr>
              <a:t>	</a:t>
            </a:r>
            <a:r>
              <a:rPr kumimoji="0" lang="en-US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ea typeface="+mn-ea"/>
                <a:cs typeface="+mn-cs"/>
              </a:rPr>
              <a:t>add x9, x20, x21</a:t>
            </a:r>
          </a:p>
        </p:txBody>
      </p:sp>
      <p:sp>
        <p:nvSpPr>
          <p:cNvPr id="33" name="Rectangle 35"/>
          <p:cNvSpPr>
            <a:spLocks noChangeArrowheads="1"/>
          </p:cNvSpPr>
          <p:nvPr/>
        </p:nvSpPr>
        <p:spPr bwMode="auto">
          <a:xfrm>
            <a:off x="886099" y="3269284"/>
            <a:ext cx="10486094" cy="577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3200" b="1" dirty="0">
                <a:solidFill>
                  <a:schemeClr val="accent6"/>
                </a:solidFill>
              </a:rPr>
              <a:t>0000 0001 0101 1010 0000 0100 1011 0011</a:t>
            </a:r>
            <a:r>
              <a:rPr lang="en-US" altLang="en-US" sz="3200" b="1" baseline="-25000" dirty="0">
                <a:solidFill>
                  <a:schemeClr val="accent6"/>
                </a:solidFill>
              </a:rPr>
              <a:t>two</a:t>
            </a:r>
            <a:r>
              <a:rPr lang="en-US" altLang="en-US" sz="3200" b="1" dirty="0">
                <a:solidFill>
                  <a:schemeClr val="accent6"/>
                </a:solidFill>
              </a:rPr>
              <a:t> </a:t>
            </a:r>
            <a:r>
              <a:rPr lang="en-US" altLang="en-US" sz="3200" b="1" dirty="0" smtClean="0">
                <a:solidFill>
                  <a:schemeClr val="accent6"/>
                </a:solidFill>
              </a:rPr>
              <a:t>= 015A04B3</a:t>
            </a:r>
            <a:r>
              <a:rPr lang="en-US" altLang="en-US" sz="3200" b="1" baseline="-25000" dirty="0" smtClean="0">
                <a:solidFill>
                  <a:schemeClr val="accent6"/>
                </a:solidFill>
              </a:rPr>
              <a:t>16</a:t>
            </a:r>
            <a:endParaRPr lang="en-AU" altLang="en-US" sz="3200" b="1" dirty="0">
              <a:solidFill>
                <a:schemeClr val="accent6"/>
              </a:solidFill>
            </a:endParaRPr>
          </a:p>
        </p:txBody>
      </p:sp>
      <p:sp>
        <p:nvSpPr>
          <p:cNvPr id="34" name="Text Box 5"/>
          <p:cNvSpPr txBox="1">
            <a:spLocks noChangeArrowheads="1"/>
          </p:cNvSpPr>
          <p:nvPr/>
        </p:nvSpPr>
        <p:spPr bwMode="auto">
          <a:xfrm>
            <a:off x="2614175" y="2467436"/>
            <a:ext cx="1302581" cy="415925"/>
          </a:xfrm>
          <a:prstGeom prst="rect">
            <a:avLst/>
          </a:prstGeom>
          <a:noFill/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>
                <a:solidFill>
                  <a:srgbClr val="1E3272"/>
                </a:solidFill>
              </a:rPr>
              <a:t>0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35" name="Text Box 6"/>
          <p:cNvSpPr txBox="1">
            <a:spLocks noChangeArrowheads="1"/>
          </p:cNvSpPr>
          <p:nvPr/>
        </p:nvSpPr>
        <p:spPr bwMode="auto">
          <a:xfrm>
            <a:off x="3921672" y="2467436"/>
            <a:ext cx="1084156" cy="415925"/>
          </a:xfrm>
          <a:prstGeom prst="rect">
            <a:avLst/>
          </a:prstGeom>
          <a:noFill/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>
                <a:solidFill>
                  <a:srgbClr val="1E3272"/>
                </a:solidFill>
              </a:rPr>
              <a:t>21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36" name="Text Box 7"/>
          <p:cNvSpPr txBox="1">
            <a:spLocks noChangeArrowheads="1"/>
          </p:cNvSpPr>
          <p:nvPr/>
        </p:nvSpPr>
        <p:spPr bwMode="auto">
          <a:xfrm>
            <a:off x="5001172" y="2467436"/>
            <a:ext cx="1084156" cy="415925"/>
          </a:xfrm>
          <a:prstGeom prst="rect">
            <a:avLst/>
          </a:prstGeom>
          <a:noFill/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>
                <a:solidFill>
                  <a:srgbClr val="1E3272"/>
                </a:solidFill>
              </a:rPr>
              <a:t>20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37" name="Text Box 8"/>
          <p:cNvSpPr txBox="1">
            <a:spLocks noChangeArrowheads="1"/>
          </p:cNvSpPr>
          <p:nvPr/>
        </p:nvSpPr>
        <p:spPr bwMode="auto">
          <a:xfrm>
            <a:off x="7020472" y="2467436"/>
            <a:ext cx="1084156" cy="415925"/>
          </a:xfrm>
          <a:prstGeom prst="rect">
            <a:avLst/>
          </a:prstGeom>
          <a:noFill/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>
                <a:solidFill>
                  <a:srgbClr val="1E3272"/>
                </a:solidFill>
              </a:rPr>
              <a:t>9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38" name="Text Box 9"/>
          <p:cNvSpPr txBox="1">
            <a:spLocks noChangeArrowheads="1"/>
          </p:cNvSpPr>
          <p:nvPr/>
        </p:nvSpPr>
        <p:spPr bwMode="auto">
          <a:xfrm>
            <a:off x="6082260" y="2467436"/>
            <a:ext cx="940665" cy="415925"/>
          </a:xfrm>
          <a:prstGeom prst="rect">
            <a:avLst/>
          </a:prstGeom>
          <a:noFill/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>
                <a:solidFill>
                  <a:srgbClr val="1E3272"/>
                </a:solidFill>
              </a:rPr>
              <a:t>0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39" name="Text Box 10"/>
          <p:cNvSpPr txBox="1">
            <a:spLocks noChangeArrowheads="1"/>
          </p:cNvSpPr>
          <p:nvPr/>
        </p:nvSpPr>
        <p:spPr bwMode="auto">
          <a:xfrm>
            <a:off x="8099972" y="2467436"/>
            <a:ext cx="1302582" cy="415925"/>
          </a:xfrm>
          <a:prstGeom prst="rect">
            <a:avLst/>
          </a:prstGeom>
          <a:noFill/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>
                <a:solidFill>
                  <a:srgbClr val="1E3272"/>
                </a:solidFill>
              </a:rPr>
              <a:t>51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40" name="Text Box 5"/>
          <p:cNvSpPr txBox="1">
            <a:spLocks noChangeArrowheads="1"/>
          </p:cNvSpPr>
          <p:nvPr/>
        </p:nvSpPr>
        <p:spPr bwMode="auto">
          <a:xfrm>
            <a:off x="2614175" y="2878771"/>
            <a:ext cx="1302581" cy="415925"/>
          </a:xfrm>
          <a:prstGeom prst="rect">
            <a:avLst/>
          </a:prstGeom>
          <a:noFill/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>
                <a:solidFill>
                  <a:srgbClr val="1E3272"/>
                </a:solidFill>
              </a:rPr>
              <a:t>0000000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41" name="Text Box 6"/>
          <p:cNvSpPr txBox="1">
            <a:spLocks noChangeArrowheads="1"/>
          </p:cNvSpPr>
          <p:nvPr/>
        </p:nvSpPr>
        <p:spPr bwMode="auto">
          <a:xfrm>
            <a:off x="3921672" y="2878771"/>
            <a:ext cx="1084156" cy="415925"/>
          </a:xfrm>
          <a:prstGeom prst="rect">
            <a:avLst/>
          </a:prstGeom>
          <a:noFill/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>
                <a:solidFill>
                  <a:srgbClr val="1E3272"/>
                </a:solidFill>
              </a:rPr>
              <a:t>10101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42" name="Text Box 7"/>
          <p:cNvSpPr txBox="1">
            <a:spLocks noChangeArrowheads="1"/>
          </p:cNvSpPr>
          <p:nvPr/>
        </p:nvSpPr>
        <p:spPr bwMode="auto">
          <a:xfrm>
            <a:off x="5001172" y="2878771"/>
            <a:ext cx="1084156" cy="415925"/>
          </a:xfrm>
          <a:prstGeom prst="rect">
            <a:avLst/>
          </a:prstGeom>
          <a:noFill/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>
                <a:solidFill>
                  <a:srgbClr val="1E3272"/>
                </a:solidFill>
              </a:rPr>
              <a:t>10100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43" name="Text Box 8"/>
          <p:cNvSpPr txBox="1">
            <a:spLocks noChangeArrowheads="1"/>
          </p:cNvSpPr>
          <p:nvPr/>
        </p:nvSpPr>
        <p:spPr bwMode="auto">
          <a:xfrm>
            <a:off x="7020472" y="2878771"/>
            <a:ext cx="1084156" cy="415925"/>
          </a:xfrm>
          <a:prstGeom prst="rect">
            <a:avLst/>
          </a:prstGeom>
          <a:noFill/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>
                <a:solidFill>
                  <a:srgbClr val="1E3272"/>
                </a:solidFill>
              </a:rPr>
              <a:t>01001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44" name="Text Box 9"/>
          <p:cNvSpPr txBox="1">
            <a:spLocks noChangeArrowheads="1"/>
          </p:cNvSpPr>
          <p:nvPr/>
        </p:nvSpPr>
        <p:spPr bwMode="auto">
          <a:xfrm>
            <a:off x="6082260" y="2878771"/>
            <a:ext cx="940665" cy="415925"/>
          </a:xfrm>
          <a:prstGeom prst="rect">
            <a:avLst/>
          </a:prstGeom>
          <a:noFill/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>
                <a:solidFill>
                  <a:srgbClr val="1E3272"/>
                </a:solidFill>
              </a:rPr>
              <a:t>000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45" name="Text Box 10"/>
          <p:cNvSpPr txBox="1">
            <a:spLocks noChangeArrowheads="1"/>
          </p:cNvSpPr>
          <p:nvPr/>
        </p:nvSpPr>
        <p:spPr bwMode="auto">
          <a:xfrm>
            <a:off x="8099972" y="2878771"/>
            <a:ext cx="1302582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>
                <a:solidFill>
                  <a:srgbClr val="1E3272"/>
                </a:solidFill>
              </a:rPr>
              <a:t>0110011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901262" y="2691542"/>
            <a:ext cx="10515600" cy="2784347"/>
          </a:xfrm>
        </p:spPr>
        <p:txBody>
          <a:bodyPr/>
          <a:lstStyle/>
          <a:p>
            <a:r>
              <a:rPr lang="en-US" altLang="en-US" dirty="0" smtClean="0"/>
              <a:t>Immediate arithmetic and load instructions</a:t>
            </a:r>
          </a:p>
          <a:p>
            <a:pPr lvl="1"/>
            <a:r>
              <a:rPr lang="en-US" altLang="en-US" dirty="0" smtClean="0"/>
              <a:t>rs1: source or base address register number</a:t>
            </a:r>
          </a:p>
          <a:p>
            <a:pPr lvl="1"/>
            <a:r>
              <a:rPr lang="en-US" altLang="en-US" dirty="0" smtClean="0"/>
              <a:t>immediate: constant operand, or offset added to base address</a:t>
            </a:r>
          </a:p>
          <a:p>
            <a:pPr lvl="2"/>
            <a:r>
              <a:rPr lang="en-US" altLang="en-US" sz="2800" dirty="0" smtClean="0"/>
              <a:t>2s-complement, sign extended</a:t>
            </a:r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6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I-format Instructions</a:t>
            </a:r>
            <a:endParaRPr lang="ru-RU" dirty="0"/>
          </a:p>
        </p:txBody>
      </p:sp>
      <p:grpSp>
        <p:nvGrpSpPr>
          <p:cNvPr id="5" name="Group 1"/>
          <p:cNvGrpSpPr>
            <a:grpSpLocks/>
          </p:cNvGrpSpPr>
          <p:nvPr/>
        </p:nvGrpSpPr>
        <p:grpSpPr bwMode="auto">
          <a:xfrm>
            <a:off x="2918975" y="1097959"/>
            <a:ext cx="6772275" cy="838457"/>
            <a:chOff x="1331640" y="1391533"/>
            <a:chExt cx="6771978" cy="839981"/>
          </a:xfrm>
        </p:grpSpPr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1331640" y="1391533"/>
              <a:ext cx="2374899" cy="431670"/>
            </a:xfrm>
            <a:prstGeom prst="rect">
              <a:avLst/>
            </a:prstGeom>
            <a:solidFill>
              <a:srgbClr val="F7B217"/>
            </a:solidFill>
            <a:ln w="19050">
              <a:solidFill>
                <a:srgbClr val="27327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en-US" sz="2200" dirty="0"/>
                <a:t>immediate</a:t>
              </a:r>
              <a:endParaRPr lang="en-AU" altLang="en-US" sz="2200" dirty="0"/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3708127" y="1391533"/>
              <a:ext cx="1079500" cy="431670"/>
            </a:xfrm>
            <a:prstGeom prst="rect">
              <a:avLst/>
            </a:prstGeom>
            <a:solidFill>
              <a:srgbClr val="F7B217"/>
            </a:solidFill>
            <a:ln w="19050">
              <a:solidFill>
                <a:srgbClr val="27327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en-US" sz="2200" dirty="0"/>
                <a:t>rs1</a:t>
              </a:r>
              <a:endParaRPr lang="en-AU" altLang="en-US" sz="2200" dirty="0"/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5727131" y="1391533"/>
              <a:ext cx="1079500" cy="431670"/>
            </a:xfrm>
            <a:prstGeom prst="rect">
              <a:avLst/>
            </a:prstGeom>
            <a:solidFill>
              <a:srgbClr val="F7B217"/>
            </a:solidFill>
            <a:ln w="19050">
              <a:solidFill>
                <a:srgbClr val="27327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en-US" sz="2200" dirty="0" smtClean="0"/>
                <a:t>rd</a:t>
              </a:r>
              <a:endParaRPr lang="en-AU" altLang="en-US" sz="2200" dirty="0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4789215" y="1391533"/>
              <a:ext cx="936328" cy="431670"/>
            </a:xfrm>
            <a:prstGeom prst="rect">
              <a:avLst/>
            </a:prstGeom>
            <a:solidFill>
              <a:srgbClr val="F7B217"/>
            </a:solidFill>
            <a:ln w="19050">
              <a:solidFill>
                <a:srgbClr val="27327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en-US" sz="2200" dirty="0"/>
                <a:t>funct3</a:t>
              </a:r>
              <a:endParaRPr lang="en-AU" altLang="en-US" sz="2200" dirty="0"/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6806631" y="1391533"/>
              <a:ext cx="1296987" cy="431670"/>
            </a:xfrm>
            <a:prstGeom prst="rect">
              <a:avLst/>
            </a:prstGeom>
            <a:solidFill>
              <a:srgbClr val="F7B217"/>
            </a:solidFill>
            <a:ln w="19050">
              <a:solidFill>
                <a:srgbClr val="27327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en-US" sz="2200" dirty="0"/>
                <a:t>opcode</a:t>
              </a:r>
              <a:endParaRPr lang="en-AU" altLang="en-US" sz="2200" dirty="0"/>
            </a:p>
          </p:txBody>
        </p:sp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2026228" y="1828096"/>
              <a:ext cx="893154" cy="4008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 b="1" dirty="0">
                  <a:solidFill>
                    <a:srgbClr val="273272"/>
                  </a:solidFill>
                </a:rPr>
                <a:t>12 bits</a:t>
              </a:r>
              <a:endParaRPr lang="en-AU" altLang="en-US" sz="2000" b="1" dirty="0">
                <a:solidFill>
                  <a:srgbClr val="273272"/>
                </a:solidFill>
              </a:endParaRPr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7050447" y="1830677"/>
              <a:ext cx="763318" cy="4008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 b="1" dirty="0">
                  <a:solidFill>
                    <a:srgbClr val="273272"/>
                  </a:solidFill>
                </a:rPr>
                <a:t>7 bits</a:t>
              </a:r>
              <a:endParaRPr lang="en-AU" altLang="en-US" sz="2000" b="1" dirty="0">
                <a:solidFill>
                  <a:srgbClr val="273272"/>
                </a:solidFill>
              </a:endParaRPr>
            </a:p>
          </p:txBody>
        </p:sp>
        <p:sp>
          <p:nvSpPr>
            <p:cNvPr id="13" name="Text Box 14"/>
            <p:cNvSpPr txBox="1">
              <a:spLocks noChangeArrowheads="1"/>
            </p:cNvSpPr>
            <p:nvPr/>
          </p:nvSpPr>
          <p:spPr bwMode="auto">
            <a:xfrm>
              <a:off x="3880506" y="1828095"/>
              <a:ext cx="763318" cy="4008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 b="1" dirty="0">
                  <a:solidFill>
                    <a:srgbClr val="273272"/>
                  </a:solidFill>
                </a:rPr>
                <a:t>5 bits</a:t>
              </a:r>
              <a:endParaRPr lang="en-AU" altLang="en-US" sz="2000" b="1" dirty="0">
                <a:solidFill>
                  <a:srgbClr val="273272"/>
                </a:solidFill>
              </a:endParaRPr>
            </a:p>
          </p:txBody>
        </p:sp>
        <p:sp>
          <p:nvSpPr>
            <p:cNvPr id="14" name="Text Box 15"/>
            <p:cNvSpPr txBox="1">
              <a:spLocks noChangeArrowheads="1"/>
            </p:cNvSpPr>
            <p:nvPr/>
          </p:nvSpPr>
          <p:spPr bwMode="auto">
            <a:xfrm>
              <a:off x="5899510" y="1830676"/>
              <a:ext cx="763318" cy="4008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 b="1" dirty="0">
                  <a:solidFill>
                    <a:srgbClr val="273272"/>
                  </a:solidFill>
                </a:rPr>
                <a:t>5 bits</a:t>
              </a:r>
              <a:endParaRPr lang="en-AU" altLang="en-US" sz="2000" b="1" dirty="0">
                <a:solidFill>
                  <a:srgbClr val="273272"/>
                </a:solidFill>
              </a:endParaRPr>
            </a:p>
          </p:txBody>
        </p:sp>
        <p:sp>
          <p:nvSpPr>
            <p:cNvPr id="15" name="Text Box 16"/>
            <p:cNvSpPr txBox="1">
              <a:spLocks noChangeArrowheads="1"/>
            </p:cNvSpPr>
            <p:nvPr/>
          </p:nvSpPr>
          <p:spPr bwMode="auto">
            <a:xfrm>
              <a:off x="4816834" y="1828095"/>
              <a:ext cx="763318" cy="4008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 b="1" dirty="0">
                  <a:solidFill>
                    <a:srgbClr val="273272"/>
                  </a:solidFill>
                </a:rPr>
                <a:t>3 bits</a:t>
              </a:r>
              <a:endParaRPr lang="en-AU" altLang="en-US" sz="2000" b="1" dirty="0">
                <a:solidFill>
                  <a:srgbClr val="273272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2511973"/>
            <a:ext cx="10515600" cy="3663976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Different immediate format for store instructions</a:t>
            </a:r>
          </a:p>
          <a:p>
            <a:pPr lvl="1"/>
            <a:r>
              <a:rPr lang="en-US" altLang="en-US" dirty="0" smtClean="0"/>
              <a:t>rs1: base address register number</a:t>
            </a:r>
          </a:p>
          <a:p>
            <a:pPr lvl="1"/>
            <a:r>
              <a:rPr lang="en-US" altLang="en-US" dirty="0" smtClean="0"/>
              <a:t>rs2: source operand register number</a:t>
            </a:r>
          </a:p>
          <a:p>
            <a:pPr lvl="1"/>
            <a:r>
              <a:rPr lang="en-US" altLang="en-US" dirty="0" smtClean="0"/>
              <a:t>immediate: offset added to base address</a:t>
            </a:r>
          </a:p>
          <a:p>
            <a:pPr lvl="2"/>
            <a:r>
              <a:rPr lang="en-US" altLang="en-US" sz="2800" dirty="0" smtClean="0"/>
              <a:t>Split so that rs1 and rs2 fields always in the same place</a:t>
            </a:r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7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S-format Instructions</a:t>
            </a:r>
            <a:endParaRPr lang="ru-RU" dirty="0"/>
          </a:p>
        </p:txBody>
      </p:sp>
      <p:grpSp>
        <p:nvGrpSpPr>
          <p:cNvPr id="22" name="Группа 21"/>
          <p:cNvGrpSpPr/>
          <p:nvPr/>
        </p:nvGrpSpPr>
        <p:grpSpPr>
          <a:xfrm>
            <a:off x="2493637" y="1159216"/>
            <a:ext cx="7161328" cy="787168"/>
            <a:chOff x="2341237" y="1130641"/>
            <a:chExt cx="7161328" cy="787168"/>
          </a:xfrm>
        </p:grpSpPr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2341237" y="1134084"/>
              <a:ext cx="1469171" cy="430887"/>
            </a:xfrm>
            <a:prstGeom prst="rect">
              <a:avLst/>
            </a:prstGeom>
            <a:solidFill>
              <a:srgbClr val="F7B217"/>
            </a:solidFill>
            <a:ln w="19050">
              <a:solidFill>
                <a:srgbClr val="273272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en-US" sz="2200" dirty="0" smtClean="0">
                  <a:solidFill>
                    <a:srgbClr val="1E3272"/>
                  </a:solidFill>
                </a:rPr>
                <a:t>imm[11:5]</a:t>
              </a:r>
              <a:endParaRPr lang="en-US" altLang="en-US" sz="2200" dirty="0">
                <a:solidFill>
                  <a:srgbClr val="1E3272"/>
                </a:solidFill>
              </a:endParaRPr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3806580" y="1130641"/>
              <a:ext cx="1079547" cy="430887"/>
            </a:xfrm>
            <a:prstGeom prst="rect">
              <a:avLst/>
            </a:prstGeom>
            <a:solidFill>
              <a:srgbClr val="F7B217"/>
            </a:solidFill>
            <a:ln w="19050">
              <a:solidFill>
                <a:srgbClr val="273272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en-US" sz="2200" dirty="0">
                  <a:solidFill>
                    <a:srgbClr val="1E3272"/>
                  </a:solidFill>
                </a:rPr>
                <a:t>rs2</a:t>
              </a:r>
              <a:endParaRPr lang="en-AU" altLang="en-US" sz="2200" dirty="0">
                <a:solidFill>
                  <a:srgbClr val="1E3272"/>
                </a:solidFill>
              </a:endParaRPr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4871497" y="1133049"/>
              <a:ext cx="1079547" cy="430887"/>
            </a:xfrm>
            <a:prstGeom prst="rect">
              <a:avLst/>
            </a:prstGeom>
            <a:solidFill>
              <a:srgbClr val="F7B217"/>
            </a:solidFill>
            <a:ln w="19050">
              <a:solidFill>
                <a:srgbClr val="273272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 sz="2200" dirty="0" smtClean="0">
                  <a:solidFill>
                    <a:srgbClr val="1E3272"/>
                  </a:solidFill>
                </a:rPr>
                <a:t>rs1</a:t>
              </a:r>
              <a:endParaRPr lang="en-AU" altLang="en-US" sz="2200" dirty="0">
                <a:solidFill>
                  <a:srgbClr val="1E3272"/>
                </a:solidFill>
              </a:endParaRPr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6882474" y="1130863"/>
              <a:ext cx="1321757" cy="430887"/>
            </a:xfrm>
            <a:prstGeom prst="rect">
              <a:avLst/>
            </a:prstGeom>
            <a:solidFill>
              <a:srgbClr val="F7B217"/>
            </a:solidFill>
            <a:ln w="19050">
              <a:solidFill>
                <a:srgbClr val="273272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en-US" sz="2200" dirty="0" smtClean="0">
                  <a:solidFill>
                    <a:srgbClr val="1E3272"/>
                  </a:solidFill>
                </a:rPr>
                <a:t>imm[4:0]</a:t>
              </a:r>
              <a:endParaRPr lang="en-US" altLang="en-US" sz="2200" dirty="0">
                <a:solidFill>
                  <a:srgbClr val="1E3272"/>
                </a:solidFill>
              </a:endParaRPr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5950957" y="1131791"/>
              <a:ext cx="936369" cy="430887"/>
            </a:xfrm>
            <a:prstGeom prst="rect">
              <a:avLst/>
            </a:prstGeom>
            <a:solidFill>
              <a:srgbClr val="F7B217"/>
            </a:solidFill>
            <a:ln w="19050">
              <a:solidFill>
                <a:srgbClr val="273272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en-US" sz="2200" dirty="0">
                  <a:solidFill>
                    <a:srgbClr val="1E3272"/>
                  </a:solidFill>
                </a:rPr>
                <a:t>funct3</a:t>
              </a:r>
              <a:endParaRPr lang="en-AU" altLang="en-US" sz="2200" dirty="0">
                <a:solidFill>
                  <a:srgbClr val="1E3272"/>
                </a:solidFill>
              </a:endParaRPr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8205521" y="1133540"/>
              <a:ext cx="1297044" cy="430887"/>
            </a:xfrm>
            <a:prstGeom prst="rect">
              <a:avLst/>
            </a:prstGeom>
            <a:solidFill>
              <a:srgbClr val="F7B217"/>
            </a:solidFill>
            <a:ln w="19050">
              <a:solidFill>
                <a:srgbClr val="273272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 sz="2200" dirty="0">
                  <a:solidFill>
                    <a:srgbClr val="1E3272"/>
                  </a:solidFill>
                </a:rPr>
                <a:t>opcode</a:t>
              </a:r>
              <a:endParaRPr lang="en-AU" altLang="en-US" sz="2200" dirty="0">
                <a:solidFill>
                  <a:srgbClr val="1E3272"/>
                </a:solidFill>
              </a:endParaRPr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2796442" y="1576679"/>
              <a:ext cx="64793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600" b="1" dirty="0">
                  <a:solidFill>
                    <a:srgbClr val="1E3272"/>
                  </a:solidFill>
                </a:rPr>
                <a:t>7 bits</a:t>
              </a:r>
              <a:endParaRPr lang="en-AU" altLang="en-US" sz="1600" b="1" dirty="0">
                <a:solidFill>
                  <a:srgbClr val="1E3272"/>
                </a:solidFill>
              </a:endParaRPr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8476392" y="1579255"/>
              <a:ext cx="64793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600" b="1" dirty="0">
                  <a:solidFill>
                    <a:srgbClr val="1E3272"/>
                  </a:solidFill>
                </a:rPr>
                <a:t>7 bits</a:t>
              </a:r>
              <a:endParaRPr lang="en-AU" altLang="en-US" sz="1600" b="1" dirty="0">
                <a:solidFill>
                  <a:srgbClr val="1E3272"/>
                </a:solidFill>
              </a:endParaRP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4009447" y="1576679"/>
              <a:ext cx="669954" cy="3359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600" b="1" dirty="0">
                  <a:solidFill>
                    <a:srgbClr val="1E3272"/>
                  </a:solidFill>
                </a:rPr>
                <a:t>5 bits</a:t>
              </a:r>
              <a:endParaRPr lang="en-AU" altLang="en-US" sz="1600" b="1" dirty="0">
                <a:solidFill>
                  <a:srgbClr val="1E3272"/>
                </a:solidFill>
              </a:endParaRPr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5101592" y="1576679"/>
              <a:ext cx="64793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600" b="1" dirty="0">
                  <a:solidFill>
                    <a:srgbClr val="1E3272"/>
                  </a:solidFill>
                </a:rPr>
                <a:t>5 bits</a:t>
              </a:r>
              <a:endParaRPr lang="en-AU" altLang="en-US" sz="1600" b="1" dirty="0">
                <a:solidFill>
                  <a:srgbClr val="1E3272"/>
                </a:solidFill>
              </a:endParaRPr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7109674" y="1579255"/>
              <a:ext cx="669954" cy="3359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600" b="1" dirty="0">
                  <a:solidFill>
                    <a:srgbClr val="1E3272"/>
                  </a:solidFill>
                </a:rPr>
                <a:t>5 bits</a:t>
              </a:r>
              <a:endParaRPr lang="en-AU" altLang="en-US" sz="1600" b="1" dirty="0">
                <a:solidFill>
                  <a:srgbClr val="1E3272"/>
                </a:solidFill>
              </a:endParaRPr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auto">
            <a:xfrm>
              <a:off x="6037961" y="1576679"/>
              <a:ext cx="64793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600" b="1" dirty="0">
                  <a:solidFill>
                    <a:srgbClr val="1E3272"/>
                  </a:solidFill>
                </a:rPr>
                <a:t>3 bits</a:t>
              </a:r>
              <a:endParaRPr lang="en-AU" altLang="en-US" sz="1600" b="1" dirty="0">
                <a:solidFill>
                  <a:srgbClr val="1E3272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8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SB-format </a:t>
            </a:r>
            <a:r>
              <a:rPr lang="en-US" altLang="en-US" dirty="0" smtClean="0"/>
              <a:t>Instructions</a:t>
            </a:r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9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UJ-format </a:t>
            </a:r>
            <a:r>
              <a:rPr lang="en-US" altLang="en-US" dirty="0" smtClean="0"/>
              <a:t>Instructions</a:t>
            </a:r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Дымчатое стекло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bg1"/>
        </a:solidFill>
      </a:spPr>
      <a:bodyPr wrap="square" lIns="72000" tIns="25200" rIns="0" bIns="25200" rtlCol="0" anchor="ctr" anchorCtr="0">
        <a:normAutofit/>
      </a:bodyPr>
      <a:lstStyle>
        <a:defPPr>
          <a:defRPr sz="4400" b="0" dirty="0" smtClean="0">
            <a:solidFill>
              <a:srgbClr val="2E5E8E"/>
            </a:solidFill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TM03090434[[fn=Дерево]]</Template>
  <TotalTime>15271</TotalTime>
  <Words>490</Words>
  <Application>Microsoft Office PowerPoint</Application>
  <PresentationFormat>Произвольный</PresentationFormat>
  <Paragraphs>186</Paragraphs>
  <Slides>13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Тема Office</vt:lpstr>
      <vt:lpstr>Computer Architecture and Operating Systems Lecture 4: Instruction Set Architecture</vt:lpstr>
      <vt:lpstr>RISC-V ISA Base and Extensions</vt:lpstr>
      <vt:lpstr>ISA Design Principles</vt:lpstr>
      <vt:lpstr>Six Instruction Formats</vt:lpstr>
      <vt:lpstr>R-format Instructions</vt:lpstr>
      <vt:lpstr>I-format Instructions</vt:lpstr>
      <vt:lpstr>S-format Instructions</vt:lpstr>
      <vt:lpstr>SB-format Instructions</vt:lpstr>
      <vt:lpstr>UJ-format Instructions</vt:lpstr>
      <vt:lpstr>U-format Instructions</vt:lpstr>
      <vt:lpstr>RISC-V Addressing Summary</vt:lpstr>
      <vt:lpstr>RISC-V Encoding Summary</vt:lpstr>
      <vt:lpstr>Any Questions?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 and Operating Systems Lecture X: Lecture Topic</dc:title>
  <dc:creator>Sergey</dc:creator>
  <cp:lastModifiedBy>Sergey</cp:lastModifiedBy>
  <cp:revision>182</cp:revision>
  <dcterms:created xsi:type="dcterms:W3CDTF">2015-11-11T03:30:50Z</dcterms:created>
  <dcterms:modified xsi:type="dcterms:W3CDTF">2020-11-15T08:17:28Z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(2)G/0n5s0OJt210kN0rMWPVQgnJI6CDE+6BJT+m6OwLQhkCYjwBoWUkYgkanWIKkgRsYh1B8Uj
e9GKfJM6aX3r56ETiFwURgdOiBOzXg//2GJs86GhGmUDxNF53xchHKM7j5AmpDAb9kCVOthI
Vzwq8aqehDohU2q0rm75EVuWLFLycQxUptlmAykA+3y+mCquEUlzScYjU+C0yNJA0e25zFTR
VsiptQwuBlrGi0PH0B</vt:lpwstr>
  </property>
  <property fmtid="{D5CDD505-2E9C-101B-9397-08002B2CF9AE}" pid="3" name="_2015_ms_pID_7253431">
    <vt:lpwstr>cFpAZV5KZCnc4SP5f7FtzXr/76MDjckm9A3DXxVCfqeMgEQYiQ0I+M
4j2HbcKpUuwdcu9RQEEs4C2URPiN+OAiEjj+Hnx0ogsoNU0RUZ2tVUDezP69WF3SgS0C61Fy
Mt8fLffal9Igb8Y/bfA71baKTUgfKfEcrC/ahGnsp/HEWn8Mjtc1ed1HsSBiMbW5tJ3TsC4f
MGpi5EfdQ8hu73PY</vt:lpwstr>
  </property>
</Properties>
</file>