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4" r:id="rId3"/>
    <p:sldId id="311" r:id="rId4"/>
    <p:sldId id="315" r:id="rId5"/>
    <p:sldId id="309" r:id="rId6"/>
    <p:sldId id="312" r:id="rId7"/>
    <p:sldId id="313" r:id="rId8"/>
    <p:sldId id="27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F7B217"/>
    <a:srgbClr val="1E3272"/>
    <a:srgbClr val="2F5CB5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91" d="100"/>
          <a:sy n="91" d="100"/>
        </p:scale>
        <p:origin x="-14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30.10.2020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30.10.2020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4</a:t>
            </a:r>
            <a:r>
              <a:rPr lang="en-US" b="1" dirty="0" smtClean="0"/>
              <a:t>: </a:t>
            </a:r>
            <a:r>
              <a:rPr lang="en-US" b="1" dirty="0" smtClean="0"/>
              <a:t>Instruction Set Architecture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384735" y="1072377"/>
          <a:ext cx="9253954" cy="550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71"/>
                <a:gridCol w="6180083"/>
                <a:gridCol w="1019503"/>
                <a:gridCol w="1114097"/>
              </a:tblGrid>
              <a:tr h="14682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Name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Description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Version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Status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Base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RVWMO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Weak Memory Ordering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RV32I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32-bit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RV64I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64-bit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RV128I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128-bit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1.7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Open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Extensions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M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Integer Multiplication and Division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Atomic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F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Single-Precision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Double-Precision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Shorthand for the base integer set (I) and above extensions (MAFD)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Q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Quad-Precision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Compressed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ZiCSR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Control and Status Register (CSR)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85079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Zifencei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Instruction-Fetch Fence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b="1" dirty="0" smtClean="0">
                          <a:solidFill>
                            <a:srgbClr val="273272"/>
                          </a:solidFill>
                        </a:rPr>
                        <a:t>And more standard and custom extensions…</a:t>
                      </a:r>
                      <a:endParaRPr lang="ru-RU" sz="1800" b="1" dirty="0">
                        <a:solidFill>
                          <a:srgbClr val="27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ISA Base and Extensions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1178052"/>
            <a:ext cx="10502463" cy="5464485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Design Principle 1: </a:t>
            </a:r>
            <a:r>
              <a:rPr lang="en-US" altLang="en-US" dirty="0" smtClean="0"/>
              <a:t>Simplicity favors regularity</a:t>
            </a:r>
          </a:p>
          <a:p>
            <a:pPr lvl="1"/>
            <a:r>
              <a:rPr lang="en-US" altLang="en-US" dirty="0" smtClean="0"/>
              <a:t>Regularity makes implementation simpler</a:t>
            </a:r>
          </a:p>
          <a:p>
            <a:pPr lvl="1"/>
            <a:r>
              <a:rPr lang="en-US" altLang="en-US" dirty="0" smtClean="0"/>
              <a:t>Simplicity enables higher performance at lower cost</a:t>
            </a:r>
            <a:endParaRPr lang="en-AU" altLang="en-US" dirty="0" smtClean="0"/>
          </a:p>
          <a:p>
            <a:pPr>
              <a:defRPr/>
            </a:pPr>
            <a:r>
              <a:rPr lang="en-US" altLang="en-US" b="1" dirty="0" smtClean="0"/>
              <a:t>Design Principle 2: </a:t>
            </a:r>
            <a:r>
              <a:rPr lang="en-US" altLang="en-US" dirty="0" smtClean="0"/>
              <a:t>Smaller is faster</a:t>
            </a:r>
          </a:p>
          <a:p>
            <a:pPr lvl="1">
              <a:defRPr/>
            </a:pPr>
            <a:r>
              <a:rPr lang="en-US" altLang="en-US" dirty="0" smtClean="0"/>
              <a:t>c.f. main memory: millions of locations</a:t>
            </a:r>
          </a:p>
          <a:p>
            <a:r>
              <a:rPr lang="en-US" altLang="en-US" b="1" dirty="0" smtClean="0"/>
              <a:t>Design Principle 3: </a:t>
            </a:r>
            <a:r>
              <a:rPr lang="en-US" altLang="en-US" dirty="0" smtClean="0"/>
              <a:t>Good design demands good compromises</a:t>
            </a:r>
          </a:p>
          <a:p>
            <a:pPr lvl="1"/>
            <a:r>
              <a:rPr lang="en-US" altLang="en-US" dirty="0" smtClean="0"/>
              <a:t>Different formats complicate decoding, but allow 32-bit instructions uniformly</a:t>
            </a:r>
          </a:p>
          <a:p>
            <a:pPr lvl="1"/>
            <a:r>
              <a:rPr lang="en-US" altLang="en-US" dirty="0" smtClean="0"/>
              <a:t>Keep formats as similar as possible</a:t>
            </a:r>
          </a:p>
          <a:p>
            <a:pPr lvl="1">
              <a:defRPr/>
            </a:pPr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Design Principles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0524"/>
            <a:ext cx="10515600" cy="57701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R-format</a:t>
            </a:r>
            <a:r>
              <a:rPr lang="en-US" sz="4100" b="1" dirty="0" smtClean="0">
                <a:solidFill>
                  <a:srgbClr val="1E3272"/>
                </a:solidFill>
              </a:rPr>
              <a:t>: </a:t>
            </a:r>
            <a:r>
              <a:rPr lang="en-US" sz="4100" dirty="0" smtClean="0">
                <a:solidFill>
                  <a:srgbClr val="1E3272"/>
                </a:solidFill>
              </a:rPr>
              <a:t>instructions using 3 register </a:t>
            </a:r>
            <a:r>
              <a:rPr lang="en-US" sz="4100" dirty="0" smtClean="0">
                <a:solidFill>
                  <a:srgbClr val="1E3272"/>
                </a:solidFill>
              </a:rPr>
              <a:t>inputs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add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xor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mul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- arithmetic/logical </a:t>
            </a:r>
            <a:r>
              <a:rPr lang="en-US" sz="3600" dirty="0" smtClean="0">
                <a:solidFill>
                  <a:srgbClr val="1E3272"/>
                </a:solidFill>
              </a:rPr>
              <a:t>ops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I-format</a:t>
            </a:r>
            <a:r>
              <a:rPr lang="en-US" sz="4100" b="1" dirty="0" smtClean="0">
                <a:solidFill>
                  <a:srgbClr val="1E3272"/>
                </a:solidFill>
              </a:rPr>
              <a:t>: </a:t>
            </a:r>
            <a:r>
              <a:rPr lang="en-US" sz="4100" dirty="0" smtClean="0">
                <a:solidFill>
                  <a:srgbClr val="1E3272"/>
                </a:solidFill>
              </a:rPr>
              <a:t>instructions with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r>
              <a:rPr lang="en-US" sz="4100" dirty="0" smtClean="0">
                <a:solidFill>
                  <a:srgbClr val="1E3272"/>
                </a:solidFill>
              </a:rPr>
              <a:t>, </a:t>
            </a:r>
            <a:r>
              <a:rPr lang="en-US" sz="4100" dirty="0" smtClean="0">
                <a:solidFill>
                  <a:srgbClr val="1E3272"/>
                </a:solidFill>
              </a:rPr>
              <a:t>loads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addi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lw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jalr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slli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S-format</a:t>
            </a:r>
            <a:r>
              <a:rPr lang="en-US" sz="4100" b="1" dirty="0" smtClean="0">
                <a:solidFill>
                  <a:srgbClr val="1E3272"/>
                </a:solidFill>
              </a:rPr>
              <a:t>: </a:t>
            </a:r>
            <a:r>
              <a:rPr lang="en-US" sz="4100" dirty="0" smtClean="0">
                <a:solidFill>
                  <a:srgbClr val="1E3272"/>
                </a:solidFill>
              </a:rPr>
              <a:t>store </a:t>
            </a:r>
            <a:r>
              <a:rPr lang="en-US" sz="4100" dirty="0" smtClean="0">
                <a:solidFill>
                  <a:srgbClr val="1E3272"/>
                </a:solidFill>
              </a:rPr>
              <a:t>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sw, </a:t>
            </a:r>
            <a:r>
              <a:rPr lang="en-US" sz="3600" dirty="0" err="1" smtClean="0">
                <a:solidFill>
                  <a:srgbClr val="1E3272"/>
                </a:solidFill>
              </a:rPr>
              <a:t>sb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SB-format</a:t>
            </a:r>
            <a:r>
              <a:rPr lang="en-US" sz="4100" b="1" dirty="0" smtClean="0">
                <a:solidFill>
                  <a:srgbClr val="1E3272"/>
                </a:solidFill>
              </a:rPr>
              <a:t>: </a:t>
            </a:r>
            <a:r>
              <a:rPr lang="en-US" sz="4100" dirty="0" smtClean="0">
                <a:solidFill>
                  <a:srgbClr val="1E3272"/>
                </a:solidFill>
              </a:rPr>
              <a:t>branch </a:t>
            </a:r>
            <a:r>
              <a:rPr lang="en-US" sz="4100" dirty="0" smtClean="0">
                <a:solidFill>
                  <a:srgbClr val="1E3272"/>
                </a:solidFill>
              </a:rPr>
              <a:t>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beq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bge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U-format</a:t>
            </a:r>
            <a:r>
              <a:rPr lang="en-US" sz="4100" b="1" dirty="0" smtClean="0">
                <a:solidFill>
                  <a:srgbClr val="1E3272"/>
                </a:solidFill>
              </a:rPr>
              <a:t>: </a:t>
            </a:r>
            <a:r>
              <a:rPr lang="en-US" sz="4100" dirty="0" smtClean="0">
                <a:solidFill>
                  <a:srgbClr val="1E3272"/>
                </a:solidFill>
              </a:rPr>
              <a:t>instructions with upper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endParaRPr lang="en-US" sz="4100" dirty="0" smtClean="0">
              <a:solidFill>
                <a:srgbClr val="1E3272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lui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auipc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- upper </a:t>
            </a:r>
            <a:r>
              <a:rPr lang="en-US" sz="3600" dirty="0" smtClean="0">
                <a:solidFill>
                  <a:srgbClr val="1E3272"/>
                </a:solidFill>
              </a:rPr>
              <a:t>immediate is 20-bits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UJ-format</a:t>
            </a:r>
            <a:r>
              <a:rPr lang="en-US" sz="4100" b="1" dirty="0" smtClean="0">
                <a:solidFill>
                  <a:srgbClr val="1E3272"/>
                </a:solidFill>
              </a:rPr>
              <a:t>: </a:t>
            </a:r>
            <a:r>
              <a:rPr lang="en-US" sz="4100" dirty="0" smtClean="0">
                <a:solidFill>
                  <a:srgbClr val="1E3272"/>
                </a:solidFill>
              </a:rPr>
              <a:t>the jump </a:t>
            </a:r>
            <a:r>
              <a:rPr lang="en-US" sz="4100" dirty="0" smtClean="0">
                <a:solidFill>
                  <a:srgbClr val="1E3272"/>
                </a:solidFill>
              </a:rPr>
              <a:t>instruction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jal</a:t>
            </a:r>
            <a:endParaRPr lang="ru-RU" sz="3600" dirty="0">
              <a:solidFill>
                <a:srgbClr val="1E327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Instruction Formats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3836273"/>
            <a:ext cx="10702159" cy="2995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Arithmetic Instructions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register number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funct3: 3-bit function code (additional opcode)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rs1 and rs2: first and second source register 5-bit numbers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funct7: 7-bit function code (additional opcode)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R-format Instructions</a:t>
            </a:r>
            <a:endParaRPr lang="ru-RU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45663" y="1111119"/>
            <a:ext cx="6772275" cy="846316"/>
            <a:chOff x="1331640" y="1383660"/>
            <a:chExt cx="6771978" cy="847854"/>
          </a:xfrm>
          <a:solidFill>
            <a:srgbClr val="F7B217"/>
          </a:solidFill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83660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funct7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6286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081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27131" y="1383661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rd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789215" y="1383661"/>
              <a:ext cx="936328" cy="43167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806631" y="1383661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7545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99419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88050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899510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816835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3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32" name="Rectangle 37"/>
          <p:cNvSpPr txBox="1">
            <a:spLocks noChangeArrowheads="1"/>
          </p:cNvSpPr>
          <p:nvPr/>
        </p:nvSpPr>
        <p:spPr>
          <a:xfrm>
            <a:off x="3300246" y="1924755"/>
            <a:ext cx="549081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add x9, x20, x21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886099" y="32692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1" dirty="0">
                <a:solidFill>
                  <a:schemeClr val="accent6"/>
                </a:solidFill>
              </a:rPr>
              <a:t>0000 0001 0101 1010 0000 0100 1011 0011</a:t>
            </a:r>
            <a:r>
              <a:rPr lang="en-US" altLang="en-US" sz="3200" b="1" baseline="-25000" dirty="0">
                <a:solidFill>
                  <a:schemeClr val="accent6"/>
                </a:solidFill>
              </a:rPr>
              <a:t>two</a:t>
            </a:r>
            <a:r>
              <a:rPr lang="en-US" altLang="en-US" sz="3200" b="1" dirty="0">
                <a:solidFill>
                  <a:schemeClr val="accent6"/>
                </a:solidFill>
              </a:rPr>
              <a:t>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= 015A04B3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614175" y="2467436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9216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50011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70204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9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6082260" y="2467436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8099972" y="2467436"/>
            <a:ext cx="1302582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51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614175" y="2878771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39216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50011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0204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01001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6082260" y="2878771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8099972" y="2878771"/>
            <a:ext cx="13025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0110011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901262" y="2691542"/>
            <a:ext cx="10515600" cy="2784347"/>
          </a:xfrm>
        </p:spPr>
        <p:txBody>
          <a:bodyPr/>
          <a:lstStyle/>
          <a:p>
            <a:r>
              <a:rPr lang="en-US" altLang="en-US" dirty="0" smtClean="0"/>
              <a:t>Immediate arithmetic and load instructions</a:t>
            </a:r>
          </a:p>
          <a:p>
            <a:pPr lvl="1"/>
            <a:r>
              <a:rPr lang="en-US" altLang="en-US" dirty="0" smtClean="0"/>
              <a:t>rs1: source or base address register number</a:t>
            </a:r>
          </a:p>
          <a:p>
            <a:pPr lvl="1"/>
            <a:r>
              <a:rPr lang="en-US" altLang="en-US" dirty="0" smtClean="0"/>
              <a:t>immediate: constant operand, or offset added to base address</a:t>
            </a:r>
          </a:p>
          <a:p>
            <a:pPr lvl="2"/>
            <a:r>
              <a:rPr lang="en-US" altLang="en-US" sz="2800" dirty="0" smtClean="0"/>
              <a:t>2s-complement, sign extended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I-format Instructions</a:t>
            </a:r>
            <a:endParaRPr lang="ru-RU" dirty="0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2918975" y="1097959"/>
            <a:ext cx="6772275" cy="838457"/>
            <a:chOff x="1331640" y="1391533"/>
            <a:chExt cx="6771978" cy="839981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immediate</a:t>
              </a:r>
              <a:endParaRPr lang="en-AU" altLang="en-US" sz="22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rs1</a:t>
              </a:r>
              <a:endParaRPr lang="en-AU" altLang="en-US" sz="22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 smtClean="0"/>
                <a:t>rd</a:t>
              </a:r>
              <a:endParaRPr lang="en-AU" altLang="en-US" sz="2200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funct3</a:t>
              </a:r>
              <a:endParaRPr lang="en-AU" altLang="en-US" sz="2200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opcode</a:t>
              </a:r>
              <a:endParaRPr lang="en-AU" altLang="en-US" sz="2200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026228" y="1828096"/>
              <a:ext cx="893154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12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7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880506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899510" y="183067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816834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3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2511973"/>
            <a:ext cx="10515600" cy="366397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Different immediate format for store instructions</a:t>
            </a:r>
          </a:p>
          <a:p>
            <a:pPr lvl="1"/>
            <a:r>
              <a:rPr lang="en-US" altLang="en-US" dirty="0" smtClean="0"/>
              <a:t>rs1: base address register number</a:t>
            </a:r>
          </a:p>
          <a:p>
            <a:pPr lvl="1"/>
            <a:r>
              <a:rPr lang="en-US" altLang="en-US" dirty="0" smtClean="0"/>
              <a:t>rs2: source operand register number</a:t>
            </a:r>
          </a:p>
          <a:p>
            <a:pPr lvl="1"/>
            <a:r>
              <a:rPr lang="en-US" altLang="en-US" dirty="0" smtClean="0"/>
              <a:t>immediate: offset added to base address</a:t>
            </a:r>
          </a:p>
          <a:p>
            <a:pPr lvl="2"/>
            <a:r>
              <a:rPr lang="en-US" altLang="en-US" sz="2800" dirty="0" smtClean="0"/>
              <a:t>Split so that rs1 and rs2 fields always in the same place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S-format Instructions</a:t>
            </a:r>
            <a:endParaRPr lang="ru-RU" dirty="0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614176" y="1402748"/>
            <a:ext cx="6772275" cy="776901"/>
            <a:chOff x="1331640" y="1391533"/>
            <a:chExt cx="6771978" cy="778313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</a:t>
              </a:r>
              <a:endParaRPr lang="en-AU" altLang="en-US" sz="2000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rgbClr val="1E3272"/>
                  </a:solidFill>
                </a:rPr>
                <a:t>rs2</a:t>
              </a:r>
              <a:endParaRPr lang="en-AU" altLang="en-US" sz="20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rgbClr val="1E3272"/>
                  </a:solidFill>
                </a:rPr>
                <a:t>rs1</a:t>
              </a:r>
              <a:endParaRPr lang="en-AU" altLang="en-US" sz="20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rgbClr val="1E3272"/>
                  </a:solidFill>
                </a:rPr>
                <a:t>funct3</a:t>
              </a:r>
              <a:endParaRPr lang="en-AU" altLang="en-US" sz="20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000" dirty="0">
                  <a:solidFill>
                    <a:srgbClr val="1E3272"/>
                  </a:solidFill>
                </a:rPr>
                <a:t>opcode</a:t>
              </a:r>
              <a:endParaRPr lang="en-AU" altLang="en-US" sz="20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633163" y="1828096"/>
              <a:ext cx="647906" cy="339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7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108153" y="1830677"/>
              <a:ext cx="647906" cy="339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7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5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938212" y="1828096"/>
              <a:ext cx="647906" cy="339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5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5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874540" y="1828096"/>
              <a:ext cx="647906" cy="339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3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2671326" y="1424973"/>
            <a:ext cx="1181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 err="1">
                <a:solidFill>
                  <a:srgbClr val="1E3272"/>
                </a:solidFill>
              </a:rPr>
              <a:t>imm</a:t>
            </a:r>
            <a:r>
              <a:rPr lang="en-US" altLang="en-US" dirty="0">
                <a:solidFill>
                  <a:srgbClr val="1E3272"/>
                </a:solidFill>
              </a:rPr>
              <a:t>[11:5]</a:t>
            </a:r>
          </a:p>
        </p:txBody>
      </p:sp>
      <p:sp>
        <p:nvSpPr>
          <p:cNvPr id="19" name="TextBox 37"/>
          <p:cNvSpPr txBox="1">
            <a:spLocks noChangeArrowheads="1"/>
          </p:cNvSpPr>
          <p:nvPr/>
        </p:nvSpPr>
        <p:spPr bwMode="auto">
          <a:xfrm>
            <a:off x="7017901" y="1424973"/>
            <a:ext cx="1069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en-US" dirty="0" err="1">
                <a:solidFill>
                  <a:srgbClr val="1E3272"/>
                </a:solidFill>
              </a:rPr>
              <a:t>imm</a:t>
            </a:r>
            <a:r>
              <a:rPr lang="en-US" altLang="en-US" dirty="0">
                <a:solidFill>
                  <a:srgbClr val="1E3272"/>
                </a:solidFill>
              </a:rPr>
              <a:t>[4:0]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15167</TotalTime>
  <Words>475</Words>
  <Application>Microsoft Office PowerPoint</Application>
  <PresentationFormat>Произвольный</PresentationFormat>
  <Paragraphs>178</Paragraphs>
  <Slides>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Computer Architecture and Operating Systems Lecture 4: Instruction Set Architecture</vt:lpstr>
      <vt:lpstr>RISC-V ISA Base and Extensions</vt:lpstr>
      <vt:lpstr>ISA Design Principles</vt:lpstr>
      <vt:lpstr>Six Instruction Formats</vt:lpstr>
      <vt:lpstr>R-format Instructions</vt:lpstr>
      <vt:lpstr>I-format Instructions</vt:lpstr>
      <vt:lpstr>S-format Instructions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179</cp:revision>
  <dcterms:created xsi:type="dcterms:W3CDTF">2015-11-11T03:30:50Z</dcterms:created>
  <dcterms:modified xsi:type="dcterms:W3CDTF">2020-11-01T19:01:58Z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