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79" r:id="rId11"/>
    <p:sldId id="281" r:id="rId12"/>
    <p:sldId id="278" r:id="rId13"/>
    <p:sldId id="275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Growth Trend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5020"/>
            <a:ext cx="9893078" cy="55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4649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400" dirty="0" smtClean="0"/>
              <a:t>Syllabus (</a:t>
            </a:r>
            <a:r>
              <a:rPr lang="en-US" sz="4400" smtClean="0">
                <a:solidFill>
                  <a:srgbClr val="2F5CB5"/>
                </a:solidFill>
              </a:rPr>
              <a:t>see </a:t>
            </a:r>
            <a:r>
              <a:rPr lang="en-US" sz="4400" smtClean="0">
                <a:solidFill>
                  <a:srgbClr val="2F5CB5"/>
                </a:solidFill>
              </a:rPr>
              <a:t>the </a:t>
            </a:r>
            <a:r>
              <a:rPr lang="en-US" sz="4400" smtClean="0">
                <a:solidFill>
                  <a:srgbClr val="2F5CB5"/>
                </a:solidFill>
              </a:rPr>
              <a:t>web </a:t>
            </a:r>
            <a:r>
              <a:rPr lang="en-US" sz="4400" smtClean="0">
                <a:solidFill>
                  <a:srgbClr val="2F5CB5"/>
                </a:solidFill>
              </a:rPr>
              <a:t>site for details</a:t>
            </a:r>
            <a:r>
              <a:rPr lang="en-US" sz="4400" smtClean="0"/>
              <a:t>)</a:t>
            </a:r>
            <a:endParaRPr lang="en-US" sz="4400" dirty="0" smtClean="0"/>
          </a:p>
          <a:p>
            <a:r>
              <a:rPr lang="en-US" dirty="0" smtClean="0"/>
              <a:t>Module 3: Computer Architecture</a:t>
            </a:r>
          </a:p>
          <a:p>
            <a:pPr lvl="1"/>
            <a:r>
              <a:rPr lang="en-US" dirty="0" smtClean="0"/>
              <a:t>Computer architecture</a:t>
            </a:r>
          </a:p>
          <a:p>
            <a:pPr lvl="1"/>
            <a:r>
              <a:rPr lang="en-US" dirty="0" smtClean="0"/>
              <a:t>Assembly language programming (RISC-V)</a:t>
            </a:r>
          </a:p>
          <a:p>
            <a:pPr lvl="1"/>
            <a:r>
              <a:rPr lang="en-US" dirty="0" smtClean="0"/>
              <a:t>Home works, quizzes, </a:t>
            </a:r>
            <a:r>
              <a:rPr lang="en-US" smtClean="0"/>
              <a:t>and </a:t>
            </a:r>
            <a:r>
              <a:rPr lang="en-US" smtClean="0"/>
              <a:t>test</a:t>
            </a:r>
            <a:endParaRPr lang="en-US" dirty="0" smtClean="0"/>
          </a:p>
          <a:p>
            <a:r>
              <a:rPr lang="en-US" dirty="0" smtClean="0"/>
              <a:t>Module 4: Operating Systems</a:t>
            </a:r>
          </a:p>
          <a:p>
            <a:pPr lvl="1"/>
            <a:r>
              <a:rPr lang="en-US" dirty="0" smtClean="0"/>
              <a:t>Operating System Architecture (Linux)</a:t>
            </a:r>
          </a:p>
          <a:p>
            <a:pPr lvl="1"/>
            <a:r>
              <a:rPr lang="en-US" dirty="0" smtClean="0"/>
              <a:t>System programming in C</a:t>
            </a:r>
          </a:p>
          <a:p>
            <a:pPr lvl="1"/>
            <a:r>
              <a:rPr lang="en-US" dirty="0" smtClean="0"/>
              <a:t>Home works, quizzes, and test</a:t>
            </a:r>
          </a:p>
          <a:p>
            <a:r>
              <a:rPr lang="en-US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Increase your computer liretacy</a:t>
            </a:r>
          </a:p>
          <a:p>
            <a:pPr>
              <a:lnSpc>
                <a:spcPct val="150000"/>
              </a:lnSpc>
            </a:pPr>
            <a:r>
              <a:rPr lang="en-US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tools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Performance</a:t>
            </a:r>
            <a:r>
              <a:rPr lang="en-US"/>
              <a:t>: </a:t>
            </a:r>
            <a:r>
              <a:rPr lang="en-US" smtClean="0"/>
              <a:t>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25184" y="1272105"/>
            <a:ext cx="4160113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C[i][j]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A[i][k]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</a:t>
            </a:r>
            <a:r>
              <a:rPr lang="en-US"/>
              <a:t>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65065" y="1150630"/>
            <a:ext cx="5379719" cy="5133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java.util.Random 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start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+=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[i][k] *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stop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 </a:t>
            </a:r>
            <a:r>
              <a:rPr lang="en-US" smtClean="0"/>
              <a:t>Matrix </a:t>
            </a:r>
            <a:r>
              <a:rPr lang="en-US"/>
              <a:t>Multiplication (</a:t>
            </a:r>
            <a:r>
              <a:rPr lang="en-US"/>
              <a:t>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35508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&lt;stdlib.h&gt;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&lt;stdio.h&gt;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sys/time.h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tdiff(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*start,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*end)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argc,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const char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*argv[])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A[i][j]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B[i][j]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C[i][j]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start, end;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gettimeofday(&amp;start,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C[i][j] += A[i][k] * B[k][j];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gettimeofday(&amp;end,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, tdiff(&amp;start, &amp;end));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1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 Matrix Multiplication (</a:t>
            </a:r>
            <a:r>
              <a:rPr lang="en-US"/>
              <a:t>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1896" y="2328363"/>
            <a:ext cx="4739640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[i][k] * </a:t>
            </a:r>
            <a:r>
              <a:rPr lang="en-US" altLang="en-US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4268</TotalTime>
  <Words>265</Words>
  <Application>Microsoft Office PowerPoint</Application>
  <PresentationFormat>Widescreen</PresentationFormat>
  <Paragraphs>114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Performance: Matrix Multiplication (part 1)</vt:lpstr>
      <vt:lpstr>Performance: Matrix Multiplication (part 2)</vt:lpstr>
      <vt:lpstr>Performance: Matrix Multiplication (part 3)</vt:lpstr>
      <vt:lpstr>Performance: Matrix Multiplication (part 4)</vt:lpstr>
      <vt:lpstr>Brief History</vt:lpstr>
      <vt:lpstr>Performance Growth Trend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31</cp:revision>
  <dcterms:created xsi:type="dcterms:W3CDTF">2015-11-11T03:30:50Z</dcterms:created>
  <dcterms:modified xsi:type="dcterms:W3CDTF">2020-10-17T09:50:21Z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