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2" r:id="rId3"/>
    <p:sldId id="350" r:id="rId4"/>
    <p:sldId id="347" r:id="rId5"/>
    <p:sldId id="348" r:id="rId6"/>
    <p:sldId id="349" r:id="rId7"/>
    <p:sldId id="351" r:id="rId8"/>
    <p:sldId id="352" r:id="rId9"/>
    <p:sldId id="353" r:id="rId10"/>
    <p:sldId id="356" r:id="rId11"/>
    <p:sldId id="357" r:id="rId12"/>
    <p:sldId id="358" r:id="rId13"/>
    <p:sldId id="355" r:id="rId14"/>
    <p:sldId id="359" r:id="rId15"/>
    <p:sldId id="354" r:id="rId16"/>
    <p:sldId id="360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6</a:t>
            </a:r>
            <a:r>
              <a:rPr lang="en-US" b="1" dirty="0" smtClean="0"/>
              <a:t>: Assembly Programming – Stack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 indent="0" algn="ctr">
              <a:lnSpc>
                <a:spcPct val="100000"/>
              </a:lnSpc>
              <a:buNone/>
            </a:pPr>
            <a:r>
              <a:rPr lang="en-US" dirty="0" smtClean="0"/>
              <a:t>A function can overwrite values of registers. Sometimes is undesirable. There are special rules to handle this issues. They specify who is responsible for saving the registers.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-saved register</a:t>
            </a:r>
            <a:r>
              <a:rPr lang="en-US" dirty="0" smtClean="0"/>
              <a:t>  is register saved by the routine making a function call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Caller-saved register</a:t>
            </a:r>
            <a:r>
              <a:rPr lang="en-US" dirty="0" smtClean="0"/>
              <a:t> is a register saved by the routine being called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36816" y="1256430"/>
            <a:ext cx="6712131" cy="499789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b="1" dirty="0" err="1" smtClean="0"/>
              <a:t>int</a:t>
            </a:r>
            <a:r>
              <a:rPr lang="en-US" sz="3300" dirty="0" smtClean="0"/>
              <a:t> leaf_example (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g,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h,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err="1" smtClean="0"/>
              <a:t>i</a:t>
            </a:r>
            <a:r>
              <a:rPr lang="en-US" sz="3300" dirty="0" smtClean="0"/>
              <a:t>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j) {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f = (g + h) - (</a:t>
            </a:r>
            <a:r>
              <a:rPr lang="en-US" sz="3300" dirty="0" err="1" smtClean="0"/>
              <a:t>i</a:t>
            </a:r>
            <a:r>
              <a:rPr lang="en-US" sz="3300" dirty="0" smtClean="0"/>
              <a:t> + j);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smtClean="0"/>
              <a:t>return</a:t>
            </a:r>
            <a:r>
              <a:rPr lang="en-US" sz="3300" dirty="0" smtClean="0"/>
              <a:t> f;</a:t>
            </a:r>
          </a:p>
          <a:p>
            <a:pPr>
              <a:buNone/>
            </a:pPr>
            <a:r>
              <a:rPr lang="en-US" sz="33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Requirements:</a:t>
            </a:r>
          </a:p>
          <a:p>
            <a:pPr>
              <a:buNone/>
            </a:pPr>
            <a:r>
              <a:rPr lang="en-US" dirty="0" smtClean="0"/>
              <a:t>﻿- arguments g, ..., j in a0(x10)...a3(x13)</a:t>
            </a:r>
          </a:p>
          <a:p>
            <a:pPr>
              <a:buFontTx/>
              <a:buChar char="-"/>
            </a:pPr>
            <a:r>
              <a:rPr lang="en-US" dirty="0" smtClean="0"/>
              <a:t>f in s4 (x20)</a:t>
            </a:r>
          </a:p>
          <a:p>
            <a:pPr>
              <a:buFontTx/>
              <a:buChar char="-"/>
            </a:pPr>
            <a:r>
              <a:rPr lang="en-US" dirty="0" smtClean="0"/>
              <a:t>temporaries t0(x5), t1(x6)</a:t>
            </a:r>
          </a:p>
          <a:p>
            <a:pPr>
              <a:buNone/>
            </a:pPr>
            <a:r>
              <a:rPr lang="en-US" dirty="0" smtClean="0"/>
              <a:t>- need to save t0, t1, s4 on stack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896291" y="1125802"/>
            <a:ext cx="3341914" cy="53664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i="1" dirty="0" smtClean="0"/>
              <a:t>leaf_example</a:t>
            </a:r>
            <a:r>
              <a:rPr lang="en-US" sz="2800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-12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sub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mv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jalr   </a:t>
            </a:r>
            <a:r>
              <a:rPr lang="en-US" sz="2800" dirty="0" smtClean="0">
                <a:solidFill>
                  <a:srgbClr val="FF0000"/>
                </a:solidFill>
              </a:rPr>
              <a:t>x0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x1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Assembly Code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6659879" y="1084217"/>
            <a:ext cx="4534989" cy="5590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2800" b="1" i="1" dirty="0" smtClean="0">
                <a:solidFill>
                  <a:srgbClr val="273272"/>
                </a:solidFill>
              </a:rPr>
              <a:t>main</a:t>
            </a:r>
            <a:r>
              <a:rPr lang="en-US" sz="2800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g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h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j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jal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i="1" dirty="0" smtClean="0">
                <a:solidFill>
                  <a:srgbClr val="273272"/>
                </a:solidFill>
              </a:rPr>
              <a:t>leaf_example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print_int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li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273272"/>
                </a:solidFill>
              </a:rPr>
              <a:t>, 10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ecall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794069" y="1397726"/>
            <a:ext cx="2508069" cy="3370217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781006" y="1476103"/>
            <a:ext cx="1933303" cy="485938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-20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5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s1 (x9)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s2 (x18)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s3 (x19)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s4 (x20) 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s4 (x20)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s3 (x19)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s2 (x18)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sw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s1 (x9)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sw</a:t>
            </a:r>
            <a:r>
              <a:rPr lang="en-US" sz="6000" dirty="0" smtClean="0"/>
              <a:t> 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 </a:t>
            </a:r>
            <a:r>
              <a:rPr lang="en-US" sz="6000" dirty="0" smtClean="0">
                <a:solidFill>
                  <a:srgbClr val="00B050"/>
                </a:solidFill>
              </a:rPr>
              <a:t># restore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20    </a:t>
            </a:r>
            <a:r>
              <a:rPr lang="en-US" sz="6000" dirty="0" smtClean="0">
                <a:solidFill>
                  <a:srgbClr val="00B050"/>
                </a:solidFill>
              </a:rPr>
              <a:t># restore stack pointer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jalr   </a:t>
            </a:r>
            <a:r>
              <a:rPr lang="en-US" sz="6000" dirty="0" smtClean="0">
                <a:solidFill>
                  <a:srgbClr val="FF0000"/>
                </a:solidFill>
              </a:rPr>
              <a:t>zero</a:t>
            </a:r>
            <a:r>
              <a:rPr lang="en-US" sz="6000" dirty="0" smtClean="0"/>
              <a:t>, 0(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return to caller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-16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4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t0 (x5)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t1 (x6)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t2 (x7)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t3 (x28) 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</a:t>
            </a:r>
            <a:r>
              <a:rPr lang="en-US" sz="6000" i="1" dirty="0" err="1" smtClean="0"/>
              <a:t>callee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jump to </a:t>
            </a:r>
            <a:r>
              <a:rPr lang="en-US" sz="6000" dirty="0" err="1" smtClean="0">
                <a:solidFill>
                  <a:srgbClr val="00B050"/>
                </a:solidFill>
              </a:rPr>
              <a:t>callee</a:t>
            </a:r>
            <a:r>
              <a:rPr lang="en-US" sz="6000" dirty="0" smtClean="0"/>
              <a:t>   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t3 (x28)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t2 (x7)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t1 (x6)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sw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t0 (x5)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16    </a:t>
            </a:r>
            <a:r>
              <a:rPr lang="en-US" sz="6000" dirty="0" smtClean="0">
                <a:solidFill>
                  <a:srgbClr val="00B050"/>
                </a:solidFill>
              </a:rPr>
              <a:t># restore stack pointer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Caller-Saved Registers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066337"/>
            <a:ext cx="4530634" cy="32763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﻿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fact (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n)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</a:t>
            </a:r>
            <a:r>
              <a:rPr lang="en-US" sz="3200" b="1" dirty="0" smtClean="0"/>
              <a:t>if</a:t>
            </a:r>
            <a:r>
              <a:rPr lang="en-US" sz="3200" dirty="0" smtClean="0"/>
              <a:t> (n &lt; 1)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 </a:t>
            </a:r>
            <a:r>
              <a:rPr lang="en-US" sz="3200" b="1" dirty="0" smtClean="0"/>
              <a:t>else</a:t>
            </a:r>
            <a:r>
              <a:rPr lang="en-US" sz="32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n * fact(n - 1);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}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Example</a:t>
            </a:r>
            <a:endParaRPr lang="ru-RU" dirty="0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6385560" y="1110344"/>
            <a:ext cx="4796246" cy="5747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4300" b="1" i="1" dirty="0" smtClean="0">
                <a:solidFill>
                  <a:srgbClr val="273272"/>
                </a:solidFill>
              </a:rPr>
              <a:t>fact: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bgez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i="1" dirty="0" err="1" smtClean="0">
                <a:solidFill>
                  <a:srgbClr val="273272"/>
                </a:solidFill>
              </a:rPr>
              <a:t>fact_else</a:t>
            </a:r>
            <a:endParaRPr lang="en-US" sz="4300" i="1" dirty="0" smtClean="0">
              <a:solidFill>
                <a:srgbClr val="273272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li</a:t>
            </a:r>
            <a:r>
              <a:rPr lang="en-US" sz="4300" dirty="0" smtClean="0">
                <a:solidFill>
                  <a:srgbClr val="273272"/>
                </a:solidFill>
              </a:rPr>
              <a:t> 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b="1" i="1" dirty="0" err="1" smtClean="0">
                <a:solidFill>
                  <a:srgbClr val="273272"/>
                </a:solidFill>
              </a:rPr>
              <a:t>fact_else</a:t>
            </a:r>
            <a:r>
              <a:rPr lang="en-US" sz="4300" b="1" i="1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       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i="1" u="sng" dirty="0" smtClean="0">
                <a:solidFill>
                  <a:srgbClr val="273272"/>
                </a:solidFill>
              </a:rPr>
              <a:t>fact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mv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t1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mul</a:t>
            </a: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304903" y="2233749"/>
            <a:ext cx="3448594" cy="901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238206" y="4219303"/>
            <a:ext cx="1423851" cy="5355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51263" y="1034362"/>
            <a:ext cx="10515600" cy="4997896"/>
          </a:xfrm>
        </p:spPr>
        <p:txBody>
          <a:bodyPr/>
          <a:lstStyle/>
          <a:p>
            <a:pPr marL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7B217"/>
                </a:solidFill>
              </a:rPr>
              <a:t>Frame pointer </a:t>
            </a:r>
            <a:r>
              <a:rPr lang="en-US" dirty="0" smtClean="0"/>
              <a:t>is a value </a:t>
            </a:r>
            <a:r>
              <a:rPr lang="en-US" dirty="0" smtClean="0"/>
              <a:t>denoting the location of the saved registers and local variables for a given procedure</a:t>
            </a:r>
            <a:r>
              <a:rPr lang="en-US" dirty="0" smtClean="0"/>
              <a:t>. Simplifies programming because when stack-pointer changes programmers have to use different offsets to access the same values.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790" y="3370173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273272"/>
                </a:solidFill>
              </a:rPr>
              <a:t>.data</a:t>
            </a:r>
            <a:endParaRPr lang="ru-RU" sz="36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815406" y="1214119"/>
            <a:ext cx="495837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        # function 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        </a:t>
            </a:r>
            <a:r>
              <a:rPr lang="en-US" sz="3600" b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u="sng" dirty="0" smtClean="0">
                <a:solidFill>
                  <a:srgbClr val="1E3272"/>
                </a:solidFill>
              </a:rPr>
              <a:t>(a0)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10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function</a:t>
            </a:r>
          </a:p>
          <a:p>
            <a:pPr>
              <a:lnSpc>
                <a:spcPct val="80000"/>
              </a:lnSpc>
            </a:pPr>
            <a:r>
              <a:rPr lang="en-US" sz="3600" b="1" i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i="1" u="sng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do something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b="1" dirty="0" smtClean="0">
                <a:solidFill>
                  <a:srgbClr val="1E3272"/>
                </a:solidFill>
              </a:rPr>
              <a:t>return a0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53" name="Развернутая стрелка 52"/>
          <p:cNvSpPr/>
          <p:nvPr/>
        </p:nvSpPr>
        <p:spPr>
          <a:xfrm rot="5400000" flipH="1">
            <a:off x="2991391" y="4010295"/>
            <a:ext cx="2899955" cy="1802675"/>
          </a:xfrm>
          <a:prstGeom prst="uturnArrow">
            <a:avLst>
              <a:gd name="adj1" fmla="val 3878"/>
              <a:gd name="adj2" fmla="val 9489"/>
              <a:gd name="adj3" fmla="val 21701"/>
              <a:gd name="adj4" fmla="val 43750"/>
              <a:gd name="adj5" fmla="val 94802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Развернутая стрелка 53"/>
          <p:cNvSpPr/>
          <p:nvPr/>
        </p:nvSpPr>
        <p:spPr>
          <a:xfrm rot="16200000" flipH="1">
            <a:off x="30480" y="4015741"/>
            <a:ext cx="1889763" cy="1188721"/>
          </a:xfrm>
          <a:prstGeom prst="uturnArrow">
            <a:avLst>
              <a:gd name="adj1" fmla="val 5338"/>
              <a:gd name="adj2" fmla="val 13226"/>
              <a:gd name="adj3" fmla="val 25547"/>
              <a:gd name="adj4" fmla="val 16956"/>
              <a:gd name="adj5" fmla="val 42503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3762103" y="4839190"/>
            <a:ext cx="5250879" cy="59495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36423" y="1271450"/>
            <a:ext cx="3762102" cy="1942013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Local variables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Temp values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Housekeeping</a:t>
            </a:r>
            <a:endParaRPr lang="ru-RU" sz="3200" dirty="0">
              <a:solidFill>
                <a:srgbClr val="1E3272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 flipV="1">
            <a:off x="7498080" y="1567543"/>
            <a:ext cx="1489166" cy="653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58" idx="4"/>
          </p:cNvCxnSpPr>
          <p:nvPr/>
        </p:nvCxnSpPr>
        <p:spPr>
          <a:xfrm flipV="1">
            <a:off x="3618411" y="3213463"/>
            <a:ext cx="2299063" cy="19594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578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Function</a:t>
            </a:r>
            <a:r>
              <a:rPr lang="en-US" dirty="0" smtClean="0"/>
              <a:t> (procedure) is a code that performs some task based on the arguments with which it is provided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Caller</a:t>
            </a:r>
            <a:r>
              <a:rPr lang="en-US" dirty="0" smtClean="0"/>
              <a:t> is a code that calls a function and provides it with the necessary arguments</a:t>
            </a:r>
          </a:p>
          <a:p>
            <a:pPr algn="just"/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is a function that executes instructions based on arguments provided by the caller and then returns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Return address </a:t>
            </a:r>
            <a:r>
              <a:rPr lang="en-US" dirty="0" smtClean="0"/>
              <a:t>is a link that allows the </a:t>
            </a:r>
            <a:r>
              <a:rPr lang="en-US" dirty="0" err="1" smtClean="0"/>
              <a:t>callee</a:t>
            </a:r>
            <a:r>
              <a:rPr lang="en-US" dirty="0" smtClean="0"/>
              <a:t> to return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Jump-and-link instruction </a:t>
            </a:r>
            <a:r>
              <a:rPr lang="en-US" dirty="0" smtClean="0"/>
              <a:t>is an instruction that branches to an address and simultaneously saves the address of the next instruction in to a register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Function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Place arguments in registers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(x10) to </a:t>
            </a:r>
            <a:r>
              <a:rPr lang="en-US" dirty="0" smtClean="0">
                <a:solidFill>
                  <a:srgbClr val="FF0000"/>
                </a:solidFill>
              </a:rPr>
              <a:t>a7</a:t>
            </a:r>
            <a:r>
              <a:rPr lang="en-US" dirty="0" smtClean="0"/>
              <a:t> (x17)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Save return 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 (x1) and jump to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stack memory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 function's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Free stack memory allocated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Place result in register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for caller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Return to place of call (address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Steps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Register Conventions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1209487"/>
              </p:ext>
            </p:extLst>
          </p:nvPr>
        </p:nvGraphicFramePr>
        <p:xfrm>
          <a:off x="1972492" y="1149816"/>
          <a:ext cx="8203475" cy="543386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4462"/>
                <a:gridCol w="1704976"/>
                <a:gridCol w="2927853"/>
                <a:gridCol w="1646184"/>
              </a:tblGrid>
              <a:tr h="4909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address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global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47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01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3548"/>
            <a:ext cx="10515600" cy="56799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Function call: jump and link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, </a:t>
            </a:r>
            <a:r>
              <a:rPr lang="en-US" altLang="en-US" sz="2800" b="1" dirty="0" err="1" smtClean="0">
                <a:latin typeface="Lucida Console" pitchFamily="49" charset="0"/>
              </a:rPr>
              <a:t>FunctionLabel</a:t>
            </a:r>
            <a:r>
              <a:rPr lang="en-US" altLang="en-US" sz="2800" b="1" dirty="0" smtClean="0">
                <a:latin typeface="Lucida Console" pitchFamily="49" charset="0"/>
              </a:rPr>
              <a:t> </a:t>
            </a:r>
            <a:r>
              <a:rPr lang="en-US" altLang="en-US" sz="2800" dirty="0" smtClean="0">
                <a:latin typeface="Lucida Console" pitchFamily="49" charset="0"/>
              </a:rPr>
              <a:t>(UJ-type)</a:t>
            </a:r>
          </a:p>
          <a:p>
            <a:pPr lvl="1"/>
            <a:r>
              <a:rPr lang="en-US" altLang="en-US" dirty="0" smtClean="0"/>
              <a:t>Address of the next instruction is put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Jumps to target address</a:t>
            </a:r>
          </a:p>
          <a:p>
            <a:r>
              <a:rPr lang="en-US" altLang="en-US" dirty="0" smtClean="0"/>
              <a:t>Function return: jump and link register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jalr </a:t>
            </a:r>
            <a:r>
              <a:rPr lang="en-US" altLang="en-US" sz="2800" b="1" dirty="0" smtClean="0">
                <a:solidFill>
                  <a:srgbClr val="FF0000"/>
                </a:solidFill>
                <a:latin typeface="Lucida Console" pitchFamily="49" charset="0"/>
              </a:rPr>
              <a:t>zero</a:t>
            </a:r>
            <a:r>
              <a:rPr lang="en-US" altLang="en-US" sz="2800" b="1" dirty="0" smtClean="0">
                <a:latin typeface="Lucida Console" pitchFamily="49" charset="0"/>
              </a:rPr>
              <a:t>, 0(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)  </a:t>
            </a:r>
            <a:r>
              <a:rPr lang="en-US" altLang="en-US" sz="2800" dirty="0" smtClean="0">
                <a:latin typeface="Lucida Console" pitchFamily="49" charset="0"/>
              </a:rPr>
              <a:t>(I-type)</a:t>
            </a:r>
          </a:p>
          <a:p>
            <a:pPr lvl="1"/>
            <a:r>
              <a:rPr lang="en-US" altLang="en-US" dirty="0" smtClean="0"/>
              <a:t>Like </a:t>
            </a:r>
            <a:r>
              <a:rPr lang="en-US" altLang="en-US" b="1" dirty="0" smtClean="0"/>
              <a:t>jal</a:t>
            </a:r>
            <a:r>
              <a:rPr lang="en-US" altLang="en-US" dirty="0" smtClean="0"/>
              <a:t>, but jumps to 0 + address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b="1" dirty="0" smtClean="0"/>
              <a:t>zero</a:t>
            </a:r>
            <a:r>
              <a:rPr lang="en-US" altLang="en-US" dirty="0" smtClean="0"/>
              <a:t> (x0) as rd (</a:t>
            </a:r>
            <a:r>
              <a:rPr lang="en-US" altLang="en-US" b="1" dirty="0" smtClean="0"/>
              <a:t>zero </a:t>
            </a:r>
            <a:r>
              <a:rPr lang="en-US" altLang="en-US" dirty="0" smtClean="0"/>
              <a:t>cannot be changed)</a:t>
            </a:r>
          </a:p>
          <a:p>
            <a:pPr lvl="1"/>
            <a:r>
              <a:rPr lang="en-US" altLang="en-US" dirty="0" smtClean="0"/>
              <a:t>Can also be used for computed jumps</a:t>
            </a:r>
          </a:p>
          <a:p>
            <a:pPr lvl="2"/>
            <a:r>
              <a:rPr lang="en-US" altLang="en-US" sz="2800" dirty="0" smtClean="0"/>
              <a:t>e.g., for case/switch statements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6029" y="1282557"/>
            <a:ext cx="11025048" cy="4997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do not save return address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address in t0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to address t0-100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in t0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t0-100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Pseudo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dirty="0" smtClean="0"/>
              <a:t> is a data structure for spilling registers organized as a last-in-first-out queue</a:t>
            </a:r>
          </a:p>
          <a:p>
            <a:pPr algn="just"/>
            <a:r>
              <a:rPr lang="en-US" dirty="0" smtClean="0"/>
              <a:t>Dynamic memory for storing data (such as </a:t>
            </a:r>
            <a:r>
              <a:rPr lang="en-US" b="1" dirty="0" smtClean="0">
                <a:solidFill>
                  <a:srgbClr val="F7B217"/>
                </a:solidFill>
              </a:rPr>
              <a:t>local variables</a:t>
            </a:r>
            <a:r>
              <a:rPr lang="en-US" dirty="0" smtClean="0"/>
              <a:t>) for function calls is organized as a task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 pointer </a:t>
            </a:r>
            <a:r>
              <a:rPr lang="en-US" dirty="0" smtClean="0"/>
              <a:t>is a value denoting the most recently allocated address on the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Push</a:t>
            </a:r>
            <a:r>
              <a:rPr lang="en-US" dirty="0" smtClean="0"/>
              <a:t> means to add element to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Pop</a:t>
            </a:r>
            <a:r>
              <a:rPr lang="en-US" dirty="0" smtClean="0"/>
              <a:t> means to remove element from stack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 on Stack</a:t>
            </a:r>
            <a:endParaRPr lang="ru-RU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888274" y="4519749"/>
            <a:ext cx="9771018" cy="2312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data allocated by </a:t>
            </a:r>
            <a:r>
              <a:rPr kumimoji="0" lang="en-US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callee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variables, arrays,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frame (activation record)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273272"/>
                </a:solidFill>
              </a:rPr>
              <a:t>Segment of stack containing function’s saved registers and local variables</a:t>
            </a:r>
            <a:endParaRPr kumimoji="0" lang="en-AU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791" y="1058042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17855</TotalTime>
  <Words>1111</Words>
  <Application>Microsoft Office PowerPoint</Application>
  <PresentationFormat>Произвольный</PresentationFormat>
  <Paragraphs>256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Computer Architecture and Operating Systems Lecture 6: Assembly Programming – Stack</vt:lpstr>
      <vt:lpstr>Program Structure and Memory Layout</vt:lpstr>
      <vt:lpstr>Notion of Function</vt:lpstr>
      <vt:lpstr>Function Call Steps</vt:lpstr>
      <vt:lpstr>RISC-V Register Conventions</vt:lpstr>
      <vt:lpstr>Jump-and-Link Instructions</vt:lpstr>
      <vt:lpstr>Jump-and-Link Pseudo Instructions</vt:lpstr>
      <vt:lpstr>Stack</vt:lpstr>
      <vt:lpstr>Local Data on Stack</vt:lpstr>
      <vt:lpstr>Saving Registers</vt:lpstr>
      <vt:lpstr>Function Example</vt:lpstr>
      <vt:lpstr>Function Assembly Code</vt:lpstr>
      <vt:lpstr>Preserving Callee-Saved Registers</vt:lpstr>
      <vt:lpstr>Preserving Caller-Saved Registers</vt:lpstr>
      <vt:lpstr>Recursive Function Example</vt:lpstr>
      <vt:lpstr>Frame Pointer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349</cp:revision>
  <dcterms:created xsi:type="dcterms:W3CDTF">2015-11-11T03:30:50Z</dcterms:created>
  <dcterms:modified xsi:type="dcterms:W3CDTF">2021-01-27T15:44:15Z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