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1" r:id="rId3"/>
    <p:sldId id="322" r:id="rId4"/>
    <p:sldId id="314" r:id="rId5"/>
    <p:sldId id="311" r:id="rId6"/>
    <p:sldId id="315" r:id="rId7"/>
    <p:sldId id="309" r:id="rId8"/>
    <p:sldId id="312" r:id="rId9"/>
    <p:sldId id="313" r:id="rId10"/>
    <p:sldId id="318" r:id="rId11"/>
    <p:sldId id="319" r:id="rId12"/>
    <p:sldId id="320" r:id="rId13"/>
    <p:sldId id="317" r:id="rId14"/>
    <p:sldId id="316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-110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357898"/>
            <a:ext cx="10515600" cy="327480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Forward or </a:t>
            </a:r>
            <a:r>
              <a:rPr lang="en-US" altLang="en-US" dirty="0" smtClean="0"/>
              <a:t>backward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</a:t>
            </a:r>
            <a:r>
              <a:rPr lang="en-US" altLang="en-US" sz="2200" dirty="0" smtClean="0">
                <a:solidFill>
                  <a:srgbClr val="273272"/>
                </a:solidFill>
              </a:rPr>
              <a:t>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</a:t>
            </a:r>
            <a:r>
              <a:rPr lang="en-US" altLang="en-US" sz="2200" dirty="0" smtClean="0">
                <a:solidFill>
                  <a:srgbClr val="273272"/>
                </a:solidFill>
              </a:rPr>
              <a:t>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49484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 </a:t>
            </a:r>
            <a:endParaRPr lang="en-AU" altLang="en-US" sz="200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49484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/>
              <a:t>rs2</a:t>
            </a:r>
            <a:endParaRPr lang="en-AU" altLang="en-US" sz="200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49484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49484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258220" y="249484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318420" y="2431349"/>
            <a:ext cx="5318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67708" y="249484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49484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66845" y="249484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9943"/>
            <a:ext cx="10515600" cy="31860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720106" y="1565083"/>
            <a:ext cx="67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572343" y="1565083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11743" y="1736533"/>
            <a:ext cx="8080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6556" y="139680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63768" y="173653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74931" y="139680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2170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AU" altLang="en-US" sz="200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AU" altLang="en-US" sz="20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33756" y="1226945"/>
            <a:ext cx="119856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/>
              <a:t>imm[10:1]</a:t>
            </a:r>
            <a:endParaRPr lang="en-AU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10231" y="1226945"/>
            <a:ext cx="132715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/>
              <a:t>imm[19:12]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1" y="1230311"/>
            <a:ext cx="8022352" cy="51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178052"/>
            <a:ext cx="5111337" cy="540087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Text: program code</a:t>
            </a:r>
          </a:p>
          <a:p>
            <a:r>
              <a:rPr lang="en-US" altLang="en-US" dirty="0" smtClean="0"/>
              <a:t>Static data: global variables</a:t>
            </a:r>
          </a:p>
          <a:p>
            <a:pPr lvl="1"/>
            <a:r>
              <a:rPr lang="en-US" altLang="en-US" dirty="0" smtClean="0"/>
              <a:t>E.g</a:t>
            </a:r>
            <a:r>
              <a:rPr lang="en-US" altLang="en-US" dirty="0" smtClean="0"/>
              <a:t>., static variables in C, constant arrays and strings</a:t>
            </a:r>
          </a:p>
          <a:p>
            <a:r>
              <a:rPr lang="en-US" altLang="en-US" dirty="0" smtClean="0"/>
              <a:t>Dynamic </a:t>
            </a:r>
            <a:r>
              <a:rPr lang="en-US" altLang="en-US" dirty="0" smtClean="0"/>
              <a:t>data: heap</a:t>
            </a:r>
          </a:p>
          <a:p>
            <a:pPr lvl="1"/>
            <a:r>
              <a:rPr lang="en-US" altLang="en-US" dirty="0" smtClean="0"/>
              <a:t>E.g</a:t>
            </a:r>
            <a:r>
              <a:rPr lang="en-US" altLang="en-US" dirty="0" smtClean="0"/>
              <a:t>.,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C, new in Java</a:t>
            </a:r>
          </a:p>
          <a:p>
            <a:r>
              <a:rPr lang="en-US" altLang="en-US" dirty="0" smtClean="0"/>
              <a:t>Stack: automatic </a:t>
            </a:r>
            <a:r>
              <a:rPr lang="en-US" altLang="en-US" dirty="0" smtClean="0"/>
              <a:t>storage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Static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Text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Reserved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7720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6072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528627" y="5023247"/>
            <a:ext cx="355072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PC = 0x 0000 0000 0040 0000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4449" y="5816897"/>
            <a:ext cx="34636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3106" y="4067760"/>
            <a:ext cx="350124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GP = 0x 0000 0000 1000 0000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29944" y="946170"/>
            <a:ext cx="360613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SP = 0x 0000 003F FFFF FFFF0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 Base and Extensions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</a:t>
            </a:r>
            <a:r>
              <a:rPr lang="en-US" altLang="en-US" dirty="0" smtClean="0"/>
              <a:t>registers, fewer </a:t>
            </a:r>
            <a:r>
              <a:rPr lang="en-US" altLang="en-US" dirty="0" smtClean="0"/>
              <a:t>instructions</a:t>
            </a:r>
            <a:endParaRPr lang="en-US" altLang="en-US" dirty="0" smtClean="0"/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</a:t>
            </a:r>
            <a:r>
              <a:rPr lang="en-US" sz="3600" dirty="0" err="1" smtClean="0">
                <a:solidFill>
                  <a:srgbClr val="1E3272"/>
                </a:solidFill>
              </a:rPr>
              <a:t>lw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15394</TotalTime>
  <Words>681</Words>
  <Application>Microsoft Office PowerPoint</Application>
  <PresentationFormat>Произвольный</PresentationFormat>
  <Paragraphs>269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Computer Architecture and Operating Systems Lecture 4: Instruction Set Architecture</vt:lpstr>
      <vt:lpstr>Stored Program Concept</vt:lpstr>
      <vt:lpstr>Memory Layout</vt:lpstr>
      <vt:lpstr>RISC-V ISA Base and Extensions</vt:lpstr>
      <vt:lpstr>ISA 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UJ-format Instructions</vt:lpstr>
      <vt:lpstr>U-format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199</cp:revision>
  <dcterms:created xsi:type="dcterms:W3CDTF">2015-11-11T03:30:50Z</dcterms:created>
  <dcterms:modified xsi:type="dcterms:W3CDTF">2020-11-15T19:35:35Z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