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6" r:id="rId3"/>
    <p:sldId id="273" r:id="rId4"/>
    <p:sldId id="299" r:id="rId5"/>
    <p:sldId id="274" r:id="rId6"/>
    <p:sldId id="277" r:id="rId7"/>
    <p:sldId id="280" r:id="rId8"/>
    <p:sldId id="282" r:id="rId9"/>
    <p:sldId id="283" r:id="rId10"/>
    <p:sldId id="284" r:id="rId11"/>
    <p:sldId id="285" r:id="rId12"/>
    <p:sldId id="297" r:id="rId13"/>
    <p:sldId id="287" r:id="rId14"/>
    <p:sldId id="279" r:id="rId15"/>
    <p:sldId id="289" r:id="rId16"/>
    <p:sldId id="290" r:id="rId17"/>
    <p:sldId id="291" r:id="rId18"/>
    <p:sldId id="288" r:id="rId19"/>
    <p:sldId id="293" r:id="rId20"/>
    <p:sldId id="295" r:id="rId21"/>
    <p:sldId id="281" r:id="rId22"/>
    <p:sldId id="294" r:id="rId23"/>
    <p:sldId id="292" r:id="rId24"/>
    <p:sldId id="298" r:id="rId25"/>
    <p:sldId id="296" r:id="rId26"/>
    <p:sldId id="27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66" d="100"/>
          <a:sy n="66" d="100"/>
        </p:scale>
        <p:origin x="-1104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10.01.2024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10.01.2024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s.hse.ru/ACOS_DSBA_2023/24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+OAQIO_59VjZhY2U6" TargetMode="External"/><Relationship Id="rId5" Type="http://schemas.openxmlformats.org/officeDocument/2006/relationships/hyperlink" Target="https://t.me/+LbeE_5yrTQEzYjQy" TargetMode="External"/><Relationship Id="rId4" Type="http://schemas.openxmlformats.org/officeDocument/2006/relationships/hyperlink" Target="http://wiki.cs.hse.ru/ACOS_COMPDS_2023/202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andrewt0301@gmail.com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xmlns="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986684"/>
            <a:ext cx="10515600" cy="35447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200" b="1" dirty="0" smtClean="0"/>
              <a:t>Website</a:t>
            </a:r>
            <a:endParaRPr lang="ru-RU" sz="4200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https://andrewt0301.github.io/hse-acos-course/</a:t>
            </a:r>
            <a:endParaRPr lang="en-US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b="1" dirty="0" smtClean="0"/>
              <a:t>Wiki</a:t>
            </a:r>
            <a:endParaRPr lang="en-US" sz="4200" b="1" dirty="0">
              <a:hlinkClick r:id="rId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3"/>
              </a:rPr>
              <a:t>http://wiki.cs.hse.ru/ACOS_DSBA_2023/24</a:t>
            </a:r>
            <a:endParaRPr 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4"/>
              </a:rPr>
              <a:t>http://wiki.cs.hse.ru/ACOS_COMPDS_2023/2024</a:t>
            </a:r>
            <a:endParaRPr lang="en-US" sz="2800" dirty="0">
              <a:hlinkClick r:id="rId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b="1" dirty="0" smtClean="0"/>
              <a:t>Telegram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5"/>
              </a:rPr>
              <a:t>https://t.me/+LbeE_5yrTQEzYjQy</a:t>
            </a:r>
            <a:r>
              <a:rPr lang="en-US" sz="2800" dirty="0" smtClean="0"/>
              <a:t> (DSBA)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smtClean="0">
                <a:hlinkClick r:id="rId6"/>
              </a:rPr>
              <a:t>https://t.me/+OAQIO_59VjZhY2U6</a:t>
            </a:r>
            <a:r>
              <a:rPr lang="en-US" sz="2800" smtClean="0"/>
              <a:t> </a:t>
            </a:r>
            <a:r>
              <a:rPr lang="en-US" sz="2800"/>
              <a:t>(</a:t>
            </a:r>
            <a:r>
              <a:rPr lang="en-US" sz="2800" smtClean="0"/>
              <a:t>COMPDS/EAD)</a:t>
            </a:r>
            <a:endParaRPr lang="en-US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762" y="1050801"/>
            <a:ext cx="5324475" cy="2039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1142" y="3264896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3731499"/>
            <a:ext cx="10515600" cy="56015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Assistants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DSBA 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rcRect l="4108" t="6573" r="7395" b="3287"/>
          <a:stretch>
            <a:fillRect/>
          </a:stretch>
        </p:blipFill>
        <p:spPr>
          <a:xfrm>
            <a:off x="835274" y="1413974"/>
            <a:ext cx="1938748" cy="1974742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6601" y="1410135"/>
            <a:ext cx="1975104" cy="1975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05317" y="3258126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Alexey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Kanakhin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9877" y="3248345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Roman </a:t>
            </a:r>
            <a:r>
              <a:rPr lang="en-US" sz="2300" b="1" dirty="0" err="1" smtClean="0">
                <a:solidFill>
                  <a:srgbClr val="1E3272"/>
                </a:solidFill>
              </a:rPr>
              <a:t>Stolyarov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7" name="Рисунок 26" descr="photo_2022-01-06_22-10-39.jpg"/>
          <p:cNvPicPr>
            <a:picLocks noChangeAspect="1"/>
          </p:cNvPicPr>
          <p:nvPr/>
        </p:nvPicPr>
        <p:blipFill>
          <a:blip r:embed="rId4" cstate="print"/>
          <a:srcRect l="16416" t="2657" r="15536" b="46063"/>
          <a:stretch>
            <a:fillRect/>
          </a:stretch>
        </p:blipFill>
        <p:spPr>
          <a:xfrm>
            <a:off x="3495655" y="4270632"/>
            <a:ext cx="1754950" cy="175057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242413" y="5966678"/>
            <a:ext cx="2257640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Oleg </a:t>
            </a:r>
            <a:r>
              <a:rPr lang="en-US" sz="2000" b="1" dirty="0" err="1" smtClean="0">
                <a:solidFill>
                  <a:srgbClr val="1E3272"/>
                </a:solidFill>
              </a:rPr>
              <a:t>Malchenko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4947" y="5938906"/>
            <a:ext cx="1912288" cy="49092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Fedor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Pakhurov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290" t="5784" r="12472" b="33611"/>
          <a:stretch/>
        </p:blipFill>
        <p:spPr>
          <a:xfrm>
            <a:off x="5353051" y="4257653"/>
            <a:ext cx="1833819" cy="17872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22941" y="5969463"/>
            <a:ext cx="1984191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Vladislav </a:t>
            </a:r>
            <a:r>
              <a:rPr lang="en-US" sz="2000" b="1" dirty="0" err="1">
                <a:solidFill>
                  <a:srgbClr val="1E3272"/>
                </a:solidFill>
              </a:rPr>
              <a:t>Kirichok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92769" y="5941017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Pavel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Nedbay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88264" y="5933450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1E3272"/>
                </a:solidFill>
              </a:rPr>
              <a:t>Artem</a:t>
            </a:r>
            <a:r>
              <a:rPr lang="en-US" sz="2000" b="1" dirty="0">
                <a:solidFill>
                  <a:srgbClr val="1E3272"/>
                </a:solidFill>
              </a:rPr>
              <a:t> </a:t>
            </a:r>
            <a:r>
              <a:rPr lang="en-US" sz="2000" b="1" dirty="0" err="1">
                <a:solidFill>
                  <a:srgbClr val="1E3272"/>
                </a:solidFill>
              </a:rPr>
              <a:t>Borisov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0305" y="3236764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Artem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Viktorov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35" name="Рисунок 34" descr="IMG_2471.JPG"/>
          <p:cNvPicPr>
            <a:picLocks noChangeAspect="1"/>
          </p:cNvPicPr>
          <p:nvPr/>
        </p:nvPicPr>
        <p:blipFill>
          <a:blip r:embed="rId6" cstate="print"/>
          <a:srcRect l="1181" t="18381" r="18307" b="18824"/>
          <a:stretch>
            <a:fillRect/>
          </a:stretch>
        </p:blipFill>
        <p:spPr>
          <a:xfrm>
            <a:off x="9118506" y="4265211"/>
            <a:ext cx="1668724" cy="1735352"/>
          </a:xfrm>
          <a:prstGeom prst="rect">
            <a:avLst/>
          </a:prstGeom>
        </p:spPr>
      </p:pic>
      <p:pic>
        <p:nvPicPr>
          <p:cNvPr id="36" name="Рисунок 35" descr="photo_2024-01-07_10-23-29.jpg"/>
          <p:cNvPicPr>
            <a:picLocks noChangeAspect="1"/>
          </p:cNvPicPr>
          <p:nvPr/>
        </p:nvPicPr>
        <p:blipFill>
          <a:blip r:embed="rId7" cstate="print"/>
          <a:srcRect l="31004" t="28789" r="20965" b="37869"/>
          <a:stretch>
            <a:fillRect/>
          </a:stretch>
        </p:blipFill>
        <p:spPr>
          <a:xfrm>
            <a:off x="5052009" y="1393485"/>
            <a:ext cx="2108138" cy="1951227"/>
          </a:xfrm>
          <a:prstGeom prst="rect">
            <a:avLst/>
          </a:prstGeom>
        </p:spPr>
      </p:pic>
      <p:pic>
        <p:nvPicPr>
          <p:cNvPr id="37" name="Рисунок 36" descr="IMG_20240106_233350_251.jpg"/>
          <p:cNvPicPr>
            <a:picLocks noChangeAspect="1"/>
          </p:cNvPicPr>
          <p:nvPr/>
        </p:nvPicPr>
        <p:blipFill>
          <a:blip r:embed="rId8" cstate="print"/>
          <a:srcRect l="11220" t="10851" r="18012" b="41191"/>
          <a:stretch>
            <a:fillRect/>
          </a:stretch>
        </p:blipFill>
        <p:spPr>
          <a:xfrm>
            <a:off x="7267972" y="1407621"/>
            <a:ext cx="2157009" cy="1949013"/>
          </a:xfrm>
          <a:prstGeom prst="rect">
            <a:avLst/>
          </a:prstGeom>
        </p:spPr>
      </p:pic>
      <p:pic>
        <p:nvPicPr>
          <p:cNvPr id="38" name="Рисунок 37" descr="IMG_6901.jpg"/>
          <p:cNvPicPr>
            <a:picLocks noChangeAspect="1"/>
          </p:cNvPicPr>
          <p:nvPr/>
        </p:nvPicPr>
        <p:blipFill>
          <a:blip r:embed="rId9" cstate="print"/>
          <a:srcRect l="245" t="16707" r="367" b="5232"/>
          <a:stretch>
            <a:fillRect/>
          </a:stretch>
        </p:blipFill>
        <p:spPr>
          <a:xfrm>
            <a:off x="1650806" y="4231060"/>
            <a:ext cx="1754005" cy="1836709"/>
          </a:xfrm>
          <a:prstGeom prst="rect">
            <a:avLst/>
          </a:prstGeom>
        </p:spPr>
      </p:pic>
      <p:pic>
        <p:nvPicPr>
          <p:cNvPr id="39" name="Рисунок 38" descr="IMG_7331.jpg"/>
          <p:cNvPicPr>
            <a:picLocks noChangeAspect="1"/>
          </p:cNvPicPr>
          <p:nvPr/>
        </p:nvPicPr>
        <p:blipFill>
          <a:blip r:embed="rId10" cstate="print"/>
          <a:srcRect l="32679" t="23500" b="18818"/>
          <a:stretch>
            <a:fillRect/>
          </a:stretch>
        </p:blipFill>
        <p:spPr>
          <a:xfrm>
            <a:off x="9527691" y="1326062"/>
            <a:ext cx="1782101" cy="203587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991123" y="325853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Alexander </a:t>
            </a:r>
            <a:r>
              <a:rPr lang="en-US" sz="2300" b="1" dirty="0" err="1" smtClean="0">
                <a:solidFill>
                  <a:srgbClr val="1E3272"/>
                </a:solidFill>
              </a:rPr>
              <a:t>Makhov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5" name="Рисунок 24" descr="photo_2024-01-07_13-30-36.jpg"/>
          <p:cNvPicPr>
            <a:picLocks noChangeAspect="1"/>
          </p:cNvPicPr>
          <p:nvPr/>
        </p:nvPicPr>
        <p:blipFill>
          <a:blip r:embed="rId11" cstate="print"/>
          <a:srcRect r="32480"/>
          <a:stretch>
            <a:fillRect/>
          </a:stretch>
        </p:blipFill>
        <p:spPr>
          <a:xfrm>
            <a:off x="7293244" y="4281722"/>
            <a:ext cx="1728728" cy="1706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33926" y="3293924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3731499"/>
            <a:ext cx="10515600" cy="56015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Assistants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COMPDS</a:t>
            </a:r>
            <a:r>
              <a:rPr lang="en-US" dirty="0" smtClean="0"/>
              <a:t>/EAD</a:t>
            </a:r>
            <a:r>
              <a:rPr lang="en-US" dirty="0" smtClean="0"/>
              <a:t> </a:t>
            </a:r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rcRect l="4108" t="6573" r="7395" b="3287"/>
          <a:stretch>
            <a:fillRect/>
          </a:stretch>
        </p:blipFill>
        <p:spPr>
          <a:xfrm>
            <a:off x="1619030" y="1457516"/>
            <a:ext cx="1938748" cy="1974742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48411" y="3306401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Alexandra </a:t>
            </a:r>
            <a:r>
              <a:rPr lang="en-US" sz="2300" b="1" dirty="0" err="1" smtClean="0">
                <a:solidFill>
                  <a:srgbClr val="1E3272"/>
                </a:solidFill>
              </a:rPr>
              <a:t>Borisova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6" name="Рисунок 25" descr="IMG_8245.JPG"/>
          <p:cNvPicPr>
            <a:picLocks noChangeAspect="1"/>
          </p:cNvPicPr>
          <p:nvPr/>
        </p:nvPicPr>
        <p:blipFill>
          <a:blip r:embed="rId3" cstate="print"/>
          <a:srcRect t="973" b="21786"/>
          <a:stretch>
            <a:fillRect/>
          </a:stretch>
        </p:blipFill>
        <p:spPr>
          <a:xfrm>
            <a:off x="4107709" y="1440603"/>
            <a:ext cx="1757103" cy="20343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18865" y="5970045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Pavel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Nedbay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11" name="Рисунок 10" descr="photo_2024-01-07_13-30-36.jpg"/>
          <p:cNvPicPr>
            <a:picLocks noChangeAspect="1"/>
          </p:cNvPicPr>
          <p:nvPr/>
        </p:nvPicPr>
        <p:blipFill>
          <a:blip r:embed="rId4" cstate="print"/>
          <a:srcRect r="32480"/>
          <a:stretch>
            <a:fillRect/>
          </a:stretch>
        </p:blipFill>
        <p:spPr>
          <a:xfrm>
            <a:off x="5319340" y="4310750"/>
            <a:ext cx="1728728" cy="1706213"/>
          </a:xfrm>
          <a:prstGeom prst="rect">
            <a:avLst/>
          </a:prstGeom>
        </p:spPr>
      </p:pic>
      <p:pic>
        <p:nvPicPr>
          <p:cNvPr id="12" name="Рисунок 11" descr="photo_2024-01-10_17-28-04.jpg"/>
          <p:cNvPicPr>
            <a:picLocks noChangeAspect="1"/>
          </p:cNvPicPr>
          <p:nvPr/>
        </p:nvPicPr>
        <p:blipFill>
          <a:blip r:embed="rId5" cstate="print"/>
          <a:srcRect l="8858" t="11811" r="8858" b="2953"/>
          <a:stretch>
            <a:fillRect/>
          </a:stretch>
        </p:blipFill>
        <p:spPr>
          <a:xfrm>
            <a:off x="6345699" y="1420362"/>
            <a:ext cx="1956255" cy="20264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9879" y="3328173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Boris </a:t>
            </a:r>
            <a:r>
              <a:rPr lang="en-US" sz="2300" b="1" dirty="0" err="1" smtClean="0">
                <a:solidFill>
                  <a:srgbClr val="1E3272"/>
                </a:solidFill>
              </a:rPr>
              <a:t>Galitsky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14" name="Рисунок 13" descr="photo_2024-01-10_17-47-09.jpg"/>
          <p:cNvPicPr>
            <a:picLocks noChangeAspect="1"/>
          </p:cNvPicPr>
          <p:nvPr/>
        </p:nvPicPr>
        <p:blipFill>
          <a:blip r:embed="rId6" cstate="print"/>
          <a:srcRect t="2215" b="3986"/>
          <a:stretch>
            <a:fillRect/>
          </a:stretch>
        </p:blipFill>
        <p:spPr>
          <a:xfrm>
            <a:off x="8792957" y="1411116"/>
            <a:ext cx="1584960" cy="19822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20391" y="3335432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Nikita </a:t>
            </a:r>
            <a:r>
              <a:rPr lang="en-US" sz="2300" b="1" dirty="0" err="1" smtClean="0">
                <a:solidFill>
                  <a:srgbClr val="1E3272"/>
                </a:solidFill>
              </a:rPr>
              <a:t>Golovanov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7894" y="5948273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First Last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6693" y="5948273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First Last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3607" y="6020845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First Last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01437" y="6035360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First Last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9976</TotalTime>
  <Words>967</Words>
  <Application>Microsoft Office PowerPoint</Application>
  <PresentationFormat>Произвольный</PresentationFormat>
  <Paragraphs>264</Paragraphs>
  <Slides>26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Computer Architecture and Operating Systems Lecture 1: Introduction</vt:lpstr>
      <vt:lpstr>Course Resources</vt:lpstr>
      <vt:lpstr>DSBA Course Team</vt:lpstr>
      <vt:lpstr>COMPDS/EAD 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120</cp:revision>
  <dcterms:created xsi:type="dcterms:W3CDTF">2015-11-11T03:30:50Z</dcterms:created>
  <dcterms:modified xsi:type="dcterms:W3CDTF">2024-01-10T14:57:01Z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