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97" r:id="rId12"/>
    <p:sldId id="287" r:id="rId13"/>
    <p:sldId id="279" r:id="rId14"/>
    <p:sldId id="289" r:id="rId15"/>
    <p:sldId id="290" r:id="rId16"/>
    <p:sldId id="291" r:id="rId17"/>
    <p:sldId id="288" r:id="rId18"/>
    <p:sldId id="293" r:id="rId19"/>
    <p:sldId id="295" r:id="rId20"/>
    <p:sldId id="281" r:id="rId21"/>
    <p:sldId id="294" r:id="rId22"/>
    <p:sldId id="292" r:id="rId23"/>
    <p:sldId id="298" r:id="rId24"/>
    <p:sldId id="296" r:id="rId25"/>
    <p:sldId id="272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2F5CB5"/>
    <a:srgbClr val="F7B217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116" d="100"/>
          <a:sy n="116" d="100"/>
        </p:scale>
        <p:origin x="-4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22.11.2020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53019934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 GB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affects performance?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895195415"/>
              </p:ext>
            </p:extLst>
          </p:nvPr>
        </p:nvGraphicFramePr>
        <p:xfrm>
          <a:off x="1206333" y="1298448"/>
          <a:ext cx="9766467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0459"/>
                <a:gridCol w="4636008"/>
              </a:tblGrid>
              <a:tr h="393193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Hardware/</a:t>
                      </a:r>
                      <a:r>
                        <a:rPr lang="en-US" sz="2800" baseline="0" dirty="0" smtClean="0">
                          <a:solidFill>
                            <a:srgbClr val="F7B217"/>
                          </a:solidFill>
                        </a:rPr>
                        <a:t>Software Component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F7B217"/>
                          </a:solidFill>
                        </a:rPr>
                        <a:t>How It Affects Performance</a:t>
                      </a:r>
                      <a:endParaRPr lang="en-US" sz="2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Algorithm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both the number of source-level statements and the number of I/O operations executed</a:t>
                      </a:r>
                      <a:endParaRPr lang="en-US" sz="2400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187149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Programming</a:t>
                      </a:r>
                      <a:r>
                        <a:rPr lang="en-US" sz="2400" b="1" baseline="0" dirty="0" smtClean="0">
                          <a:solidFill>
                            <a:srgbClr val="273272"/>
                          </a:solidFill>
                        </a:rPr>
                        <a:t> Language, Compiler, and Architecture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 the number of computer instructions for each source-level statement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Processor and Memory System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instructions can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821872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273272"/>
                          </a:solidFill>
                        </a:rPr>
                        <a:t>I/O System (Hardware and Operating System)</a:t>
                      </a:r>
                      <a:endParaRPr lang="en-US" sz="24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273272"/>
                          </a:solidFill>
                        </a:rPr>
                        <a:t>Determines</a:t>
                      </a:r>
                      <a:r>
                        <a:rPr lang="en-US" sz="2400" baseline="0" dirty="0" smtClean="0">
                          <a:solidFill>
                            <a:srgbClr val="273272"/>
                          </a:solidFill>
                        </a:rPr>
                        <a:t> how fast I/O operations may be executed</a:t>
                      </a:r>
                      <a:endParaRPr lang="en-US" sz="2400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60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2" y="1178053"/>
            <a:ext cx="6119190" cy="5093538"/>
          </a:xfrm>
        </p:spPr>
        <p:txBody>
          <a:bodyPr>
            <a:noAutofit/>
          </a:bodyPr>
          <a:lstStyle/>
          <a:p>
            <a:r>
              <a:rPr lang="en-US" dirty="0" smtClean="0"/>
              <a:t>1834–71: Analytical Engine designed </a:t>
            </a:r>
            <a:r>
              <a:rPr lang="en-US" dirty="0"/>
              <a:t>by Charles </a:t>
            </a:r>
            <a:r>
              <a:rPr lang="en-US" dirty="0" smtClean="0"/>
              <a:t>Babbage</a:t>
            </a:r>
          </a:p>
          <a:p>
            <a:r>
              <a:rPr lang="en-US" dirty="0" smtClean="0"/>
              <a:t>Mechanical gears, where each gear represented a discrete value (0-9)</a:t>
            </a:r>
          </a:p>
          <a:p>
            <a:r>
              <a:rPr lang="en-US" dirty="0" smtClean="0"/>
              <a:t>Programs provided as punched cards</a:t>
            </a:r>
            <a:endParaRPr lang="en-US" dirty="0"/>
          </a:p>
          <a:p>
            <a:r>
              <a:rPr lang="en-US" dirty="0" smtClean="0"/>
              <a:t>Never finished due to technological restrictions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Generation – Mechanical</a:t>
            </a:r>
            <a:endParaRPr lang="en-US" dirty="0"/>
          </a:p>
        </p:txBody>
      </p:sp>
      <p:pic>
        <p:nvPicPr>
          <p:cNvPr id="1026" name="Picture 2" descr="https://upload.wikimedia.org/wikipedia/commons/thumb/a/ac/AnalyticalMachine_Babbage_London.jpg/800px-AnalyticalMachine_Babbage_Lond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79704" y="1557830"/>
            <a:ext cx="41910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9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7" y="1178053"/>
            <a:ext cx="5473151" cy="5071048"/>
          </a:xfrm>
        </p:spPr>
        <p:txBody>
          <a:bodyPr>
            <a:normAutofit/>
          </a:bodyPr>
          <a:lstStyle/>
          <a:p>
            <a:r>
              <a:rPr lang="en-US" dirty="0" smtClean="0"/>
              <a:t>1945–55: first machines were created (</a:t>
            </a:r>
            <a:r>
              <a:rPr lang="en-US" dirty="0" err="1" smtClean="0"/>
              <a:t>Atanasoff</a:t>
            </a:r>
            <a:r>
              <a:rPr lang="en-US" dirty="0" smtClean="0"/>
              <a:t>–Berry, Z3, Colossus, ENIAC)</a:t>
            </a:r>
          </a:p>
          <a:p>
            <a:r>
              <a:rPr lang="en-US" dirty="0" smtClean="0"/>
              <a:t>All programming in pure machine language</a:t>
            </a:r>
          </a:p>
          <a:p>
            <a:r>
              <a:rPr lang="en-US" dirty="0"/>
              <a:t>C</a:t>
            </a:r>
            <a:r>
              <a:rPr lang="en-US" dirty="0" smtClean="0"/>
              <a:t>onnecting </a:t>
            </a:r>
            <a:r>
              <a:rPr lang="en-US" dirty="0"/>
              <a:t>boards and </a:t>
            </a:r>
            <a:r>
              <a:rPr lang="en-US" dirty="0" smtClean="0"/>
              <a:t>wires, punched cards (later)</a:t>
            </a:r>
          </a:p>
          <a:p>
            <a:r>
              <a:rPr lang="en-US" dirty="0" smtClean="0"/>
              <a:t>Stored program concept</a:t>
            </a:r>
          </a:p>
          <a:p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History: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Generation - </a:t>
            </a:r>
            <a:r>
              <a:rPr lang="en-US" dirty="0"/>
              <a:t>Vacuum </a:t>
            </a:r>
            <a:r>
              <a:rPr lang="en-US" dirty="0" smtClean="0"/>
              <a:t>Tubes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8142386" y="1289132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Input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2387" y="5463909"/>
            <a:ext cx="1463065" cy="785192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7B217"/>
                </a:solidFill>
              </a:rPr>
              <a:t>Output</a:t>
            </a:r>
            <a:endParaRPr lang="en-US" sz="3200" b="1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1657" y="2506814"/>
            <a:ext cx="4962144" cy="25040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 flipH="1">
            <a:off x="8872729" y="2074324"/>
            <a:ext cx="1190" cy="43249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8872729" y="5010911"/>
            <a:ext cx="1191" cy="452998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432233" y="2770632"/>
            <a:ext cx="1749287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7B217"/>
                </a:solidFill>
              </a:rPr>
              <a:t>Memory</a:t>
            </a:r>
            <a:endParaRPr lang="en-US" sz="3200" b="1" dirty="0">
              <a:solidFill>
                <a:srgbClr val="F7B217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9583" y="2770632"/>
            <a:ext cx="2454965" cy="2003729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9054548" y="3339592"/>
            <a:ext cx="377685" cy="3534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9054548" y="4187952"/>
            <a:ext cx="377685" cy="5080"/>
          </a:xfrm>
          <a:prstGeom prst="straightConnector1">
            <a:avLst/>
          </a:prstGeom>
          <a:ln w="381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21425" y="2980944"/>
            <a:ext cx="2023872" cy="71323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Arithmetical </a:t>
            </a:r>
            <a:r>
              <a:rPr lang="en-US" sz="2400" b="1" dirty="0">
                <a:solidFill>
                  <a:srgbClr val="2F5CB5"/>
                </a:solidFill>
              </a:rPr>
              <a:t>/</a:t>
            </a:r>
            <a:r>
              <a:rPr lang="en-US" sz="2400" b="1" dirty="0" smtClean="0">
                <a:solidFill>
                  <a:srgbClr val="2F5CB5"/>
                </a:solidFill>
              </a:rPr>
              <a:t> Logic Unit</a:t>
            </a:r>
            <a:endParaRPr lang="en-US" sz="2400" b="1" dirty="0">
              <a:solidFill>
                <a:srgbClr val="2F5CB5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818045" y="3869726"/>
            <a:ext cx="2023872" cy="720562"/>
          </a:xfrm>
          <a:prstGeom prst="rect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Control Unit</a:t>
            </a:r>
            <a:endParaRPr lang="en-US" sz="2400" b="1" dirty="0">
              <a:solidFill>
                <a:srgbClr val="2F5C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5846064" cy="52227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1955</a:t>
            </a:r>
            <a:r>
              <a:rPr lang="en-US" dirty="0"/>
              <a:t>–</a:t>
            </a:r>
            <a:r>
              <a:rPr lang="en-US" dirty="0" smtClean="0"/>
              <a:t>65: era of mainframes (e.g. IBM 7094)</a:t>
            </a:r>
            <a:r>
              <a:rPr lang="ru-RU" dirty="0" smtClean="0"/>
              <a:t> </a:t>
            </a:r>
            <a:r>
              <a:rPr lang="en-US" dirty="0" smtClean="0"/>
              <a:t>used in large companies</a:t>
            </a:r>
          </a:p>
          <a:p>
            <a:r>
              <a:rPr lang="en-US" dirty="0" smtClean="0"/>
              <a:t>Programming in assembly language and FORTRAN</a:t>
            </a:r>
          </a:p>
          <a:p>
            <a:r>
              <a:rPr lang="en-US" dirty="0" smtClean="0"/>
              <a:t>Batch systems (IO was separated from calculations)</a:t>
            </a:r>
          </a:p>
          <a:p>
            <a:r>
              <a:rPr lang="en-US" dirty="0" smtClean="0"/>
              <a:t>Punched cards and magnetic tape</a:t>
            </a:r>
          </a:p>
          <a:p>
            <a:r>
              <a:rPr lang="en-US" dirty="0" smtClean="0"/>
              <a:t>Loaders (OS ancestors)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/>
              <a:t>Generation - </a:t>
            </a:r>
            <a:r>
              <a:rPr lang="en-US" dirty="0" smtClean="0"/>
              <a:t>Transistors</a:t>
            </a:r>
            <a:endParaRPr lang="en-US" dirty="0"/>
          </a:p>
        </p:txBody>
      </p:sp>
      <p:pic>
        <p:nvPicPr>
          <p:cNvPr id="1026" name="Picture 2" descr="https://upload.wikimedia.org/wikipedia/commons/thumb/f/fb/IBM_7094_console2.agr.JPG/1024px-IBM_7094_console2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9024" y="1862630"/>
            <a:ext cx="455168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09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P9927G  Integrated Circui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2544" y="10213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1" y="1178052"/>
            <a:ext cx="6362699" cy="52735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1965–1980: </a:t>
            </a:r>
            <a:r>
              <a:rPr lang="en-US" dirty="0" smtClean="0"/>
              <a:t>computer lines using the same instruction set architecture (e.g. IBM 360)</a:t>
            </a:r>
          </a:p>
          <a:p>
            <a:r>
              <a:rPr lang="en-US" dirty="0" smtClean="0"/>
              <a:t>First operating systems (e.g. OS/360, MULTICS)</a:t>
            </a:r>
          </a:p>
          <a:p>
            <a:r>
              <a:rPr lang="en-US" dirty="0"/>
              <a:t>M</a:t>
            </a:r>
            <a:r>
              <a:rPr lang="en-US" dirty="0" smtClean="0"/>
              <a:t>ultiprogramming</a:t>
            </a:r>
            <a:r>
              <a:rPr lang="ru-RU" dirty="0" smtClean="0"/>
              <a:t> </a:t>
            </a:r>
            <a:r>
              <a:rPr lang="en-US" dirty="0" smtClean="0"/>
              <a:t>and timesharing</a:t>
            </a:r>
          </a:p>
          <a:p>
            <a:r>
              <a:rPr lang="en-US" dirty="0" smtClean="0"/>
              <a:t>Computer as utility</a:t>
            </a:r>
          </a:p>
          <a:p>
            <a:r>
              <a:rPr lang="en-US" dirty="0" smtClean="0"/>
              <a:t>Programming languages and compilers (LISP, BASIC, C)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Integrated Circuits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4825" y="3177032"/>
            <a:ext cx="2111513" cy="693093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3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4825" y="3873876"/>
            <a:ext cx="2111513" cy="690514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2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44825" y="4570795"/>
            <a:ext cx="2111513" cy="695939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Job 1</a:t>
            </a:r>
            <a:endParaRPr lang="en-US" sz="3600" b="1" dirty="0">
              <a:solidFill>
                <a:srgbClr val="27327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44825" y="5267561"/>
            <a:ext cx="2111513" cy="1061280"/>
          </a:xfrm>
          <a:prstGeom prst="rect">
            <a:avLst/>
          </a:prstGeom>
          <a:solidFill>
            <a:srgbClr val="F7B217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Operating</a:t>
            </a:r>
          </a:p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System</a:t>
            </a:r>
            <a:endParaRPr lang="en-US" sz="3600" b="1" dirty="0">
              <a:solidFill>
                <a:srgbClr val="273272"/>
              </a:solidFill>
            </a:endParaRPr>
          </a:p>
        </p:txBody>
      </p:sp>
      <p:cxnSp>
        <p:nvCxnSpPr>
          <p:cNvPr id="14" name="Straight Connector 13"/>
          <p:cNvCxnSpPr>
            <a:endCxn id="7" idx="3"/>
          </p:cNvCxnSpPr>
          <p:nvPr/>
        </p:nvCxnSpPr>
        <p:spPr>
          <a:xfrm flipH="1" flipV="1">
            <a:off x="9456338" y="3523579"/>
            <a:ext cx="1094181" cy="1088744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10" idx="3"/>
          </p:cNvCxnSpPr>
          <p:nvPr/>
        </p:nvCxnSpPr>
        <p:spPr>
          <a:xfrm flipH="1">
            <a:off x="9456338" y="4599513"/>
            <a:ext cx="1071956" cy="1198688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9" idx="3"/>
          </p:cNvCxnSpPr>
          <p:nvPr/>
        </p:nvCxnSpPr>
        <p:spPr>
          <a:xfrm flipH="1">
            <a:off x="9456338" y="4599513"/>
            <a:ext cx="1071956" cy="319252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8" idx="3"/>
          </p:cNvCxnSpPr>
          <p:nvPr/>
        </p:nvCxnSpPr>
        <p:spPr>
          <a:xfrm flipH="1" flipV="1">
            <a:off x="9456338" y="4219133"/>
            <a:ext cx="1071956" cy="386785"/>
          </a:xfrm>
          <a:prstGeom prst="line">
            <a:avLst/>
          </a:prstGeom>
          <a:ln w="50800">
            <a:solidFill>
              <a:srgbClr val="1E32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080183" y="3367486"/>
            <a:ext cx="1636648" cy="894678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1E3272"/>
                </a:solidFill>
              </a:rPr>
              <a:t>Memory Partitions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8717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7341704" cy="5492305"/>
          </a:xfrm>
        </p:spPr>
        <p:txBody>
          <a:bodyPr>
            <a:normAutofit/>
          </a:bodyPr>
          <a:lstStyle/>
          <a:p>
            <a:r>
              <a:rPr lang="en-US" dirty="0" smtClean="0"/>
              <a:t>1980–Present: personal computers, laptops, servers (Apple, IBM, etc.)</a:t>
            </a:r>
          </a:p>
          <a:p>
            <a:r>
              <a:rPr lang="en-US" dirty="0" smtClean="0"/>
              <a:t>Architectures: x86-64</a:t>
            </a:r>
            <a:r>
              <a:rPr lang="en-US" dirty="0"/>
              <a:t>, </a:t>
            </a:r>
            <a:r>
              <a:rPr lang="en-US" dirty="0" smtClean="0"/>
              <a:t>Itanium, ARM, MIPS, PowerPC, SPARC, RISC-V, etc.</a:t>
            </a:r>
          </a:p>
          <a:p>
            <a:r>
              <a:rPr lang="en-US" dirty="0" smtClean="0"/>
              <a:t>Operating systems: UNIX (System V and BSD), MINIX, Linux,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/>
              <a:t>DOS, </a:t>
            </a:r>
            <a:r>
              <a:rPr lang="en-US" dirty="0" smtClean="0"/>
              <a:t>Windows (NT)</a:t>
            </a:r>
          </a:p>
          <a:p>
            <a:r>
              <a:rPr lang="en-US" dirty="0" smtClean="0"/>
              <a:t>ISA (CISC, RISC, VLIW), </a:t>
            </a:r>
            <a:r>
              <a:rPr lang="en-US" dirty="0"/>
              <a:t>caches, </a:t>
            </a:r>
            <a:r>
              <a:rPr lang="en-US" dirty="0" smtClean="0"/>
              <a:t>pipelines, SIMD</a:t>
            </a:r>
            <a:r>
              <a:rPr lang="en-US" dirty="0"/>
              <a:t>, vectors, </a:t>
            </a:r>
            <a:r>
              <a:rPr lang="en-US" dirty="0" err="1" smtClean="0"/>
              <a:t>hyperthreading</a:t>
            </a:r>
            <a:r>
              <a:rPr lang="en-US" dirty="0" smtClean="0"/>
              <a:t>, multicore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History: </a:t>
            </a:r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</a:t>
            </a:r>
            <a:r>
              <a:rPr lang="en-US" dirty="0" smtClean="0"/>
              <a:t>– VLSI and PC </a:t>
            </a:r>
            <a:endParaRPr lang="en-US" dirty="0"/>
          </a:p>
        </p:txBody>
      </p:sp>
      <p:pic>
        <p:nvPicPr>
          <p:cNvPr id="3074" name="Picture 2" descr="The Lisa - MacStor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52831" y="3586865"/>
            <a:ext cx="3315282" cy="217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LSI Tutorial - IC Design Process: A Beginner's Overview to VLSI  Technology | Udem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78230" y="1286510"/>
            <a:ext cx="3286125" cy="184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200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6324600" cy="499789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1990–Present: </a:t>
            </a:r>
            <a:r>
              <a:rPr lang="en-US" dirty="0"/>
              <a:t>mobile devices, embedded </a:t>
            </a:r>
            <a:r>
              <a:rPr lang="en-US" dirty="0" smtClean="0"/>
              <a:t>systems, </a:t>
            </a:r>
            <a:r>
              <a:rPr lang="en-US" dirty="0" err="1" smtClean="0"/>
              <a:t>IoT</a:t>
            </a:r>
            <a:r>
              <a:rPr lang="en-US" dirty="0" smtClean="0"/>
              <a:t> devices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Custom processors and FPGAs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Mobile operating systems: Symbian, iOS, Android, Windows Mobile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Real-time operating systems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Generation – </a:t>
            </a:r>
            <a:r>
              <a:rPr lang="en-US" dirty="0" smtClean="0"/>
              <a:t>Mobile devices </a:t>
            </a:r>
            <a:endParaRPr lang="en-US" dirty="0"/>
          </a:p>
        </p:txBody>
      </p:sp>
      <p:pic>
        <p:nvPicPr>
          <p:cNvPr id="5" name="Picture 14" descr="http://wrtassoc.com/wp-content/uploads/2010/01/iPad-w-hand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40663" y="1697847"/>
            <a:ext cx="3362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568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06521" y="1144614"/>
            <a:ext cx="5962810" cy="26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Trends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8512" y="1074738"/>
            <a:ext cx="4675187" cy="290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Electronics technology continues to evolve</a:t>
            </a:r>
          </a:p>
          <a:p>
            <a:pPr lvl="1"/>
            <a:r>
              <a:rPr lang="en-AU" altLang="en-US" dirty="0" smtClean="0"/>
              <a:t>Increased capacity and performance</a:t>
            </a:r>
          </a:p>
          <a:p>
            <a:pPr lvl="1"/>
            <a:r>
              <a:rPr lang="en-AU" altLang="en-US" dirty="0" smtClean="0"/>
              <a:t>Reduced cost</a:t>
            </a:r>
          </a:p>
        </p:txBody>
      </p:sp>
      <p:sp>
        <p:nvSpPr>
          <p:cNvPr id="7" name="Text Box 89"/>
          <p:cNvSpPr txBox="1">
            <a:spLocks noChangeArrowheads="1"/>
          </p:cNvSpPr>
          <p:nvPr/>
        </p:nvSpPr>
        <p:spPr bwMode="auto">
          <a:xfrm>
            <a:off x="7467982" y="1074738"/>
            <a:ext cx="2450718" cy="461665"/>
          </a:xfrm>
          <a:prstGeom prst="rect">
            <a:avLst/>
          </a:prstGeom>
          <a:solidFill>
            <a:srgbClr val="2F5CB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dirty="0" smtClean="0">
                <a:solidFill>
                  <a:srgbClr val="F7B217"/>
                </a:solidFill>
                <a:latin typeface="+mn-lt"/>
              </a:rPr>
              <a:t>Memory capacity</a:t>
            </a:r>
            <a:endParaRPr lang="en-AU" altLang="en-US" sz="2400" b="1" dirty="0">
              <a:solidFill>
                <a:srgbClr val="F7B217"/>
              </a:solidFill>
              <a:latin typeface="+mn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753623"/>
              </p:ext>
            </p:extLst>
          </p:nvPr>
        </p:nvGraphicFramePr>
        <p:xfrm>
          <a:off x="2137778" y="3879876"/>
          <a:ext cx="8365122" cy="274261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48717"/>
                <a:gridCol w="3481005"/>
                <a:gridCol w="3835400"/>
              </a:tblGrid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Year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Technology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Relative performance/cost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1951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Vacuum tube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1965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Transistor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35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1975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Integrated circuit (IC)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900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1995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Very large scale IC (VLSI)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2,400,000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  <a:tr h="41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2013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Ultra large scale IC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u="none" strike="noStrike" cap="none" normalizeH="0" baseline="0" dirty="0" smtClean="0">
                          <a:ln>
                            <a:solidFill>
                              <a:srgbClr val="273272"/>
                            </a:solidFill>
                          </a:ln>
                          <a:solidFill>
                            <a:srgbClr val="1E3272"/>
                          </a:solidFill>
                          <a:effectLst/>
                        </a:rPr>
                        <a:t>250,000,000,000</a:t>
                      </a:r>
                      <a:endParaRPr kumimoji="0" lang="en-AU" sz="2400" b="1" i="0" u="none" strike="noStrike" cap="none" normalizeH="0" baseline="0" dirty="0" smtClean="0">
                        <a:ln>
                          <a:solidFill>
                            <a:srgbClr val="273272"/>
                          </a:solidFill>
                        </a:ln>
                        <a:solidFill>
                          <a:srgbClr val="1E3272"/>
                        </a:solidFill>
                        <a:effectLst/>
                        <a:latin typeface="+mn-lt"/>
                      </a:endParaRPr>
                    </a:p>
                  </a:txBody>
                  <a:tcPr marT="45671" marB="4567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3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30" y="1178053"/>
            <a:ext cx="10299670" cy="549230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Gordon Moore (1929-...) cofounded Intel in 1968 with Robert </a:t>
            </a:r>
            <a:r>
              <a:rPr lang="en-US" dirty="0" smtClean="0"/>
              <a:t>Noyce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Moore’s </a:t>
            </a:r>
            <a:r>
              <a:rPr lang="en-US" b="1" dirty="0"/>
              <a:t>Law: </a:t>
            </a:r>
            <a:r>
              <a:rPr lang="en-US" dirty="0"/>
              <a:t>number of transistors on a computer chip doubles every </a:t>
            </a:r>
            <a:r>
              <a:rPr lang="en-US" dirty="0" smtClean="0"/>
              <a:t>year (observed in 1965)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Limited by power consumption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Slowed down since 2010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Moore’s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01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group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https://t.me/joinchat/KNIiWh0pCrpZ11XkuwnxnQ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Core Performance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9160" y="1029301"/>
            <a:ext cx="9371076" cy="5235321"/>
          </a:xfrm>
          <a:prstGeom prst="rect">
            <a:avLst/>
          </a:prstGeom>
        </p:spPr>
      </p:pic>
      <p:sp>
        <p:nvSpPr>
          <p:cNvPr id="6" name="AutoShape 7"/>
          <p:cNvSpPr>
            <a:spLocks/>
          </p:cNvSpPr>
          <p:nvPr/>
        </p:nvSpPr>
        <p:spPr bwMode="auto">
          <a:xfrm>
            <a:off x="2196548" y="6301690"/>
            <a:ext cx="7486649" cy="387346"/>
          </a:xfrm>
          <a:prstGeom prst="borderCallout1">
            <a:avLst>
              <a:gd name="adj1" fmla="val -18326"/>
              <a:gd name="adj2" fmla="val 90883"/>
              <a:gd name="adj3" fmla="val -468578"/>
              <a:gd name="adj4" fmla="val 105938"/>
            </a:avLst>
          </a:prstGeom>
          <a:solidFill>
            <a:schemeClr val="accent1"/>
          </a:solidFill>
          <a:ln w="25400">
            <a:solidFill>
              <a:srgbClr val="273272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 dirty="0">
                <a:latin typeface="+mn-lt"/>
              </a:rPr>
              <a:t>Constrained by power, instruction-level parallelism, memory latency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177680" y="1016124"/>
            <a:ext cx="324036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Move to multicore</a:t>
            </a:r>
            <a:endParaRPr lang="en-GB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464688" y="1399594"/>
            <a:ext cx="1152132" cy="86409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Trends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95416"/>
            <a:ext cx="10532504" cy="46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704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219" y="1372715"/>
            <a:ext cx="9615812" cy="48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29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5104" y="1019056"/>
            <a:ext cx="10515600" cy="52823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Single core performance </a:t>
            </a:r>
            <a:r>
              <a:rPr lang="en-US" dirty="0"/>
              <a:t>improvement </a:t>
            </a:r>
            <a:r>
              <a:rPr lang="en-US" dirty="0" smtClean="0"/>
              <a:t>has ended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More powerful microprocessor might not help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Memory-efficient programming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Temporal locality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Spatial locality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Parallelism to improve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Data-level parallelism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Thread-level </a:t>
            </a:r>
            <a:r>
              <a:rPr lang="en-US" dirty="0" smtClean="0"/>
              <a:t>parallelism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Request-level parallelism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Performance tuning require changes in the application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4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70928"/>
            <a:ext cx="6314742" cy="5492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To create software that efficiently deals with big data, we need to understand how hardware is organized and managed by operating system 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Computer architecture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Assembly language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Compiler basics</a:t>
            </a:r>
          </a:p>
          <a:p>
            <a:pPr lvl="1">
              <a:lnSpc>
                <a:spcPct val="150000"/>
              </a:lnSpc>
            </a:pPr>
            <a:r>
              <a:rPr lang="en-US" sz="3800" dirty="0" smtClean="0"/>
              <a:t>Operating systems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420142" y="1095754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Левая фигурная скобка 9"/>
          <p:cNvSpPr/>
          <p:nvPr/>
        </p:nvSpPr>
        <p:spPr>
          <a:xfrm rot="10800000">
            <a:off x="9795067" y="1110684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0277649" y="2506124"/>
            <a:ext cx="1058462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73272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7327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31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3061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  <p:pic>
        <p:nvPicPr>
          <p:cNvPr id="9" name="Рисунок 8" descr="photo_2020-11-16 20.23.4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3800" y="1562100"/>
            <a:ext cx="2194560" cy="21945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66738" y="3682190"/>
            <a:ext cx="2422568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Alexey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Kanakhin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pic>
        <p:nvPicPr>
          <p:cNvPr id="13" name="Рисунок 12" descr="photo_2020-11-22 22.25.36.jpeg"/>
          <p:cNvPicPr>
            <a:picLocks/>
          </p:cNvPicPr>
          <p:nvPr/>
        </p:nvPicPr>
        <p:blipFill>
          <a:blip r:embed="rId4" cstate="print"/>
          <a:srcRect t="5315" b="12106"/>
          <a:stretch>
            <a:fillRect/>
          </a:stretch>
        </p:blipFill>
        <p:spPr>
          <a:xfrm>
            <a:off x="8516762" y="1500095"/>
            <a:ext cx="1816331" cy="23155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100149" y="3678068"/>
            <a:ext cx="2600797" cy="629392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1E3272"/>
                </a:solidFill>
              </a:rPr>
              <a:t>Evgeny</a:t>
            </a:r>
            <a:r>
              <a:rPr lang="en-US" sz="2400" b="1" dirty="0" smtClean="0">
                <a:solidFill>
                  <a:srgbClr val="1E3272"/>
                </a:solidFill>
              </a:rPr>
              <a:t> </a:t>
            </a:r>
            <a:r>
              <a:rPr lang="en-US" sz="2400" b="1" dirty="0" err="1" smtClean="0">
                <a:solidFill>
                  <a:srgbClr val="1E3272"/>
                </a:solidFill>
              </a:rPr>
              <a:t>Chugunnyy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4100"/>
            <a:ext cx="10515600" cy="5616257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3: 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Computer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Assembly language programming (RISC-V)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Module 4: Operating Systems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Operating System Architecture (Linux)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System programming in 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500" dirty="0" smtClean="0"/>
              <a:t>Home works, quizzes, and test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900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Increase your computer literacy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z="4000" dirty="0" smtClean="0"/>
              <a:t>Be familiar with system tools</a:t>
            </a:r>
            <a:endParaRPr lang="ru-RU" sz="4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56884" y="1201316"/>
            <a:ext cx="4673074" cy="5189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random.random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][k]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503.130450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4,27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main(String[]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r.nextDouble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start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][j] +=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][k] * </a:t>
            </a:r>
            <a:r>
              <a:rPr lang="en-US" altLang="en-US" sz="1400" b="1" i="1" dirty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stop =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12.946224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~ 165 MFLOPS</a:t>
                </a:r>
                <a:endParaRPr lang="en-US" sz="32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435344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&lt;sys/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time.h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*start,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*end)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start</a:t>
            </a:r>
            <a:r>
              <a:rPr lang="en-US" altLang="en-US" sz="1200" b="1" dirty="0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tv_usec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char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argv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start, end;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n;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C[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][j] += A[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][k] * B[k][j];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gettimeofday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(&amp;end, NULL);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tdiff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(&amp;start, &amp;end));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dirty="0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dirty="0" smtClean="0"/>
                  <a:t>13.714264 sec.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dirty="0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dirty="0" smtClean="0"/>
                  <a:t>~ 153 MFLOPS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k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i,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order: k, j, i</a:t>
            </a: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xmlns="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9726</TotalTime>
  <Words>915</Words>
  <Application>Microsoft Office PowerPoint</Application>
  <PresentationFormat>Произвольный</PresentationFormat>
  <Paragraphs>244</Paragraphs>
  <Slides>25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What affects performance?</vt:lpstr>
      <vt:lpstr>History: 0th Generation – Mechanical</vt:lpstr>
      <vt:lpstr>History: 1st Generation - Vacuum Tubes</vt:lpstr>
      <vt:lpstr>History: 2nd Generation - Transistors</vt:lpstr>
      <vt:lpstr>History: 3rd Generation – Integrated Circuits</vt:lpstr>
      <vt:lpstr>History: 4th Generation – VLSI and PC </vt:lpstr>
      <vt:lpstr>History: 5th Generation – Mobile devices </vt:lpstr>
      <vt:lpstr>Technology Trends</vt:lpstr>
      <vt:lpstr>Moore’s Law</vt:lpstr>
      <vt:lpstr>Single Core Performance</vt:lpstr>
      <vt:lpstr>Power Trends</vt:lpstr>
      <vt:lpstr>Memory Performance Gap</vt:lpstr>
      <vt:lpstr>Current Challenges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82</cp:revision>
  <dcterms:created xsi:type="dcterms:W3CDTF">2015-11-11T03:30:50Z</dcterms:created>
  <dcterms:modified xsi:type="dcterms:W3CDTF">2020-11-22T19:43:33Z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