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6" r:id="rId3"/>
    <p:sldId id="273" r:id="rId4"/>
    <p:sldId id="274" r:id="rId5"/>
    <p:sldId id="277" r:id="rId6"/>
    <p:sldId id="280" r:id="rId7"/>
    <p:sldId id="282" r:id="rId8"/>
    <p:sldId id="283" r:id="rId9"/>
    <p:sldId id="284" r:id="rId10"/>
    <p:sldId id="285" r:id="rId11"/>
    <p:sldId id="297" r:id="rId12"/>
    <p:sldId id="287" r:id="rId13"/>
    <p:sldId id="279" r:id="rId14"/>
    <p:sldId id="289" r:id="rId15"/>
    <p:sldId id="290" r:id="rId16"/>
    <p:sldId id="291" r:id="rId17"/>
    <p:sldId id="288" r:id="rId18"/>
    <p:sldId id="293" r:id="rId19"/>
    <p:sldId id="295" r:id="rId20"/>
    <p:sldId id="281" r:id="rId21"/>
    <p:sldId id="294" r:id="rId22"/>
    <p:sldId id="292" r:id="rId23"/>
    <p:sldId id="298" r:id="rId24"/>
    <p:sldId id="296" r:id="rId25"/>
    <p:sldId id="272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272"/>
    <a:srgbClr val="2F5CB5"/>
    <a:srgbClr val="F7B217"/>
    <a:srgbClr val="1E3272"/>
    <a:srgbClr val="F8BA30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64" d="100"/>
          <a:sy n="64" d="100"/>
        </p:scale>
        <p:origin x="40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22.10.2020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22.10.2020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ndrewt0301.github.io/hse-acos-course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1</a:t>
            </a:r>
            <a:r>
              <a:rPr lang="en-US" b="1" smtClean="0"/>
              <a:t>: Introduction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019934"/>
              </p:ext>
            </p:extLst>
          </p:nvPr>
        </p:nvGraphicFramePr>
        <p:xfrm>
          <a:off x="1981200" y="1164336"/>
          <a:ext cx="8229600" cy="4583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99288"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F7B217"/>
                          </a:solidFill>
                        </a:rPr>
                        <a:t>Feature</a:t>
                      </a:r>
                      <a:endParaRPr lang="en-US" sz="280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F7B217"/>
                          </a:solidFill>
                        </a:rPr>
                        <a:t>Specifiction</a:t>
                      </a:r>
                      <a:endParaRPr lang="en-US" sz="280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319191">
                <a:tc>
                  <a:txBody>
                    <a:bodyPr/>
                    <a:lstStyle/>
                    <a:p>
                      <a:r>
                        <a:rPr lang="en-US" sz="2000" smtClean="0"/>
                        <a:t>Model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MacBook Pro 9,1</a:t>
                      </a:r>
                      <a:endParaRPr lang="en-US" sz="2000"/>
                    </a:p>
                  </a:txBody>
                  <a:tcPr/>
                </a:tc>
              </a:tr>
              <a:tr h="273471">
                <a:tc>
                  <a:txBody>
                    <a:bodyPr/>
                    <a:lstStyle/>
                    <a:p>
                      <a:r>
                        <a:rPr lang="en-US" sz="2000" smtClean="0"/>
                        <a:t>Processor Name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Quad-Core Intel Core i7</a:t>
                      </a:r>
                      <a:endParaRPr lang="en-US" sz="2000"/>
                    </a:p>
                  </a:txBody>
                  <a:tcPr/>
                </a:tc>
              </a:tr>
              <a:tr h="453649">
                <a:tc>
                  <a:txBody>
                    <a:bodyPr/>
                    <a:lstStyle/>
                    <a:p>
                      <a:r>
                        <a:rPr lang="en-US" sz="2000" smtClean="0"/>
                        <a:t>Processor Speed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2,3 GHz</a:t>
                      </a:r>
                      <a:endParaRPr lang="en-US" sz="2000"/>
                    </a:p>
                  </a:txBody>
                  <a:tcPr/>
                </a:tc>
              </a:tr>
              <a:tr h="273471">
                <a:tc>
                  <a:txBody>
                    <a:bodyPr/>
                    <a:lstStyle/>
                    <a:p>
                      <a:r>
                        <a:rPr lang="en-US" sz="2000" smtClean="0"/>
                        <a:t>Number of Processors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1</a:t>
                      </a:r>
                      <a:endParaRPr lang="en-US" sz="2000"/>
                    </a:p>
                  </a:txBody>
                  <a:tcPr/>
                </a:tc>
              </a:tr>
              <a:tr h="236895">
                <a:tc>
                  <a:txBody>
                    <a:bodyPr/>
                    <a:lstStyle/>
                    <a:p>
                      <a:r>
                        <a:rPr lang="en-US" sz="2000" smtClean="0"/>
                        <a:t>Total Number of Cores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4</a:t>
                      </a:r>
                      <a:endParaRPr lang="en-US" sz="2000"/>
                    </a:p>
                  </a:txBody>
                  <a:tcPr/>
                </a:tc>
              </a:tr>
              <a:tr h="209463">
                <a:tc>
                  <a:txBody>
                    <a:bodyPr/>
                    <a:lstStyle/>
                    <a:p>
                      <a:r>
                        <a:rPr lang="en-US" sz="2000" smtClean="0"/>
                        <a:t>Floating-Point Operations per Cycle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4</a:t>
                      </a:r>
                      <a:endParaRPr lang="en-US" sz="2000"/>
                    </a:p>
                  </a:txBody>
                  <a:tcPr/>
                </a:tc>
              </a:tr>
              <a:tr h="209463">
                <a:tc>
                  <a:txBody>
                    <a:bodyPr/>
                    <a:lstStyle/>
                    <a:p>
                      <a:r>
                        <a:rPr lang="en-US" sz="2000" smtClean="0"/>
                        <a:t>L2 Cache (per Core)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256 KB</a:t>
                      </a:r>
                      <a:endParaRPr lang="en-US" sz="2000"/>
                    </a:p>
                  </a:txBody>
                  <a:tcPr/>
                </a:tc>
              </a:tr>
              <a:tr h="236895">
                <a:tc>
                  <a:txBody>
                    <a:bodyPr/>
                    <a:lstStyle/>
                    <a:p>
                      <a:r>
                        <a:rPr lang="en-US" sz="2000" smtClean="0"/>
                        <a:t>L3 Cache: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6 MB</a:t>
                      </a:r>
                      <a:endParaRPr lang="en-US" sz="2000"/>
                    </a:p>
                  </a:txBody>
                  <a:tcPr/>
                </a:tc>
              </a:tr>
              <a:tr h="441865">
                <a:tc>
                  <a:txBody>
                    <a:bodyPr/>
                    <a:lstStyle/>
                    <a:p>
                      <a:r>
                        <a:rPr lang="en-US" sz="2000" smtClean="0"/>
                        <a:t>Hyper-Threading Technology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Enabled</a:t>
                      </a:r>
                      <a:endParaRPr lang="en-US" sz="2000"/>
                    </a:p>
                  </a:txBody>
                  <a:tcPr/>
                </a:tc>
              </a:tr>
              <a:tr h="310047">
                <a:tc>
                  <a:txBody>
                    <a:bodyPr/>
                    <a:lstStyle/>
                    <a:p>
                      <a:r>
                        <a:rPr lang="en-US" sz="2000" smtClean="0"/>
                        <a:t>Memory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 GB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Multiplication (part </a:t>
            </a:r>
            <a:r>
              <a:rPr lang="en-US" smtClean="0"/>
              <a:t>5)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981200" y="5818188"/>
                <a:ext cx="8229600" cy="630173"/>
              </a:xfrm>
              <a:prstGeom prst="rect">
                <a:avLst/>
              </a:prstGeom>
              <a:solidFill>
                <a:srgbClr val="F7B217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1" smtClean="0">
                    <a:solidFill>
                      <a:srgbClr val="1E3272"/>
                    </a:solidFill>
                  </a:rPr>
                  <a:t>Peak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</m:oMath>
                </a14:m>
                <a:r>
                  <a:rPr lang="en-US" sz="3200" b="1">
                    <a:solidFill>
                      <a:srgbClr val="1E3272"/>
                    </a:solidFill>
                  </a:rPr>
                  <a:t>) </a:t>
                </a:r>
                <a:r>
                  <a:rPr lang="en-US" sz="3200" b="1" smtClean="0">
                    <a:solidFill>
                      <a:srgbClr val="1E3272"/>
                    </a:solidFill>
                  </a:rPr>
                  <a:t>* 1 * 4 * 4 </a:t>
                </a:r>
                <a:r>
                  <a:rPr lang="en-US" sz="3200" b="1">
                    <a:solidFill>
                      <a:srgbClr val="1E3272"/>
                    </a:solidFill>
                  </a:rPr>
                  <a:t>= </a:t>
                </a:r>
                <a:r>
                  <a:rPr lang="en-US" sz="3200" b="1" smtClean="0">
                    <a:solidFill>
                      <a:srgbClr val="1E3272"/>
                    </a:solidFill>
                  </a:rPr>
                  <a:t>36 800 MFLOPS</a:t>
                </a:r>
                <a:endParaRPr lang="en-US" sz="3200" b="1">
                  <a:solidFill>
                    <a:srgbClr val="1E3272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818188"/>
                <a:ext cx="8229600" cy="630173"/>
              </a:xfrm>
              <a:prstGeom prst="rect">
                <a:avLst/>
              </a:prstGeom>
              <a:blipFill rotWithShape="0">
                <a:blip r:embed="rId2"/>
                <a:stretch>
                  <a:fillRect l="-1185" t="-4808" r="-1185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8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affects performance?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195415"/>
              </p:ext>
            </p:extLst>
          </p:nvPr>
        </p:nvGraphicFramePr>
        <p:xfrm>
          <a:off x="1206333" y="1298448"/>
          <a:ext cx="9766467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459"/>
                <a:gridCol w="4636008"/>
              </a:tblGrid>
              <a:tr h="393193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7B217"/>
                          </a:solidFill>
                        </a:rPr>
                        <a:t>Hardware/</a:t>
                      </a:r>
                      <a:r>
                        <a:rPr lang="en-US" sz="2800" baseline="0" dirty="0" smtClean="0">
                          <a:solidFill>
                            <a:srgbClr val="F7B217"/>
                          </a:solidFill>
                        </a:rPr>
                        <a:t>Software Component</a:t>
                      </a:r>
                      <a:endParaRPr lang="en-US" sz="2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7B217"/>
                          </a:solidFill>
                        </a:rPr>
                        <a:t>How It Affects Performance</a:t>
                      </a:r>
                      <a:endParaRPr lang="en-US" sz="2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118714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Algorithm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both the number of source-level statements and the number of I/O operations executed</a:t>
                      </a:r>
                      <a:endParaRPr lang="en-US" sz="2400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118714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Programming</a:t>
                      </a:r>
                      <a:r>
                        <a:rPr lang="en-US" sz="2400" b="1" baseline="0" dirty="0" smtClean="0">
                          <a:solidFill>
                            <a:srgbClr val="273272"/>
                          </a:solidFill>
                        </a:rPr>
                        <a:t> Language, Compiler, and Architecture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 the number of computer instructions for each source-level statement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82187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Processor and Memory System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how fast instructions can be executed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82187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I/O System (Hardware and Operating System)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how fast I/O operations may be executed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60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2" y="1178053"/>
            <a:ext cx="6119190" cy="5093538"/>
          </a:xfrm>
        </p:spPr>
        <p:txBody>
          <a:bodyPr>
            <a:noAutofit/>
          </a:bodyPr>
          <a:lstStyle/>
          <a:p>
            <a:r>
              <a:rPr lang="en-US" dirty="0" smtClean="0"/>
              <a:t>1834–71: Analytical Engine designed </a:t>
            </a:r>
            <a:r>
              <a:rPr lang="en-US" dirty="0"/>
              <a:t>by Charles </a:t>
            </a:r>
            <a:r>
              <a:rPr lang="en-US" dirty="0" smtClean="0"/>
              <a:t>Babbage</a:t>
            </a:r>
          </a:p>
          <a:p>
            <a:r>
              <a:rPr lang="en-US" dirty="0" smtClean="0"/>
              <a:t>Mechanical gears, where each gear represented a discrete value (0-9)</a:t>
            </a:r>
          </a:p>
          <a:p>
            <a:r>
              <a:rPr lang="en-US" dirty="0" smtClean="0"/>
              <a:t>Programs provided as punched cards</a:t>
            </a:r>
            <a:endParaRPr lang="en-US" dirty="0"/>
          </a:p>
          <a:p>
            <a:r>
              <a:rPr lang="en-US" dirty="0" smtClean="0"/>
              <a:t>Never finished due to technological restrictions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History: </a:t>
            </a:r>
            <a:r>
              <a:rPr lang="en-US" dirty="0"/>
              <a:t>0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smtClean="0"/>
              <a:t>Generation – Mechanical</a:t>
            </a:r>
            <a:endParaRPr lang="en-US" dirty="0"/>
          </a:p>
        </p:txBody>
      </p:sp>
      <p:pic>
        <p:nvPicPr>
          <p:cNvPr id="1026" name="Picture 2" descr="https://upload.wikimedia.org/wikipedia/commons/thumb/a/ac/AnalyticalMachine_Babbage_London.jpg/800px-AnalyticalMachine_Babbage_Lond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704" y="1557830"/>
            <a:ext cx="4191000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93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7" y="1178053"/>
            <a:ext cx="5473151" cy="5071048"/>
          </a:xfrm>
        </p:spPr>
        <p:txBody>
          <a:bodyPr>
            <a:normAutofit/>
          </a:bodyPr>
          <a:lstStyle/>
          <a:p>
            <a:r>
              <a:rPr lang="en-US" dirty="0" smtClean="0"/>
              <a:t>1945–55: first machines were created (</a:t>
            </a:r>
            <a:r>
              <a:rPr lang="en-US" dirty="0" err="1" smtClean="0"/>
              <a:t>Atanasoff</a:t>
            </a:r>
            <a:r>
              <a:rPr lang="en-US" dirty="0" smtClean="0"/>
              <a:t>–Berry, Z3, Colossus, ENIAC)</a:t>
            </a:r>
          </a:p>
          <a:p>
            <a:r>
              <a:rPr lang="en-US" dirty="0" smtClean="0"/>
              <a:t>All programming in pure machine language</a:t>
            </a:r>
          </a:p>
          <a:p>
            <a:r>
              <a:rPr lang="en-US" dirty="0"/>
              <a:t>C</a:t>
            </a:r>
            <a:r>
              <a:rPr lang="en-US" dirty="0" smtClean="0"/>
              <a:t>onnecting </a:t>
            </a:r>
            <a:r>
              <a:rPr lang="en-US" dirty="0"/>
              <a:t>boards and </a:t>
            </a:r>
            <a:r>
              <a:rPr lang="en-US" dirty="0" smtClean="0"/>
              <a:t>wires, punched cards (later)</a:t>
            </a:r>
          </a:p>
          <a:p>
            <a:r>
              <a:rPr lang="en-US" dirty="0" smtClean="0"/>
              <a:t>Stored program concept</a:t>
            </a:r>
          </a:p>
          <a:p>
            <a:endParaRPr 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History: </a:t>
            </a: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smtClean="0"/>
              <a:t>Generation - </a:t>
            </a:r>
            <a:r>
              <a:rPr lang="en-US" dirty="0"/>
              <a:t>Vacuum </a:t>
            </a:r>
            <a:r>
              <a:rPr lang="en-US" dirty="0" smtClean="0"/>
              <a:t>Tubes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8142386" y="1289132"/>
            <a:ext cx="1463065" cy="785192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7B217"/>
                </a:solidFill>
              </a:rPr>
              <a:t>Input</a:t>
            </a:r>
            <a:endParaRPr lang="en-US" sz="3200" b="1" dirty="0">
              <a:solidFill>
                <a:srgbClr val="F7B217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42387" y="5463909"/>
            <a:ext cx="1463065" cy="785192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F7B217"/>
                </a:solidFill>
              </a:rPr>
              <a:t>Output</a:t>
            </a:r>
            <a:endParaRPr lang="en-US" sz="3200" b="1">
              <a:solidFill>
                <a:srgbClr val="F7B21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91657" y="2506814"/>
            <a:ext cx="4962144" cy="250409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 flipH="1">
            <a:off x="8872729" y="2074324"/>
            <a:ext cx="1190" cy="432490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8872729" y="5010911"/>
            <a:ext cx="1191" cy="452998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432233" y="2770632"/>
            <a:ext cx="1749287" cy="2003729"/>
          </a:xfrm>
          <a:prstGeom prst="rect">
            <a:avLst/>
          </a:prstGeom>
          <a:solidFill>
            <a:srgbClr val="2F5CB5"/>
          </a:solidFill>
          <a:ln>
            <a:solidFill>
              <a:srgbClr val="2F5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7B217"/>
                </a:solidFill>
              </a:rPr>
              <a:t>Memory</a:t>
            </a:r>
            <a:endParaRPr lang="en-US" sz="3200" b="1" dirty="0">
              <a:solidFill>
                <a:srgbClr val="F7B217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99583" y="2770632"/>
            <a:ext cx="2454965" cy="2003729"/>
          </a:xfrm>
          <a:prstGeom prst="rect">
            <a:avLst/>
          </a:prstGeom>
          <a:solidFill>
            <a:srgbClr val="2F5CB5"/>
          </a:solidFill>
          <a:ln>
            <a:solidFill>
              <a:srgbClr val="2F5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9054548" y="3339592"/>
            <a:ext cx="377685" cy="3534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9054548" y="4187952"/>
            <a:ext cx="377685" cy="5080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821425" y="2980944"/>
            <a:ext cx="2023872" cy="713232"/>
          </a:xfrm>
          <a:prstGeom prst="rect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F5CB5"/>
                </a:solidFill>
              </a:rPr>
              <a:t>Arithmetical </a:t>
            </a:r>
            <a:r>
              <a:rPr lang="en-US" sz="2400" b="1" dirty="0">
                <a:solidFill>
                  <a:srgbClr val="2F5CB5"/>
                </a:solidFill>
              </a:rPr>
              <a:t>/</a:t>
            </a:r>
            <a:r>
              <a:rPr lang="en-US" sz="2400" b="1" dirty="0" smtClean="0">
                <a:solidFill>
                  <a:srgbClr val="2F5CB5"/>
                </a:solidFill>
              </a:rPr>
              <a:t> Logic Unit</a:t>
            </a:r>
            <a:endParaRPr lang="en-US" sz="2400" b="1" dirty="0">
              <a:solidFill>
                <a:srgbClr val="2F5CB5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18045" y="3869726"/>
            <a:ext cx="2023872" cy="720562"/>
          </a:xfrm>
          <a:prstGeom prst="rect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F5CB5"/>
                </a:solidFill>
              </a:rPr>
              <a:t>Control Unit</a:t>
            </a:r>
            <a:endParaRPr lang="en-US" sz="2400" b="1" dirty="0">
              <a:solidFill>
                <a:srgbClr val="2F5CB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5846064" cy="52227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1955</a:t>
            </a:r>
            <a:r>
              <a:rPr lang="en-US" dirty="0"/>
              <a:t>–</a:t>
            </a:r>
            <a:r>
              <a:rPr lang="en-US" dirty="0" smtClean="0"/>
              <a:t>65: era of mainframes (e.g. IBM 7094)</a:t>
            </a:r>
            <a:r>
              <a:rPr lang="ru-RU" dirty="0" smtClean="0"/>
              <a:t> </a:t>
            </a:r>
            <a:r>
              <a:rPr lang="en-US" dirty="0" smtClean="0"/>
              <a:t>used in large companies</a:t>
            </a:r>
          </a:p>
          <a:p>
            <a:r>
              <a:rPr lang="en-US" dirty="0" smtClean="0"/>
              <a:t>Programming in assembly language and FORTRAN</a:t>
            </a:r>
          </a:p>
          <a:p>
            <a:r>
              <a:rPr lang="en-US" dirty="0" smtClean="0"/>
              <a:t>Batch systems (IO was separated from calculations)</a:t>
            </a:r>
          </a:p>
          <a:p>
            <a:r>
              <a:rPr lang="en-US" dirty="0" smtClean="0"/>
              <a:t>Punched cards and magnetic tape</a:t>
            </a:r>
          </a:p>
          <a:p>
            <a:r>
              <a:rPr lang="en-US" dirty="0" smtClean="0"/>
              <a:t>Loaders (OS ancestors)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/>
              <a:t>Generation - </a:t>
            </a:r>
            <a:r>
              <a:rPr lang="en-US" dirty="0" smtClean="0"/>
              <a:t>Transistors</a:t>
            </a:r>
            <a:endParaRPr lang="en-US" dirty="0"/>
          </a:p>
        </p:txBody>
      </p:sp>
      <p:pic>
        <p:nvPicPr>
          <p:cNvPr id="1026" name="Picture 2" descr="https://upload.wikimedia.org/wikipedia/commons/thumb/f/fb/IBM_7094_console2.agr.JPG/1024px-IBM_7094_console2.ag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024" y="1862630"/>
            <a:ext cx="4551680" cy="341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91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P9927G  Integrated Circui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544" y="102130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1" y="1178052"/>
            <a:ext cx="6362699" cy="52735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1965–1980: </a:t>
            </a:r>
            <a:r>
              <a:rPr lang="en-US" dirty="0" smtClean="0"/>
              <a:t>computer lines using the same instruction set architecture (e.g. IBM 360)</a:t>
            </a:r>
          </a:p>
          <a:p>
            <a:r>
              <a:rPr lang="en-US" dirty="0" smtClean="0"/>
              <a:t>First operating systems (e.g. OS/360, MULTICS)</a:t>
            </a:r>
          </a:p>
          <a:p>
            <a:r>
              <a:rPr lang="en-US" dirty="0"/>
              <a:t>M</a:t>
            </a:r>
            <a:r>
              <a:rPr lang="en-US" dirty="0" smtClean="0"/>
              <a:t>ultiprogramming</a:t>
            </a:r>
            <a:r>
              <a:rPr lang="ru-RU" dirty="0" smtClean="0"/>
              <a:t> </a:t>
            </a:r>
            <a:r>
              <a:rPr lang="en-US" dirty="0" smtClean="0"/>
              <a:t>and timesharing</a:t>
            </a:r>
          </a:p>
          <a:p>
            <a:r>
              <a:rPr lang="en-US" dirty="0" smtClean="0"/>
              <a:t>Computer as utility</a:t>
            </a:r>
          </a:p>
          <a:p>
            <a:r>
              <a:rPr lang="en-US" dirty="0" smtClean="0"/>
              <a:t>Programming languages and compilers (LISP, BASIC, C)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/>
              <a:t>Generation </a:t>
            </a:r>
            <a:r>
              <a:rPr lang="en-US" dirty="0" smtClean="0"/>
              <a:t>– Integrated Circuits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44825" y="3177032"/>
            <a:ext cx="2111513" cy="693093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3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4825" y="3873876"/>
            <a:ext cx="2111513" cy="690514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2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44825" y="4570795"/>
            <a:ext cx="2111513" cy="695939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1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44825" y="5267561"/>
            <a:ext cx="2111513" cy="1061280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Operating</a:t>
            </a:r>
          </a:p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System</a:t>
            </a:r>
            <a:endParaRPr lang="en-US" sz="3600" b="1" dirty="0">
              <a:solidFill>
                <a:srgbClr val="273272"/>
              </a:solidFill>
            </a:endParaRPr>
          </a:p>
        </p:txBody>
      </p:sp>
      <p:cxnSp>
        <p:nvCxnSpPr>
          <p:cNvPr id="14" name="Straight Connector 13"/>
          <p:cNvCxnSpPr>
            <a:endCxn id="7" idx="3"/>
          </p:cNvCxnSpPr>
          <p:nvPr/>
        </p:nvCxnSpPr>
        <p:spPr>
          <a:xfrm flipH="1" flipV="1">
            <a:off x="9456338" y="3523579"/>
            <a:ext cx="1094181" cy="1088744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0" idx="3"/>
          </p:cNvCxnSpPr>
          <p:nvPr/>
        </p:nvCxnSpPr>
        <p:spPr>
          <a:xfrm flipH="1">
            <a:off x="9456338" y="4599513"/>
            <a:ext cx="1071956" cy="1198688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9" idx="3"/>
          </p:cNvCxnSpPr>
          <p:nvPr/>
        </p:nvCxnSpPr>
        <p:spPr>
          <a:xfrm flipH="1">
            <a:off x="9456338" y="4599513"/>
            <a:ext cx="1071956" cy="319252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8" idx="3"/>
          </p:cNvCxnSpPr>
          <p:nvPr/>
        </p:nvCxnSpPr>
        <p:spPr>
          <a:xfrm flipH="1" flipV="1">
            <a:off x="9456338" y="4219133"/>
            <a:ext cx="1071956" cy="386785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080183" y="3367486"/>
            <a:ext cx="1636648" cy="894678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800" b="1" dirty="0" smtClean="0">
                <a:solidFill>
                  <a:srgbClr val="1E3272"/>
                </a:solidFill>
              </a:rPr>
              <a:t>Memory Partitions</a:t>
            </a:r>
          </a:p>
        </p:txBody>
      </p:sp>
    </p:spTree>
    <p:extLst>
      <p:ext uri="{BB962C8B-B14F-4D97-AF65-F5344CB8AC3E}">
        <p14:creationId xmlns:p14="http://schemas.microsoft.com/office/powerpoint/2010/main" val="408717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7341704" cy="5492305"/>
          </a:xfrm>
        </p:spPr>
        <p:txBody>
          <a:bodyPr>
            <a:normAutofit/>
          </a:bodyPr>
          <a:lstStyle/>
          <a:p>
            <a:r>
              <a:rPr lang="en-US" dirty="0" smtClean="0"/>
              <a:t>1980–Present: personal computers, laptops, servers (Apple, IBM, etc.)</a:t>
            </a:r>
          </a:p>
          <a:p>
            <a:r>
              <a:rPr lang="en-US" dirty="0" smtClean="0"/>
              <a:t>Architectures: x86-64</a:t>
            </a:r>
            <a:r>
              <a:rPr lang="en-US" dirty="0"/>
              <a:t>, </a:t>
            </a:r>
            <a:r>
              <a:rPr lang="en-US" dirty="0" smtClean="0"/>
              <a:t>Itanium, ARM, MIPS, PowerPC, SPARC, RISC-V, etc.</a:t>
            </a:r>
          </a:p>
          <a:p>
            <a:r>
              <a:rPr lang="en-US" dirty="0" smtClean="0"/>
              <a:t>Operating systems: UNIX (System V and BSD), MINIX, Linux, </a:t>
            </a:r>
            <a:r>
              <a:rPr lang="en-US" dirty="0" err="1" smtClean="0"/>
              <a:t>MacOS</a:t>
            </a:r>
            <a:r>
              <a:rPr lang="en-US" dirty="0" smtClean="0"/>
              <a:t>, </a:t>
            </a:r>
            <a:r>
              <a:rPr lang="en-US" dirty="0"/>
              <a:t>DOS, </a:t>
            </a:r>
            <a:r>
              <a:rPr lang="en-US" dirty="0" smtClean="0"/>
              <a:t>Windows (NT)</a:t>
            </a:r>
          </a:p>
          <a:p>
            <a:r>
              <a:rPr lang="en-US" dirty="0" smtClean="0"/>
              <a:t>ISA (CISC, RISC, VLIW), </a:t>
            </a:r>
            <a:r>
              <a:rPr lang="en-US" dirty="0"/>
              <a:t>caches, </a:t>
            </a:r>
            <a:r>
              <a:rPr lang="en-US" dirty="0" smtClean="0"/>
              <a:t>pipelines, SIMD</a:t>
            </a:r>
            <a:r>
              <a:rPr lang="en-US" dirty="0"/>
              <a:t>, vectors, </a:t>
            </a:r>
            <a:r>
              <a:rPr lang="en-US" dirty="0" err="1" smtClean="0"/>
              <a:t>hyperthreading</a:t>
            </a:r>
            <a:r>
              <a:rPr lang="en-US" dirty="0" smtClean="0"/>
              <a:t>, multicore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History: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Generation </a:t>
            </a:r>
            <a:r>
              <a:rPr lang="en-US" dirty="0" smtClean="0"/>
              <a:t>– VLSI and PC </a:t>
            </a:r>
            <a:endParaRPr lang="en-US" dirty="0"/>
          </a:p>
        </p:txBody>
      </p:sp>
      <p:pic>
        <p:nvPicPr>
          <p:cNvPr id="3074" name="Picture 2" descr="The Lisa - MacStor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831" y="3586865"/>
            <a:ext cx="3315282" cy="217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ree VLSI Tutorial - IC Design Process: A Beginner's Overview to VLSI  Technology | Udem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230" y="1286510"/>
            <a:ext cx="3286125" cy="184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09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66953"/>
            <a:ext cx="6324600" cy="499789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1990–Present: </a:t>
            </a:r>
            <a:r>
              <a:rPr lang="en-US" dirty="0"/>
              <a:t>mobile devices, embedded </a:t>
            </a:r>
            <a:r>
              <a:rPr lang="en-US" dirty="0" smtClean="0"/>
              <a:t>systems, </a:t>
            </a:r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Custom processors and FPGAs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Mobile operating systems: Symbian, iOS, Android, Windows Mobile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Real-time operating systems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Generation – </a:t>
            </a:r>
            <a:r>
              <a:rPr lang="en-US" dirty="0" smtClean="0"/>
              <a:t>Mobile devices </a:t>
            </a:r>
            <a:endParaRPr lang="en-US" dirty="0"/>
          </a:p>
        </p:txBody>
      </p:sp>
      <p:pic>
        <p:nvPicPr>
          <p:cNvPr id="5" name="Picture 14" descr="http://wrtassoc.com/wp-content/uploads/2010/01/iPad-w-hand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63" y="1697847"/>
            <a:ext cx="33623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8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521" y="1144614"/>
            <a:ext cx="5962810" cy="2608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Trends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98512" y="1074738"/>
            <a:ext cx="4675187" cy="290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36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  <a:defRPr sz="32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en-US" dirty="0" smtClean="0"/>
              <a:t>Electronics technology continues to evolve</a:t>
            </a:r>
          </a:p>
          <a:p>
            <a:pPr lvl="1"/>
            <a:r>
              <a:rPr lang="en-AU" altLang="en-US" dirty="0" smtClean="0"/>
              <a:t>Increased capacity and performance</a:t>
            </a:r>
          </a:p>
          <a:p>
            <a:pPr lvl="1"/>
            <a:r>
              <a:rPr lang="en-AU" altLang="en-US" dirty="0" smtClean="0"/>
              <a:t>Reduced cost</a:t>
            </a:r>
          </a:p>
        </p:txBody>
      </p:sp>
      <p:sp>
        <p:nvSpPr>
          <p:cNvPr id="7" name="Text Box 89"/>
          <p:cNvSpPr txBox="1">
            <a:spLocks noChangeArrowheads="1"/>
          </p:cNvSpPr>
          <p:nvPr/>
        </p:nvSpPr>
        <p:spPr bwMode="auto">
          <a:xfrm>
            <a:off x="7467982" y="1074738"/>
            <a:ext cx="2450718" cy="461665"/>
          </a:xfrm>
          <a:prstGeom prst="rect">
            <a:avLst/>
          </a:prstGeom>
          <a:solidFill>
            <a:srgbClr val="2F5C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b="1" dirty="0" smtClean="0">
                <a:solidFill>
                  <a:srgbClr val="F7B217"/>
                </a:solidFill>
                <a:latin typeface="+mn-lt"/>
              </a:rPr>
              <a:t>Memory capacity</a:t>
            </a:r>
            <a:endParaRPr lang="en-AU" altLang="en-US" sz="2400" b="1" dirty="0">
              <a:solidFill>
                <a:srgbClr val="F7B217"/>
              </a:solidFill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753623"/>
              </p:ext>
            </p:extLst>
          </p:nvPr>
        </p:nvGraphicFramePr>
        <p:xfrm>
          <a:off x="2137778" y="3879876"/>
          <a:ext cx="8365122" cy="27426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48717"/>
                <a:gridCol w="3481005"/>
                <a:gridCol w="3835400"/>
              </a:tblGrid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Year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Technology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Relative performance/cost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1951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Vacuum tube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1965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Transistor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35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1975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Integrated circuit (IC)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900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1995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Very large scale IC (VLSI)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2,400,000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2013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Ultra large scale IC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250,000,000,000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50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30" y="1178053"/>
            <a:ext cx="10299670" cy="54923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Gordon Moore (1929-...) cofounded Intel in 1968 with Robert </a:t>
            </a:r>
            <a:r>
              <a:rPr lang="en-US" dirty="0" smtClean="0"/>
              <a:t>Noyce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Moore’s </a:t>
            </a:r>
            <a:r>
              <a:rPr lang="en-US" b="1" dirty="0"/>
              <a:t>Law: </a:t>
            </a:r>
            <a:r>
              <a:rPr lang="en-US" dirty="0"/>
              <a:t>number of transistors on a computer chip doubles every </a:t>
            </a:r>
            <a:r>
              <a:rPr lang="en-US" dirty="0" smtClean="0"/>
              <a:t>year (observed in 1965)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Limited by power consumption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Slowed down since 2010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Moore’s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1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3515100"/>
            <a:ext cx="10515600" cy="3016329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 smtClean="0"/>
              <a:t>Wiki</a:t>
            </a:r>
            <a:endParaRPr lang="en-US" sz="3500" b="1" dirty="0" smtClean="0">
              <a:hlinkClick r:id="rId2"/>
            </a:endParaRPr>
          </a:p>
          <a:p>
            <a:pPr>
              <a:buNone/>
            </a:pPr>
            <a:r>
              <a:rPr lang="en-US" sz="3200" dirty="0" smtClean="0">
                <a:hlinkClick r:id="rId2"/>
              </a:rPr>
              <a:t>http://wiki.cs.hse.ru/ACOS_DSBA_2020/2021</a:t>
            </a:r>
          </a:p>
          <a:p>
            <a:r>
              <a:rPr lang="en-US" sz="3500" b="1" dirty="0" smtClean="0"/>
              <a:t>Web site</a:t>
            </a:r>
            <a:endParaRPr lang="ru-RU" sz="3500" b="1" dirty="0" smtClean="0"/>
          </a:p>
          <a:p>
            <a:pPr>
              <a:buNone/>
            </a:pPr>
            <a:r>
              <a:rPr lang="en-US" sz="3200" dirty="0" smtClean="0">
                <a:hlinkClick r:id="rId2"/>
              </a:rPr>
              <a:t>https://andrewt0301.github.io/hse-acos-course/</a:t>
            </a:r>
            <a:endParaRPr lang="en-US" sz="3200" dirty="0" smtClean="0"/>
          </a:p>
          <a:p>
            <a:r>
              <a:rPr lang="en-US" sz="3500" b="1" dirty="0" smtClean="0"/>
              <a:t>Telegram channel</a:t>
            </a:r>
          </a:p>
          <a:p>
            <a:pPr>
              <a:buNone/>
            </a:pPr>
            <a:r>
              <a:rPr lang="en-US" sz="3200" dirty="0" smtClean="0">
                <a:hlinkClick r:id="rId2"/>
              </a:rPr>
              <a:t>https://t.me/joinchat/AAAAAFDXhCd-WvYYZwBPGQ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Resources</a:t>
            </a:r>
            <a:endParaRPr lang="ru-RU" dirty="0"/>
          </a:p>
        </p:txBody>
      </p:sp>
      <p:pic>
        <p:nvPicPr>
          <p:cNvPr id="6" name="Рисунок 5" descr="hifive-unleashed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83501" y="1079358"/>
            <a:ext cx="6191250" cy="2371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Core Performance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60" y="1029301"/>
            <a:ext cx="9371076" cy="5235321"/>
          </a:xfrm>
          <a:prstGeom prst="rect">
            <a:avLst/>
          </a:prstGeom>
        </p:spPr>
      </p:pic>
      <p:sp>
        <p:nvSpPr>
          <p:cNvPr id="6" name="AutoShape 7"/>
          <p:cNvSpPr>
            <a:spLocks/>
          </p:cNvSpPr>
          <p:nvPr/>
        </p:nvSpPr>
        <p:spPr bwMode="auto">
          <a:xfrm>
            <a:off x="2196548" y="6301690"/>
            <a:ext cx="7486649" cy="387346"/>
          </a:xfrm>
          <a:prstGeom prst="borderCallout1">
            <a:avLst>
              <a:gd name="adj1" fmla="val -18326"/>
              <a:gd name="adj2" fmla="val 90883"/>
              <a:gd name="adj3" fmla="val -468578"/>
              <a:gd name="adj4" fmla="val 105938"/>
            </a:avLst>
          </a:prstGeom>
          <a:solidFill>
            <a:schemeClr val="accent1"/>
          </a:solidFill>
          <a:ln w="25400">
            <a:solidFill>
              <a:srgbClr val="273272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000" dirty="0">
                <a:latin typeface="+mn-lt"/>
              </a:rPr>
              <a:t>Constrained by power, instruction-level parallelism, memory latency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177680" y="1016124"/>
            <a:ext cx="324036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Move to </a:t>
            </a:r>
            <a:r>
              <a:rPr lang="en-US" sz="2000" dirty="0" smtClean="0">
                <a:solidFill>
                  <a:srgbClr val="FF0000"/>
                </a:solidFill>
              </a:rPr>
              <a:t>multicore</a:t>
            </a:r>
            <a:endParaRPr lang="en-GB" sz="20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6464688" y="1399594"/>
            <a:ext cx="1152132" cy="86409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741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Trends</a:t>
            </a:r>
            <a:endParaRPr 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295416"/>
            <a:ext cx="10532504" cy="4622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04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Performance Gap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219" y="1372715"/>
            <a:ext cx="9615812" cy="481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9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5104" y="1019056"/>
            <a:ext cx="10515600" cy="52823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Single core performance </a:t>
            </a:r>
            <a:r>
              <a:rPr lang="en-US" dirty="0"/>
              <a:t>improvement </a:t>
            </a:r>
            <a:r>
              <a:rPr lang="en-US" dirty="0" smtClean="0"/>
              <a:t>has ended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More powerful microprocessor might not help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Memory-efficient programming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Temporal locality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Spatial locality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Parallelism to improve performance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Data-level parallelism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Thread-level </a:t>
            </a:r>
            <a:r>
              <a:rPr lang="en-US" dirty="0" smtClean="0"/>
              <a:t>parallelism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Request-level parallelism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Performance tuning require changes in the application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1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70928"/>
            <a:ext cx="6314742" cy="549230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To create software that efficiently deals with big data, we need to understand how hardware is organized and managed by operating system 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Computer architecture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Assembly language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Compiler basics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Operating systems</a:t>
            </a:r>
            <a:endParaRPr lang="en-US" sz="3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420142" y="1095754"/>
            <a:ext cx="2268187" cy="554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Левая фигурная скобка 9"/>
          <p:cNvSpPr/>
          <p:nvPr/>
        </p:nvSpPr>
        <p:spPr>
          <a:xfrm rot="10800000">
            <a:off x="9795067" y="1110684"/>
            <a:ext cx="570015" cy="2410690"/>
          </a:xfrm>
          <a:prstGeom prst="leftBrace">
            <a:avLst/>
          </a:prstGeom>
          <a:ln w="50800">
            <a:solidFill>
              <a:srgbClr val="F7B2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0277649" y="2506124"/>
            <a:ext cx="1058462" cy="1128156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2800" b="1" dirty="0" smtClean="0">
                <a:solidFill>
                  <a:srgbClr val="273272"/>
                </a:solidFill>
                <a:cs typeface="Times New Roman" pitchFamily="18" charset="0"/>
              </a:rPr>
              <a:t>Focus</a:t>
            </a:r>
          </a:p>
          <a:p>
            <a:r>
              <a:rPr lang="en-US" sz="2800" b="1" dirty="0" smtClean="0">
                <a:solidFill>
                  <a:srgbClr val="273272"/>
                </a:solidFill>
                <a:cs typeface="Times New Roman" pitchFamily="18" charset="0"/>
              </a:rPr>
              <a:t>of this course</a:t>
            </a:r>
            <a:endParaRPr lang="ru-RU" sz="2800" b="1" dirty="0" smtClean="0">
              <a:solidFill>
                <a:srgbClr val="273272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1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25038" y="3669490"/>
            <a:ext cx="2422568" cy="629392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1E3272"/>
                </a:solidFill>
              </a:rPr>
              <a:t>Andrei Tatarnikov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73826" y="4229935"/>
            <a:ext cx="10515600" cy="237274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/>
              <a:t>Assistants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TODO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Team</a:t>
            </a:r>
            <a:endParaRPr lang="ru-RU" dirty="0"/>
          </a:p>
        </p:txBody>
      </p:sp>
      <p:pic>
        <p:nvPicPr>
          <p:cNvPr id="6" name="Рисунок 5" descr="372774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3327" y="1547041"/>
            <a:ext cx="2190750" cy="2190750"/>
          </a:xfrm>
          <a:prstGeom prst="rect">
            <a:avLst/>
          </a:prstGeom>
        </p:spPr>
      </p:pic>
      <p:sp>
        <p:nvSpPr>
          <p:cNvPr id="7" name="Содержимое 1"/>
          <p:cNvSpPr txBox="1">
            <a:spLocks/>
          </p:cNvSpPr>
          <p:nvPr/>
        </p:nvSpPr>
        <p:spPr>
          <a:xfrm>
            <a:off x="848100" y="1009828"/>
            <a:ext cx="10515600" cy="700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54100"/>
            <a:ext cx="10515600" cy="5616257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4400" dirty="0" smtClean="0"/>
              <a:t>Syllabus (</a:t>
            </a:r>
            <a:r>
              <a:rPr lang="en-US" sz="4400" dirty="0" smtClean="0">
                <a:solidFill>
                  <a:srgbClr val="2F5CB5"/>
                </a:solidFill>
              </a:rPr>
              <a:t>see the web site for details</a:t>
            </a:r>
            <a:r>
              <a:rPr lang="en-US" sz="4400" dirty="0" smtClean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Module 3: Computer Architecture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Computer architecture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Assembly language programming (RISC-V)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Home works, quizzes, and test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Module 4: Operating Systems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Operating System Architecture (Linux)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System programming in C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Home works, quizzes, and test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Final Exam</a:t>
            </a:r>
          </a:p>
          <a:p>
            <a:pPr lvl="1"/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Increase your computer literacy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Have an idea how computers under the hood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Better understand performance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 familiar with system programming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 familiar with system tools</a:t>
            </a:r>
            <a:endParaRPr lang="ru-RU" sz="4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Motivation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Example: Matrix Multiplication (part 1)</a:t>
            </a:r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56884" y="1201316"/>
            <a:ext cx="4673074" cy="51891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1024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C[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B[k][j]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%0.6f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(end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start))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03071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Python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503.130450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~ 4,27 MFLOPS</a:t>
                </a:r>
                <a:endParaRPr lang="en-US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2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</a:t>
            </a:r>
            <a:r>
              <a:rPr lang="en-US" smtClean="0"/>
              <a:t>Multiplication </a:t>
            </a:r>
            <a:r>
              <a:rPr lang="en-US"/>
              <a:t>(part </a:t>
            </a:r>
            <a:r>
              <a:rPr lang="en-US" smtClean="0"/>
              <a:t>2)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405431" y="1053681"/>
            <a:ext cx="5379719" cy="53276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Matrix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java.util.Random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java.util.Random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start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k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+=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][k] *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[k][j];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stop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(stop - start) *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1e-9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Java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12.946224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~ 165 MFLOPS</a:t>
                </a:r>
                <a:endParaRPr lang="en-US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2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Matrix </a:t>
            </a:r>
            <a:r>
              <a:rPr lang="en-US"/>
              <a:t>Multiplication (part </a:t>
            </a:r>
            <a:r>
              <a:rPr lang="en-US" smtClean="0"/>
              <a:t>3)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77256" y="1048666"/>
            <a:ext cx="6435344" cy="574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stdlib.h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stdio.h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&lt;sys/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time.h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#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define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b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B[n][n];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float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tdiff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*start,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*end)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(end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start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e-6*(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tv_usec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start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tv_usec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char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j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start, end;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gettimeofday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(&amp;start, NULL);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j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k &lt; n; k++)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+= A[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][k] * B[k][j];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gettimeofday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(&amp;end, NULL);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"%0.6f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\n</a:t>
            </a:r>
            <a:r>
              <a:rPr lang="en-US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tdiff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(&amp;start, &amp;end));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Содержимое 1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C Language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13.714264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3200" dirty="0" smtClean="0"/>
                  <a:t>~ 153 MFLOPS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Содержимое 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  <a:blipFill rotWithShape="0">
                <a:blip r:embed="rId2"/>
                <a:stretch>
                  <a:fillRect l="-3287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99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70044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smtClean="0">
                <a:solidFill>
                  <a:srgbClr val="F7B217"/>
                </a:solidFill>
              </a:rPr>
              <a:t>C Language: Optimizations</a:t>
            </a:r>
            <a:endParaRPr lang="en-US" sz="4400" b="1">
              <a:solidFill>
                <a:srgbClr val="F7B217"/>
              </a:solidFill>
            </a:endParaRP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Multiplication (part </a:t>
            </a:r>
            <a:r>
              <a:rPr lang="en-US" smtClean="0"/>
              <a:t>4)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44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000080"/>
                </a:solidFill>
              </a:rPr>
              <a:t>Loop order: i, j, k</a:t>
            </a: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6" name="Rectangle 5"/>
          <p:cNvSpPr/>
          <p:nvPr/>
        </p:nvSpPr>
        <p:spPr>
          <a:xfrm>
            <a:off x="42306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00B050"/>
                </a:solidFill>
              </a:rPr>
              <a:t>Loop order: i, k, </a:t>
            </a:r>
            <a:r>
              <a:rPr lang="en-US" altLang="en-US" sz="3200" b="1">
                <a:solidFill>
                  <a:srgbClr val="00B050"/>
                </a:solidFill>
              </a:rPr>
              <a:t>j</a:t>
            </a:r>
            <a:endParaRPr lang="en-US" altLang="en-US" sz="3200" b="1" smtClean="0">
              <a:solidFill>
                <a:srgbClr val="00B050"/>
              </a:solidFill>
            </a:endParaRP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8129016" y="2023563"/>
            <a:ext cx="374904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FF0000"/>
                </a:solidFill>
              </a:rPr>
              <a:t>Loop order: k, j, i</a:t>
            </a: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8" name="Rectangle 7"/>
          <p:cNvSpPr/>
          <p:nvPr/>
        </p:nvSpPr>
        <p:spPr>
          <a:xfrm>
            <a:off x="1071372" y="4739792"/>
            <a:ext cx="22890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1E3272"/>
                </a:solidFill>
              </a:rPr>
              <a:t>Running time:</a:t>
            </a:r>
          </a:p>
          <a:p>
            <a:r>
              <a:rPr lang="en-US" sz="2400">
                <a:solidFill>
                  <a:srgbClr val="1E3272"/>
                </a:solidFill>
              </a:rPr>
              <a:t>13.714264 sec.</a:t>
            </a:r>
          </a:p>
          <a:p>
            <a:r>
              <a:rPr lang="en-US" sz="2400" b="1">
                <a:solidFill>
                  <a:srgbClr val="1E3272"/>
                </a:solidFill>
              </a:rPr>
              <a:t>Performance</a:t>
            </a:r>
            <a:r>
              <a:rPr lang="en-US" sz="2400" b="1" smtClean="0">
                <a:solidFill>
                  <a:srgbClr val="1E3272"/>
                </a:solidFill>
              </a:rPr>
              <a:t>:</a:t>
            </a:r>
          </a:p>
          <a:p>
            <a:r>
              <a:rPr lang="en-US" sz="2400" smtClean="0">
                <a:solidFill>
                  <a:srgbClr val="1E3272"/>
                </a:solidFill>
              </a:rPr>
              <a:t>~ </a:t>
            </a:r>
            <a:r>
              <a:rPr lang="en-US" sz="2400">
                <a:solidFill>
                  <a:srgbClr val="1E3272"/>
                </a:solidFill>
              </a:rPr>
              <a:t>153 MFLOPS</a:t>
            </a:r>
          </a:p>
        </p:txBody>
      </p:sp>
      <p:sp>
        <p:nvSpPr>
          <p:cNvPr id="9" name="Rectangle 8"/>
          <p:cNvSpPr/>
          <p:nvPr/>
        </p:nvSpPr>
        <p:spPr>
          <a:xfrm>
            <a:off x="5012436" y="4739792"/>
            <a:ext cx="2167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00B050"/>
                </a:solidFill>
              </a:rPr>
              <a:t>Running time:</a:t>
            </a:r>
          </a:p>
          <a:p>
            <a:r>
              <a:rPr lang="en-US" sz="2400">
                <a:solidFill>
                  <a:srgbClr val="00B050"/>
                </a:solidFill>
              </a:rPr>
              <a:t>2.739385 sec.</a:t>
            </a:r>
          </a:p>
          <a:p>
            <a:r>
              <a:rPr lang="en-US" sz="2400" b="1">
                <a:solidFill>
                  <a:srgbClr val="00B050"/>
                </a:solidFill>
              </a:rPr>
              <a:t>Performance</a:t>
            </a:r>
            <a:r>
              <a:rPr lang="en-US" sz="2400" b="1" smtClean="0">
                <a:solidFill>
                  <a:srgbClr val="00B050"/>
                </a:solidFill>
              </a:rPr>
              <a:t>:</a:t>
            </a:r>
          </a:p>
          <a:p>
            <a:r>
              <a:rPr lang="en-US" sz="2400">
                <a:solidFill>
                  <a:srgbClr val="00B050"/>
                </a:solidFill>
              </a:rPr>
              <a:t>~ 795 MFLOPS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11768" y="4757153"/>
            <a:ext cx="2383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FF0000"/>
                </a:solidFill>
              </a:rPr>
              <a:t>Running time:</a:t>
            </a:r>
          </a:p>
          <a:p>
            <a:r>
              <a:rPr lang="en-US" sz="2400">
                <a:solidFill>
                  <a:srgbClr val="FF0000"/>
                </a:solidFill>
              </a:rPr>
              <a:t>19.074106 sec.</a:t>
            </a:r>
          </a:p>
          <a:p>
            <a:r>
              <a:rPr lang="en-US" sz="2400" b="1">
                <a:solidFill>
                  <a:srgbClr val="FF0000"/>
                </a:solidFill>
              </a:rPr>
              <a:t>Performance</a:t>
            </a:r>
            <a:r>
              <a:rPr lang="en-US" sz="2400" b="1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400">
                <a:solidFill>
                  <a:srgbClr val="FF0000"/>
                </a:solidFill>
              </a:rPr>
              <a:t>~ 113 MFLOPS</a:t>
            </a:r>
          </a:p>
        </p:txBody>
      </p:sp>
    </p:spTree>
    <p:extLst>
      <p:ext uri="{BB962C8B-B14F-4D97-AF65-F5344CB8AC3E}">
        <p14:creationId xmlns:p14="http://schemas.microsoft.com/office/powerpoint/2010/main" val="28088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9712</TotalTime>
  <Words>932</Words>
  <Application>Microsoft Office PowerPoint</Application>
  <PresentationFormat>Widescreen</PresentationFormat>
  <Paragraphs>261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Consolas</vt:lpstr>
      <vt:lpstr>Courier New</vt:lpstr>
      <vt:lpstr>Times New Roman</vt:lpstr>
      <vt:lpstr>Wingdings</vt:lpstr>
      <vt:lpstr>Тема Office</vt:lpstr>
      <vt:lpstr>Computer Architecture and Operating Systems Lecture 1: Introduction</vt:lpstr>
      <vt:lpstr>Course Resources</vt:lpstr>
      <vt:lpstr>Course Team</vt:lpstr>
      <vt:lpstr>Course Outline</vt:lpstr>
      <vt:lpstr>Course Motivation</vt:lpstr>
      <vt:lpstr>Example: Matrix Multiplication (part 1)</vt:lpstr>
      <vt:lpstr>Example: Matrix Multiplication (part 2)</vt:lpstr>
      <vt:lpstr>Example: Matrix Multiplication (part 3)</vt:lpstr>
      <vt:lpstr>Example: Matrix Multiplication (part 4)</vt:lpstr>
      <vt:lpstr>Example: Matrix Multiplication (part 5)</vt:lpstr>
      <vt:lpstr>What affects performance?</vt:lpstr>
      <vt:lpstr>History: 0th Generation – Mechanical</vt:lpstr>
      <vt:lpstr>History: 1st Generation - Vacuum Tubes</vt:lpstr>
      <vt:lpstr>History: 2nd Generation - Transistors</vt:lpstr>
      <vt:lpstr>History: 3rd Generation – Integrated Circuits</vt:lpstr>
      <vt:lpstr>History: 4th Generation – VLSI and PC </vt:lpstr>
      <vt:lpstr>History: 5th Generation – Mobile devices </vt:lpstr>
      <vt:lpstr>Technology Trends</vt:lpstr>
      <vt:lpstr>Moore’s Law</vt:lpstr>
      <vt:lpstr>Single Core Performance</vt:lpstr>
      <vt:lpstr>Power Trends</vt:lpstr>
      <vt:lpstr>Memory Performance Gap</vt:lpstr>
      <vt:lpstr>Current Challenges</vt:lpstr>
      <vt:lpstr>Conclusion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Andrei Tatarnikov</cp:lastModifiedBy>
  <cp:revision>77</cp:revision>
  <dcterms:created xsi:type="dcterms:W3CDTF">2015-11-11T03:30:50Z</dcterms:created>
  <dcterms:modified xsi:type="dcterms:W3CDTF">2020-10-22T14:53:55Z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