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5" r:id="rId3"/>
    <p:sldId id="427" r:id="rId4"/>
    <p:sldId id="430" r:id="rId5"/>
    <p:sldId id="429" r:id="rId6"/>
    <p:sldId id="416" r:id="rId7"/>
    <p:sldId id="417" r:id="rId8"/>
    <p:sldId id="418" r:id="rId9"/>
    <p:sldId id="428" r:id="rId10"/>
    <p:sldId id="419" r:id="rId11"/>
    <p:sldId id="420" r:id="rId12"/>
    <p:sldId id="421" r:id="rId13"/>
    <p:sldId id="422" r:id="rId14"/>
    <p:sldId id="425" r:id="rId15"/>
    <p:sldId id="426" r:id="rId16"/>
    <p:sldId id="423" r:id="rId17"/>
    <p:sldId id="424" r:id="rId18"/>
    <p:sldId id="3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10: </a:t>
            </a:r>
            <a:r>
              <a:rPr lang="en-US" b="1" dirty="0" smtClean="0"/>
              <a:t>Exceptions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Another form of control hazard</a:t>
            </a:r>
          </a:p>
          <a:p>
            <a:r>
              <a:rPr lang="en-US" altLang="en-US" dirty="0"/>
              <a:t>Consider malfunction on add in EX stage</a:t>
            </a:r>
          </a:p>
          <a:p>
            <a:pPr lvl="1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add x1, x2, x1</a:t>
            </a:r>
          </a:p>
          <a:p>
            <a:pPr lvl="1"/>
            <a:r>
              <a:rPr lang="en-US" altLang="en-US" dirty="0"/>
              <a:t>Prevent x1 from being clobbered</a:t>
            </a:r>
          </a:p>
          <a:p>
            <a:pPr lvl="1"/>
            <a:r>
              <a:rPr lang="en-US" altLang="en-US" dirty="0"/>
              <a:t>Complete previous instructions</a:t>
            </a:r>
          </a:p>
          <a:p>
            <a:pPr lvl="1"/>
            <a:r>
              <a:rPr lang="en-US" altLang="en-US" dirty="0"/>
              <a:t>Flush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and subsequent instructions</a:t>
            </a:r>
          </a:p>
          <a:p>
            <a:pPr lvl="1"/>
            <a:r>
              <a:rPr lang="en-US" altLang="en-US" dirty="0"/>
              <a:t>Set SEPC and SCAUSE register values</a:t>
            </a:r>
          </a:p>
          <a:p>
            <a:pPr lvl="1"/>
            <a:r>
              <a:rPr lang="en-US" altLang="en-US" dirty="0"/>
              <a:t>Transfer control to handler</a:t>
            </a:r>
          </a:p>
          <a:p>
            <a:r>
              <a:rPr lang="en-US" altLang="en-US" dirty="0"/>
              <a:t>Similar to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/>
            <a:r>
              <a:rPr lang="en-US" altLang="en-US" dirty="0"/>
              <a:t>Use much of the same </a:t>
            </a:r>
            <a:r>
              <a:rPr lang="en-US" altLang="en-US" dirty="0" smtClean="0"/>
              <a:t>hardware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in a Pipeline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640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with Exceptions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02" y="1188823"/>
            <a:ext cx="9100128" cy="548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4431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Restartable</a:t>
            </a:r>
            <a:r>
              <a:rPr lang="en-US" altLang="en-US" dirty="0"/>
              <a:t> exceptions</a:t>
            </a:r>
          </a:p>
          <a:p>
            <a:pPr lvl="1"/>
            <a:r>
              <a:rPr lang="en-US" altLang="en-US" dirty="0"/>
              <a:t>Pipeline can flush the instruction</a:t>
            </a:r>
          </a:p>
          <a:p>
            <a:pPr lvl="1"/>
            <a:r>
              <a:rPr lang="en-US" altLang="en-US" dirty="0"/>
              <a:t>Handler executes, then returns to the instruction</a:t>
            </a:r>
          </a:p>
          <a:p>
            <a:pPr lvl="2"/>
            <a:r>
              <a:rPr lang="en-US" altLang="en-US" dirty="0" err="1"/>
              <a:t>Refetched</a:t>
            </a:r>
            <a:r>
              <a:rPr lang="en-US" altLang="en-US" dirty="0"/>
              <a:t> </a:t>
            </a:r>
            <a:r>
              <a:rPr lang="en-US" altLang="en-US" sz="2800" dirty="0"/>
              <a:t>and</a:t>
            </a:r>
            <a:r>
              <a:rPr lang="en-US" altLang="en-US" dirty="0"/>
              <a:t> executed from scratch</a:t>
            </a:r>
          </a:p>
          <a:p>
            <a:r>
              <a:rPr lang="en-US" altLang="en-US" dirty="0"/>
              <a:t>PC saved in SEPC register</a:t>
            </a:r>
          </a:p>
          <a:p>
            <a:pPr lvl="1"/>
            <a:r>
              <a:rPr lang="en-US" altLang="en-US" dirty="0"/>
              <a:t>Identifies causing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Properties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283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 on </a:t>
            </a:r>
            <a:r>
              <a:rPr lang="en-US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in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40	sub  x11, x2, x4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44	and  x12, x2, x5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48	</a:t>
            </a:r>
            <a:r>
              <a:rPr lang="en-AU" altLang="en-US" sz="2800" dirty="0" err="1">
                <a:latin typeface="Lucida Console" panose="020B0609040504020204" pitchFamily="49" charset="0"/>
              </a:rPr>
              <a:t>orr</a:t>
            </a:r>
            <a:r>
              <a:rPr lang="en-AU" altLang="en-US" sz="2800" dirty="0">
                <a:latin typeface="Lucida Console" panose="020B0609040504020204" pitchFamily="49" charset="0"/>
              </a:rPr>
              <a:t>  x13, x2, x6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r>
              <a:rPr lang="en-AU" altLang="en-US" sz="2800" dirty="0">
                <a:latin typeface="Lucida Console" panose="020B0609040504020204" pitchFamily="49" charset="0"/>
              </a:rPr>
              <a:t/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50	sub  x15, x6, x7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54	</a:t>
            </a:r>
            <a:r>
              <a:rPr lang="en-AU" altLang="en-US" sz="2800" dirty="0" err="1">
                <a:latin typeface="Lucida Console" panose="020B0609040504020204" pitchFamily="49" charset="0"/>
              </a:rPr>
              <a:t>ld</a:t>
            </a:r>
            <a:r>
              <a:rPr lang="en-AU" altLang="en-US" sz="2800" dirty="0">
                <a:latin typeface="Lucida Console" panose="020B0609040504020204" pitchFamily="49" charset="0"/>
              </a:rPr>
              <a:t>   x16, 100(x7)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altLang="en-US" dirty="0"/>
              <a:t>Handler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1C090000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x26</a:t>
            </a:r>
            <a:r>
              <a:rPr lang="en-AU" altLang="en-US" sz="2800" dirty="0">
                <a:latin typeface="Lucida Console" panose="020B0609040504020204" pitchFamily="49" charset="0"/>
              </a:rPr>
              <a:t>, 1000(x10)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 smtClean="0">
                <a:latin typeface="Lucida Console" panose="020B0609040504020204" pitchFamily="49" charset="0"/>
              </a:rPr>
              <a:t>1c090004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x27</a:t>
            </a:r>
            <a:r>
              <a:rPr lang="en-AU" altLang="en-US" sz="2800" dirty="0">
                <a:latin typeface="Lucida Console" panose="020B0609040504020204" pitchFamily="49" charset="0"/>
              </a:rPr>
              <a:t>, 1008(x10)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Exception </a:t>
            </a:r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498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28" y="1226100"/>
            <a:ext cx="8891796" cy="525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4" y="1273602"/>
            <a:ext cx="8774448" cy="509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617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 overlaps multiple instructions</a:t>
            </a:r>
          </a:p>
          <a:p>
            <a:pPr lvl="1"/>
            <a:r>
              <a:rPr lang="en-US" altLang="en-US" dirty="0"/>
              <a:t>Could have multiple exceptions at once</a:t>
            </a:r>
          </a:p>
          <a:p>
            <a:r>
              <a:rPr lang="en-US" altLang="en-US" dirty="0"/>
              <a:t>Simple approach: deal with exception from earliest instruction</a:t>
            </a:r>
          </a:p>
          <a:p>
            <a:pPr lvl="1"/>
            <a:r>
              <a:rPr lang="en-US" altLang="en-US" dirty="0"/>
              <a:t>Flush subsequent instructions</a:t>
            </a:r>
          </a:p>
          <a:p>
            <a:pPr lvl="1"/>
            <a:r>
              <a:rPr lang="en-US" altLang="en-US" dirty="0"/>
              <a:t>“Precise” exceptions</a:t>
            </a:r>
          </a:p>
          <a:p>
            <a:r>
              <a:rPr lang="en-US" altLang="en-US" dirty="0"/>
              <a:t>In complex pipelines</a:t>
            </a:r>
          </a:p>
          <a:p>
            <a:pPr lvl="1"/>
            <a:r>
              <a:rPr lang="en-US" altLang="en-US" dirty="0"/>
              <a:t>Multiple instructions issued per cycle</a:t>
            </a:r>
          </a:p>
          <a:p>
            <a:pPr lvl="1"/>
            <a:r>
              <a:rPr lang="en-US" altLang="en-US" dirty="0"/>
              <a:t>Out-of-order completion</a:t>
            </a:r>
          </a:p>
          <a:p>
            <a:pPr lvl="1"/>
            <a:r>
              <a:rPr lang="en-US" altLang="en-US" dirty="0"/>
              <a:t>Maintaining precise exceptions is difficult</a:t>
            </a:r>
            <a:r>
              <a:rPr lang="en-US" altLang="en-US" dirty="0" smtClean="0"/>
              <a:t>!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15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Just stop pipeline and save state</a:t>
            </a:r>
          </a:p>
          <a:p>
            <a:pPr lvl="1"/>
            <a:r>
              <a:rPr lang="en-US" altLang="en-US" dirty="0"/>
              <a:t>Including exception cause(s)</a:t>
            </a:r>
          </a:p>
          <a:p>
            <a:r>
              <a:rPr lang="en-US" altLang="en-US" dirty="0"/>
              <a:t>Let the handler work out</a:t>
            </a:r>
          </a:p>
          <a:p>
            <a:pPr lvl="1"/>
            <a:r>
              <a:rPr lang="en-US" altLang="en-US" dirty="0"/>
              <a:t>Which instruction(s) had exceptions</a:t>
            </a:r>
          </a:p>
          <a:p>
            <a:pPr lvl="1"/>
            <a:r>
              <a:rPr lang="en-US" altLang="en-US" dirty="0"/>
              <a:t>Which to complete or flush</a:t>
            </a:r>
          </a:p>
          <a:p>
            <a:pPr lvl="2"/>
            <a:r>
              <a:rPr lang="en-US" altLang="en-US" sz="2800" dirty="0"/>
              <a:t>May require “manual” completion</a:t>
            </a:r>
          </a:p>
          <a:p>
            <a:r>
              <a:rPr lang="en-US" altLang="en-US" dirty="0"/>
              <a:t>Simplifies hardware, but more complex handler software</a:t>
            </a:r>
          </a:p>
          <a:p>
            <a:r>
              <a:rPr lang="en-US" altLang="en-US" dirty="0"/>
              <a:t>Not feasible for complex multiple-issue</a:t>
            </a:r>
            <a:br>
              <a:rPr lang="en-US" altLang="en-US" dirty="0"/>
            </a:br>
            <a:r>
              <a:rPr lang="en-US" altLang="en-US" dirty="0"/>
              <a:t>out-of-order pipelines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Imprecise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519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32504" cy="549230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Exception</a:t>
            </a:r>
            <a:r>
              <a:rPr lang="en-US" altLang="en-US" dirty="0" smtClean="0"/>
              <a:t> is  an </a:t>
            </a:r>
            <a:r>
              <a:rPr lang="en-US" altLang="en-US" dirty="0" smtClean="0"/>
              <a:t>unscheduled event that disrupts program </a:t>
            </a:r>
            <a:r>
              <a:rPr lang="en-US" altLang="en-US" dirty="0" smtClean="0"/>
              <a:t>execution</a:t>
            </a:r>
          </a:p>
          <a:p>
            <a:pPr lvl="1"/>
            <a:r>
              <a:rPr lang="en-US" altLang="en-US" dirty="0" smtClean="0"/>
              <a:t>Arises within the CPU</a:t>
            </a:r>
          </a:p>
          <a:p>
            <a:pPr lvl="2"/>
            <a:r>
              <a:rPr lang="en-US" altLang="en-US" sz="2800" dirty="0" smtClean="0"/>
              <a:t>e.g., undefined </a:t>
            </a:r>
            <a:r>
              <a:rPr lang="en-US" altLang="en-US" sz="2800" dirty="0" err="1" smtClean="0"/>
              <a:t>opcode</a:t>
            </a:r>
            <a:r>
              <a:rPr lang="en-US" altLang="en-US" sz="2800" dirty="0" smtClean="0"/>
              <a:t>, system call, …</a:t>
            </a:r>
          </a:p>
          <a:p>
            <a:r>
              <a:rPr lang="en-US" altLang="en-US" b="1" dirty="0" smtClean="0"/>
              <a:t>Interrupt</a:t>
            </a:r>
            <a:r>
              <a:rPr lang="en-US" altLang="en-US" dirty="0" smtClean="0"/>
              <a:t> </a:t>
            </a:r>
            <a:r>
              <a:rPr lang="en-US" altLang="en-US" dirty="0" smtClean="0"/>
              <a:t>is an exception that comes from outside of the </a:t>
            </a:r>
            <a:r>
              <a:rPr lang="en-US" altLang="en-US" dirty="0" smtClean="0"/>
              <a:t>processor</a:t>
            </a:r>
          </a:p>
          <a:p>
            <a:pPr lvl="1"/>
            <a:r>
              <a:rPr lang="en-US" altLang="en-US" dirty="0" smtClean="0"/>
              <a:t>From an external I/O controller</a:t>
            </a:r>
          </a:p>
          <a:p>
            <a:r>
              <a:rPr lang="en-US" altLang="en-US" dirty="0" smtClean="0"/>
              <a:t> Some </a:t>
            </a:r>
            <a:r>
              <a:rPr lang="en-US" altLang="en-US" dirty="0" smtClean="0"/>
              <a:t>architectures use the term interrupt for all </a:t>
            </a:r>
            <a:r>
              <a:rPr lang="en-US" altLang="en-US" dirty="0" smtClean="0"/>
              <a:t>exceptions</a:t>
            </a:r>
          </a:p>
          <a:p>
            <a:r>
              <a:rPr lang="en-US" altLang="en-US" dirty="0" smtClean="0"/>
              <a:t>Exceptions </a:t>
            </a:r>
            <a:r>
              <a:rPr lang="en-US" altLang="en-US" dirty="0" smtClean="0"/>
              <a:t>require </a:t>
            </a:r>
            <a:r>
              <a:rPr lang="en-US" altLang="en-US" dirty="0" smtClean="0"/>
              <a:t>special </a:t>
            </a:r>
            <a:r>
              <a:rPr lang="en-US" altLang="en-US" dirty="0" smtClean="0"/>
              <a:t>system instructions and </a:t>
            </a:r>
            <a:r>
              <a:rPr lang="en-US" altLang="en-US" dirty="0" smtClean="0"/>
              <a:t>registers</a:t>
            </a:r>
            <a:endParaRPr lang="en-US" altLang="en-US" dirty="0" smtClean="0"/>
          </a:p>
          <a:p>
            <a:r>
              <a:rPr lang="en-US" altLang="en-US" dirty="0" smtClean="0"/>
              <a:t>Dealing </a:t>
            </a:r>
            <a:r>
              <a:rPr lang="en-US" altLang="en-US" dirty="0"/>
              <a:t>with </a:t>
            </a:r>
            <a:r>
              <a:rPr lang="en-US" altLang="en-US" dirty="0" smtClean="0"/>
              <a:t>exceptions without </a:t>
            </a:r>
            <a:r>
              <a:rPr lang="en-US" altLang="en-US" dirty="0"/>
              <a:t>sacrificing performance is </a:t>
            </a:r>
            <a:r>
              <a:rPr lang="en-US" altLang="en-US" dirty="0" smtClean="0"/>
              <a:t>hard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and Interrupts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728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Screenshot 2022-02-14 at 11.56.5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15106" y="1713499"/>
            <a:ext cx="6849577" cy="412684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  <a:endParaRPr lang="ru-RU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1387060"/>
            <a:ext cx="3563983" cy="5013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b="1" dirty="0" smtClean="0">
                <a:solidFill>
                  <a:srgbClr val="273272"/>
                </a:solidFill>
              </a:rPr>
              <a:t>Control and Status Registers (CSRs) </a:t>
            </a:r>
            <a:r>
              <a:rPr lang="en-US" altLang="en-US" sz="3600" dirty="0" smtClean="0">
                <a:solidFill>
                  <a:srgbClr val="273272"/>
                </a:solidFill>
              </a:rPr>
              <a:t>are system registers provided by RISC-V to control monitor system states</a:t>
            </a:r>
            <a:endParaRPr lang="en-US" altLang="en-US" sz="3600" b="1" dirty="0" smtClean="0">
              <a:solidFill>
                <a:srgbClr val="273272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CSR’s can be read, written and bits can be set/cleared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Each CSR has a special name and is assigned a unique function.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In this course, we focus on the user privilege level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We will use user-level CSRs to handle user-level exceptions</a:t>
            </a:r>
            <a:endParaRPr lang="en-US" altLang="en-US" sz="3600" dirty="0" smtClean="0">
              <a:solidFill>
                <a:srgbClr val="27327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Trap Setup</a:t>
            </a:r>
          </a:p>
          <a:p>
            <a:pPr lvl="1"/>
            <a:r>
              <a:rPr lang="en-US" b="1" dirty="0" err="1" smtClean="0"/>
              <a:t>ustatus</a:t>
            </a:r>
            <a:r>
              <a:rPr lang="en-US" dirty="0" smtClean="0"/>
              <a:t> –</a:t>
            </a:r>
            <a:r>
              <a:rPr lang="en-US" dirty="0" smtClean="0"/>
              <a:t> </a:t>
            </a:r>
            <a:r>
              <a:rPr lang="en-US" dirty="0" smtClean="0"/>
              <a:t>User status register</a:t>
            </a:r>
          </a:p>
          <a:p>
            <a:pPr lvl="1"/>
            <a:r>
              <a:rPr lang="en-US" b="1" dirty="0" err="1" smtClean="0"/>
              <a:t>uie</a:t>
            </a:r>
            <a:r>
              <a:rPr lang="en-US" dirty="0" smtClean="0"/>
              <a:t> –</a:t>
            </a:r>
            <a:r>
              <a:rPr lang="en-US" dirty="0" smtClean="0"/>
              <a:t> </a:t>
            </a:r>
            <a:r>
              <a:rPr lang="en-US" dirty="0" smtClean="0"/>
              <a:t>User interrupt-enable register</a:t>
            </a:r>
          </a:p>
          <a:p>
            <a:pPr lvl="1"/>
            <a:r>
              <a:rPr lang="en-US" b="1" dirty="0" err="1" smtClean="0"/>
              <a:t>utvec</a:t>
            </a:r>
            <a:r>
              <a:rPr lang="en-US" dirty="0" smtClean="0"/>
              <a:t> –</a:t>
            </a:r>
            <a:r>
              <a:rPr lang="en-US" dirty="0" smtClean="0"/>
              <a:t> </a:t>
            </a:r>
            <a:r>
              <a:rPr lang="en-US" dirty="0" smtClean="0"/>
              <a:t>User trap handler base address</a:t>
            </a:r>
          </a:p>
          <a:p>
            <a:r>
              <a:rPr lang="en-US" dirty="0" smtClean="0"/>
              <a:t>User Trap Handling</a:t>
            </a:r>
          </a:p>
          <a:p>
            <a:pPr lvl="1"/>
            <a:r>
              <a:rPr lang="en-US" b="1" dirty="0" err="1" smtClean="0"/>
              <a:t>uscratch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Scratch register for user trap handlers</a:t>
            </a:r>
          </a:p>
          <a:p>
            <a:pPr lvl="1"/>
            <a:r>
              <a:rPr lang="en-US" b="1" dirty="0" err="1" smtClean="0"/>
              <a:t>uepc</a:t>
            </a:r>
            <a:r>
              <a:rPr lang="en-US" dirty="0" smtClean="0"/>
              <a:t> –</a:t>
            </a:r>
            <a:r>
              <a:rPr lang="en-US" dirty="0" smtClean="0"/>
              <a:t> </a:t>
            </a:r>
            <a:r>
              <a:rPr lang="en-US" dirty="0" smtClean="0"/>
              <a:t>User exception program counter</a:t>
            </a:r>
          </a:p>
          <a:p>
            <a:pPr lvl="1"/>
            <a:r>
              <a:rPr lang="en-US" b="1" dirty="0" err="1" smtClean="0"/>
              <a:t>ucause</a:t>
            </a:r>
            <a:r>
              <a:rPr lang="en-US" dirty="0" smtClean="0"/>
              <a:t> –</a:t>
            </a:r>
            <a:r>
              <a:rPr lang="en-US" dirty="0" smtClean="0"/>
              <a:t> </a:t>
            </a:r>
            <a:r>
              <a:rPr lang="en-US" dirty="0" smtClean="0"/>
              <a:t>User trap cause</a:t>
            </a:r>
          </a:p>
          <a:p>
            <a:pPr lvl="1"/>
            <a:r>
              <a:rPr lang="en-US" b="1" dirty="0" err="1" smtClean="0"/>
              <a:t>utval</a:t>
            </a:r>
            <a:r>
              <a:rPr lang="en-US" dirty="0" smtClean="0"/>
              <a:t> –</a:t>
            </a:r>
            <a:r>
              <a:rPr lang="en-US" dirty="0" smtClean="0"/>
              <a:t> </a:t>
            </a:r>
            <a:r>
              <a:rPr lang="en-US" dirty="0" smtClean="0"/>
              <a:t>User bad address or instruction</a:t>
            </a:r>
          </a:p>
          <a:p>
            <a:pPr lvl="1"/>
            <a:r>
              <a:rPr lang="en-US" b="1" dirty="0" err="1" smtClean="0"/>
              <a:t>uip</a:t>
            </a:r>
            <a:r>
              <a:rPr lang="en-US" dirty="0" smtClean="0"/>
              <a:t> –</a:t>
            </a:r>
            <a:r>
              <a:rPr lang="en-US" dirty="0" smtClean="0"/>
              <a:t> </a:t>
            </a:r>
            <a:r>
              <a:rPr lang="en-US" dirty="0" smtClean="0"/>
              <a:t>User interrupt pending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CSR Registers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9822" y="1217242"/>
            <a:ext cx="10787743" cy="4997896"/>
          </a:xfrm>
        </p:spPr>
        <p:txBody>
          <a:bodyPr/>
          <a:lstStyle/>
          <a:p>
            <a:r>
              <a:rPr lang="en-US" b="1" dirty="0" err="1" smtClean="0"/>
              <a:t>ebreak</a:t>
            </a:r>
            <a:r>
              <a:rPr lang="en-US" dirty="0" smtClean="0"/>
              <a:t> – Pause </a:t>
            </a:r>
            <a:r>
              <a:rPr lang="en-US" dirty="0" smtClean="0"/>
              <a:t>execution (at a breakpoint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b="1" dirty="0" err="1" smtClean="0"/>
              <a:t>ecall</a:t>
            </a:r>
            <a:r>
              <a:rPr lang="en-US" dirty="0" smtClean="0"/>
              <a:t> – Execute a </a:t>
            </a:r>
            <a:r>
              <a:rPr lang="en-US" dirty="0" smtClean="0"/>
              <a:t>system </a:t>
            </a:r>
            <a:r>
              <a:rPr lang="en-US" dirty="0" smtClean="0"/>
              <a:t>call </a:t>
            </a:r>
            <a:r>
              <a:rPr lang="en-US" dirty="0" smtClean="0"/>
              <a:t>specified by value in </a:t>
            </a:r>
            <a:r>
              <a:rPr lang="en-US" dirty="0" smtClean="0"/>
              <a:t>a7</a:t>
            </a:r>
            <a:endParaRPr lang="en-US" dirty="0" smtClean="0"/>
          </a:p>
          <a:p>
            <a:r>
              <a:rPr lang="en-US" b="1" dirty="0" err="1" smtClean="0"/>
              <a:t>uret</a:t>
            </a:r>
            <a:r>
              <a:rPr lang="en-US" dirty="0" smtClean="0"/>
              <a:t> – </a:t>
            </a:r>
            <a:r>
              <a:rPr lang="en-US" dirty="0" smtClean="0"/>
              <a:t>Return from handling an </a:t>
            </a:r>
            <a:r>
              <a:rPr lang="en-US" dirty="0" smtClean="0"/>
              <a:t>interrupt (to </a:t>
            </a:r>
            <a:r>
              <a:rPr lang="en-US" dirty="0" err="1" smtClean="0"/>
              <a:t>uepc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b="1" dirty="0" err="1" smtClean="0"/>
              <a:t>wfi</a:t>
            </a:r>
            <a:r>
              <a:rPr lang="en-US" dirty="0" smtClean="0"/>
              <a:t> – </a:t>
            </a:r>
            <a:r>
              <a:rPr lang="en-US" dirty="0" smtClean="0"/>
              <a:t>Wait for </a:t>
            </a:r>
            <a:r>
              <a:rPr lang="en-US" dirty="0" smtClean="0"/>
              <a:t>interrupt</a:t>
            </a:r>
          </a:p>
          <a:p>
            <a:r>
              <a:rPr lang="en-US" b="1" dirty="0" err="1" smtClean="0"/>
              <a:t>csrrc</a:t>
            </a:r>
            <a:r>
              <a:rPr lang="en-US" dirty="0" smtClean="0"/>
              <a:t>, </a:t>
            </a:r>
            <a:r>
              <a:rPr lang="en-US" b="1" dirty="0" err="1" smtClean="0"/>
              <a:t>csrrci</a:t>
            </a:r>
            <a:r>
              <a:rPr lang="en-US" dirty="0" smtClean="0"/>
              <a:t>, </a:t>
            </a:r>
            <a:r>
              <a:rPr lang="en-US" b="1" dirty="0" err="1" smtClean="0"/>
              <a:t>csrrs</a:t>
            </a:r>
            <a:r>
              <a:rPr lang="en-US" dirty="0" smtClean="0"/>
              <a:t>, </a:t>
            </a:r>
            <a:r>
              <a:rPr lang="en-US" b="1" dirty="0" err="1" smtClean="0"/>
              <a:t>csrrsi</a:t>
            </a:r>
            <a:r>
              <a:rPr lang="en-US" dirty="0" smtClean="0"/>
              <a:t>, </a:t>
            </a:r>
            <a:r>
              <a:rPr lang="en-US" b="1" dirty="0" err="1" smtClean="0"/>
              <a:t>csrrw</a:t>
            </a:r>
            <a:r>
              <a:rPr lang="en-US" dirty="0" smtClean="0"/>
              <a:t>, </a:t>
            </a:r>
            <a:r>
              <a:rPr lang="en-US" b="1" dirty="0" err="1" smtClean="0"/>
              <a:t>csrrwi</a:t>
            </a:r>
            <a:r>
              <a:rPr lang="en-US" dirty="0" smtClean="0"/>
              <a:t> – Read/write CSR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Instructions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Save PC of offending (or interrupted) instruction</a:t>
            </a:r>
          </a:p>
          <a:p>
            <a:pPr lvl="1"/>
            <a:r>
              <a:rPr lang="en-US" altLang="en-US" dirty="0"/>
              <a:t>In RISC-V: </a:t>
            </a:r>
            <a:r>
              <a:rPr lang="en-US" altLang="en-US" dirty="0" smtClean="0"/>
              <a:t>User </a:t>
            </a:r>
            <a:r>
              <a:rPr lang="en-US" altLang="en-US" dirty="0"/>
              <a:t>Exception Program Counter </a:t>
            </a:r>
            <a:r>
              <a:rPr lang="en-US" altLang="en-US" dirty="0" smtClean="0"/>
              <a:t>(UEPC</a:t>
            </a:r>
            <a:r>
              <a:rPr lang="en-US" altLang="en-US" dirty="0"/>
              <a:t>)</a:t>
            </a:r>
          </a:p>
          <a:p>
            <a:r>
              <a:rPr lang="en-US" altLang="en-US" dirty="0" smtClean="0"/>
              <a:t>Save </a:t>
            </a:r>
            <a:r>
              <a:rPr lang="en-US" altLang="en-US" dirty="0"/>
              <a:t>indication of the problem</a:t>
            </a:r>
          </a:p>
          <a:p>
            <a:pPr lvl="1"/>
            <a:r>
              <a:rPr lang="en-US" altLang="en-US" dirty="0"/>
              <a:t>In RISC-V: </a:t>
            </a:r>
            <a:r>
              <a:rPr lang="en-US" altLang="en-US" dirty="0" smtClean="0"/>
              <a:t>User </a:t>
            </a:r>
            <a:r>
              <a:rPr lang="en-US" altLang="en-US" dirty="0"/>
              <a:t>Exception Cause Register </a:t>
            </a:r>
            <a:r>
              <a:rPr lang="en-US" altLang="en-US" dirty="0" smtClean="0"/>
              <a:t>(UCAUSE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smtClean="0"/>
              <a:t>32 </a:t>
            </a:r>
            <a:r>
              <a:rPr lang="en-US" altLang="en-US" dirty="0"/>
              <a:t>bits, but most bits unused</a:t>
            </a:r>
          </a:p>
          <a:p>
            <a:pPr lvl="2"/>
            <a:r>
              <a:rPr lang="en-US" altLang="en-US" sz="2800" dirty="0"/>
              <a:t>Exception code field: 2 for undefined opcode, 12 for hardware malfunction, …</a:t>
            </a:r>
          </a:p>
          <a:p>
            <a:r>
              <a:rPr lang="en-US" altLang="en-US" dirty="0"/>
              <a:t>Jump to handler</a:t>
            </a:r>
          </a:p>
          <a:p>
            <a:pPr lvl="1"/>
            <a:r>
              <a:rPr lang="en-US" altLang="en-US" dirty="0"/>
              <a:t>Assume at </a:t>
            </a:r>
            <a:r>
              <a:rPr lang="en-US" altLang="en-US" dirty="0" smtClean="0"/>
              <a:t>1C09 </a:t>
            </a:r>
            <a:r>
              <a:rPr lang="en-US" altLang="en-US" dirty="0" smtClean="0"/>
              <a:t>0000</a:t>
            </a:r>
            <a:r>
              <a:rPr lang="en-US" altLang="en-US" baseline="-25000" dirty="0" smtClean="0"/>
              <a:t>hex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Handling Exceptions in CPU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078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Alternate Mechanism: Vectored </a:t>
            </a:r>
            <a:r>
              <a:rPr lang="en-US" altLang="en-US" dirty="0"/>
              <a:t>Interrupts</a:t>
            </a:r>
          </a:p>
          <a:p>
            <a:pPr lvl="1"/>
            <a:r>
              <a:rPr lang="en-US" altLang="en-US" dirty="0"/>
              <a:t>Handler address determined by the cause</a:t>
            </a:r>
          </a:p>
          <a:p>
            <a:r>
              <a:rPr lang="en-US" altLang="en-US" dirty="0"/>
              <a:t>Exception vector address to be added to a vector table base register:</a:t>
            </a:r>
          </a:p>
          <a:p>
            <a:pPr lvl="1"/>
            <a:r>
              <a:rPr lang="en-US" altLang="en-US" dirty="0"/>
              <a:t>Undefined opcode	</a:t>
            </a:r>
            <a:r>
              <a:rPr lang="en-US" altLang="en-US" dirty="0" smtClean="0"/>
              <a:t>00 </a:t>
            </a:r>
            <a:r>
              <a:rPr lang="en-US" altLang="en-US" dirty="0"/>
              <a:t>0100 0000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Hardware malfunction:	01 1000 0000</a:t>
            </a:r>
            <a:r>
              <a:rPr lang="en-US" altLang="en-US" baseline="-25000" dirty="0"/>
              <a:t>two</a:t>
            </a:r>
            <a:endParaRPr lang="en-US" altLang="en-US" dirty="0"/>
          </a:p>
          <a:p>
            <a:pPr lvl="1"/>
            <a:r>
              <a:rPr lang="en-US" altLang="en-US" dirty="0"/>
              <a:t>…:				…</a:t>
            </a:r>
            <a:endParaRPr lang="en-US" altLang="en-US" baseline="-25000" dirty="0"/>
          </a:p>
          <a:p>
            <a:r>
              <a:rPr lang="en-US" altLang="en-US" dirty="0" smtClean="0"/>
              <a:t>Handler instructions </a:t>
            </a:r>
            <a:r>
              <a:rPr lang="en-US" altLang="en-US" dirty="0"/>
              <a:t>either</a:t>
            </a:r>
          </a:p>
          <a:p>
            <a:pPr lvl="1"/>
            <a:r>
              <a:rPr lang="en-US" altLang="en-US" dirty="0"/>
              <a:t>Deal with the interrupt, or</a:t>
            </a:r>
          </a:p>
          <a:p>
            <a:pPr lvl="1"/>
            <a:r>
              <a:rPr lang="en-US" altLang="en-US" dirty="0"/>
              <a:t>Jump to real </a:t>
            </a:r>
            <a:r>
              <a:rPr lang="en-US" altLang="en-US" dirty="0" smtClean="0"/>
              <a:t>handler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Handling Vectored Exceptions in CPU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348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cause, and transfer to relevant handler</a:t>
            </a:r>
          </a:p>
          <a:p>
            <a:r>
              <a:rPr lang="en-US" altLang="en-US" dirty="0"/>
              <a:t>Determine action required</a:t>
            </a:r>
          </a:p>
          <a:p>
            <a:r>
              <a:rPr lang="en-US" altLang="en-US" dirty="0"/>
              <a:t>If </a:t>
            </a:r>
            <a:r>
              <a:rPr lang="en-US" altLang="en-US" dirty="0" err="1"/>
              <a:t>restartable</a:t>
            </a:r>
            <a:endParaRPr lang="en-US" altLang="en-US" dirty="0"/>
          </a:p>
          <a:p>
            <a:pPr lvl="1"/>
            <a:r>
              <a:rPr lang="en-US" altLang="en-US" dirty="0"/>
              <a:t>Take corrective action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 smtClean="0"/>
              <a:t>UEPC </a:t>
            </a:r>
            <a:r>
              <a:rPr lang="en-US" altLang="en-US" dirty="0"/>
              <a:t>to return to program</a:t>
            </a:r>
          </a:p>
          <a:p>
            <a:r>
              <a:rPr lang="en-US" altLang="en-US" dirty="0"/>
              <a:t>Otherwise</a:t>
            </a:r>
          </a:p>
          <a:p>
            <a:pPr lvl="1"/>
            <a:r>
              <a:rPr lang="en-US" altLang="en-US" dirty="0"/>
              <a:t>Terminate program</a:t>
            </a:r>
          </a:p>
          <a:p>
            <a:pPr lvl="1"/>
            <a:r>
              <a:rPr lang="en-US" altLang="en-US" dirty="0"/>
              <a:t>Report error using </a:t>
            </a:r>
            <a:r>
              <a:rPr lang="en-US" altLang="en-US" dirty="0" smtClean="0"/>
              <a:t>UEPC</a:t>
            </a:r>
            <a:r>
              <a:rPr lang="en-US" altLang="en-US" dirty="0"/>
              <a:t>, </a:t>
            </a:r>
            <a:r>
              <a:rPr lang="en-US" altLang="en-US" dirty="0" smtClean="0"/>
              <a:t>UCAUSE</a:t>
            </a:r>
            <a:r>
              <a:rPr lang="en-US" altLang="en-US" dirty="0"/>
              <a:t>, </a:t>
            </a:r>
            <a:r>
              <a:rPr lang="en-US" altLang="en-US" dirty="0" smtClean="0"/>
              <a:t>…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Handler Actions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097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9674"/>
            <a:ext cx="10515600" cy="55231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B050"/>
                </a:solidFill>
              </a:rPr>
              <a:t># </a:t>
            </a:r>
            <a:r>
              <a:rPr lang="en-US" sz="2100" dirty="0" smtClean="0">
                <a:solidFill>
                  <a:srgbClr val="00B050"/>
                </a:solidFill>
              </a:rPr>
              <a:t>Example with a trivial exception handler that just </a:t>
            </a:r>
            <a:r>
              <a:rPr lang="en-US" sz="2100" dirty="0" smtClean="0">
                <a:solidFill>
                  <a:srgbClr val="00B050"/>
                </a:solidFill>
              </a:rPr>
              <a:t>returns </a:t>
            </a:r>
            <a:r>
              <a:rPr lang="en-US" sz="2100" dirty="0" smtClean="0">
                <a:solidFill>
                  <a:srgbClr val="00B050"/>
                </a:solidFill>
              </a:rPr>
              <a:t>to the next instruction.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smtClean="0"/>
              <a:t>.text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smtClean="0">
                <a:solidFill>
                  <a:schemeClr val="accent1"/>
                </a:solidFill>
              </a:rPr>
              <a:t>j</a:t>
            </a:r>
            <a:r>
              <a:rPr lang="en-US" sz="2100" dirty="0" smtClean="0"/>
              <a:t> main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handler: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dirty="0" smtClean="0">
                <a:solidFill>
                  <a:srgbClr val="00B050"/>
                </a:solidFill>
              </a:rPr>
              <a:t># Just ignore it by moving </a:t>
            </a:r>
            <a:r>
              <a:rPr lang="en-US" sz="2100" dirty="0" err="1" smtClean="0">
                <a:solidFill>
                  <a:srgbClr val="00B050"/>
                </a:solidFill>
              </a:rPr>
              <a:t>uepc</a:t>
            </a:r>
            <a:r>
              <a:rPr lang="en-US" sz="2100" dirty="0" smtClean="0">
                <a:solidFill>
                  <a:srgbClr val="00B050"/>
                </a:solidFill>
              </a:rPr>
              <a:t> to the next instruction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csrrw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</a:t>
            </a:r>
            <a:r>
              <a:rPr lang="en-US" sz="2100" dirty="0" err="1" smtClean="0"/>
              <a:t>uepc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00B050"/>
                </a:solidFill>
              </a:rPr>
              <a:t># load exception PC into t0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addi</a:t>
            </a:r>
            <a:r>
              <a:rPr lang="en-US" sz="2100" dirty="0" smtClean="0"/>
              <a:t> </a:t>
            </a:r>
            <a:r>
              <a:rPr lang="en-US" sz="2100" dirty="0" smtClean="0"/>
              <a:t>  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4    </a:t>
            </a:r>
            <a:r>
              <a:rPr lang="en-US" sz="2100" dirty="0" smtClean="0"/>
              <a:t>         </a:t>
            </a:r>
            <a:r>
              <a:rPr lang="en-US" sz="2100" dirty="0" smtClean="0">
                <a:solidFill>
                  <a:srgbClr val="00B050"/>
                </a:solidFill>
              </a:rPr>
              <a:t># increment t0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csrrw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</a:t>
            </a:r>
            <a:r>
              <a:rPr lang="en-US" sz="2100" dirty="0" err="1" smtClean="0"/>
              <a:t>uepc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00B050"/>
                </a:solidFill>
              </a:rPr>
              <a:t># update exception PC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uret</a:t>
            </a:r>
            <a:r>
              <a:rPr lang="en-US" sz="2100" dirty="0" smtClean="0"/>
              <a:t>             </a:t>
            </a:r>
            <a:r>
              <a:rPr lang="en-US" sz="2100" dirty="0" smtClean="0"/>
              <a:t>                  </a:t>
            </a:r>
            <a:r>
              <a:rPr lang="en-US" sz="2100" dirty="0" smtClean="0">
                <a:solidFill>
                  <a:srgbClr val="00B050"/>
                </a:solidFill>
              </a:rPr>
              <a:t># return to </a:t>
            </a:r>
            <a:r>
              <a:rPr lang="en-US" sz="2100" dirty="0" err="1" smtClean="0">
                <a:solidFill>
                  <a:srgbClr val="00B050"/>
                </a:solidFill>
              </a:rPr>
              <a:t>uepc</a:t>
            </a:r>
            <a:endParaRPr lang="en-US" sz="21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main: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smtClean="0">
                <a:solidFill>
                  <a:schemeClr val="accent1"/>
                </a:solidFill>
              </a:rPr>
              <a:t>la</a:t>
            </a:r>
            <a:r>
              <a:rPr lang="en-US" sz="2100" dirty="0" smtClean="0"/>
              <a:t>     </a:t>
            </a:r>
            <a:r>
              <a:rPr lang="en-US" sz="2100" dirty="0" smtClean="0"/>
              <a:t>   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handler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csrrw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</a:t>
            </a:r>
            <a:r>
              <a:rPr lang="en-US" sz="2100" dirty="0" err="1" smtClean="0"/>
              <a:t>utvec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00B050"/>
                </a:solidFill>
              </a:rPr>
              <a:t># set </a:t>
            </a:r>
            <a:r>
              <a:rPr lang="en-US" sz="2100" dirty="0" err="1" smtClean="0">
                <a:solidFill>
                  <a:srgbClr val="00B050"/>
                </a:solidFill>
              </a:rPr>
              <a:t>utvec</a:t>
            </a:r>
            <a:r>
              <a:rPr lang="en-US" sz="2100" dirty="0" smtClean="0">
                <a:solidFill>
                  <a:srgbClr val="00B050"/>
                </a:solidFill>
              </a:rPr>
              <a:t> (5) to the handlers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csrrsi</a:t>
            </a:r>
            <a:r>
              <a:rPr lang="en-US" sz="2100" dirty="0" smtClean="0"/>
              <a:t>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</a:t>
            </a:r>
            <a:r>
              <a:rPr lang="en-US" sz="2100" dirty="0" err="1" smtClean="0"/>
              <a:t>ustatus</a:t>
            </a:r>
            <a:r>
              <a:rPr lang="en-US" sz="2100" dirty="0" smtClean="0"/>
              <a:t>, 1 </a:t>
            </a:r>
            <a:r>
              <a:rPr lang="en-US" sz="2100" dirty="0" smtClean="0">
                <a:solidFill>
                  <a:srgbClr val="00B050"/>
                </a:solidFill>
              </a:rPr>
              <a:t># set interrupt enable bit in </a:t>
            </a:r>
            <a:r>
              <a:rPr lang="en-US" sz="2100" dirty="0" err="1" smtClean="0">
                <a:solidFill>
                  <a:srgbClr val="00B050"/>
                </a:solidFill>
              </a:rPr>
              <a:t>ustatus</a:t>
            </a:r>
            <a:r>
              <a:rPr lang="en-US" sz="2100" dirty="0" smtClean="0">
                <a:solidFill>
                  <a:srgbClr val="00B050"/>
                </a:solidFill>
              </a:rPr>
              <a:t> (0)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lw</a:t>
            </a:r>
            <a:r>
              <a:rPr lang="en-US" sz="2100" dirty="0" smtClean="0"/>
              <a:t>     </a:t>
            </a:r>
            <a:r>
              <a:rPr lang="en-US" sz="2100" dirty="0" smtClean="0"/>
              <a:t>  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0(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)       </a:t>
            </a:r>
            <a:r>
              <a:rPr lang="en-US" sz="2100" dirty="0" smtClean="0">
                <a:solidFill>
                  <a:srgbClr val="00B050"/>
                </a:solidFill>
              </a:rPr>
              <a:t># trigger trap for Load access fault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li</a:t>
            </a:r>
            <a:r>
              <a:rPr lang="en-US" sz="2100" dirty="0" smtClean="0"/>
              <a:t>     </a:t>
            </a:r>
            <a:r>
              <a:rPr lang="en-US" sz="2100" dirty="0" smtClean="0"/>
              <a:t>   </a:t>
            </a:r>
            <a:r>
              <a:rPr lang="en-US" sz="2100" dirty="0" smtClean="0">
                <a:solidFill>
                  <a:srgbClr val="FF0000"/>
                </a:solidFill>
              </a:rPr>
              <a:t>a7</a:t>
            </a:r>
            <a:r>
              <a:rPr lang="en-US" sz="2100" dirty="0" smtClean="0"/>
              <a:t>,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ecall</a:t>
            </a:r>
            <a:endParaRPr lang="ru-RU" sz="2100" b="1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Exception Handler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20530</TotalTime>
  <Words>733</Words>
  <Application>Microsoft Office PowerPoint</Application>
  <PresentationFormat>Произвольный</PresentationFormat>
  <Paragraphs>161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Computer Architecture and Operating Systems Lecture 10: Exceptions</vt:lpstr>
      <vt:lpstr>Exceptions and Interrupts</vt:lpstr>
      <vt:lpstr>Control and Status Registers</vt:lpstr>
      <vt:lpstr>Main CSR Registers</vt:lpstr>
      <vt:lpstr>System Instructions</vt:lpstr>
      <vt:lpstr>Handling Exceptions in CPU</vt:lpstr>
      <vt:lpstr>Handling Vectored Exceptions in CPU</vt:lpstr>
      <vt:lpstr>Handler Actions</vt:lpstr>
      <vt:lpstr>Trivial Exception Handler</vt:lpstr>
      <vt:lpstr>Exceptions in a Pipeline</vt:lpstr>
      <vt:lpstr>Pipeline with Exceptions</vt:lpstr>
      <vt:lpstr>Exception Properties</vt:lpstr>
      <vt:lpstr>Exception Example</vt:lpstr>
      <vt:lpstr>Exception Example</vt:lpstr>
      <vt:lpstr>Exception Example</vt:lpstr>
      <vt:lpstr>Multiple Exceptions</vt:lpstr>
      <vt:lpstr>Imprecise Exceptions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468</cp:revision>
  <dcterms:created xsi:type="dcterms:W3CDTF">2015-11-11T03:30:50Z</dcterms:created>
  <dcterms:modified xsi:type="dcterms:W3CDTF">2022-02-14T11:38:28Z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