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6" r:id="rId3"/>
    <p:sldId id="273" r:id="rId4"/>
    <p:sldId id="299" r:id="rId5"/>
    <p:sldId id="274" r:id="rId6"/>
    <p:sldId id="277" r:id="rId7"/>
    <p:sldId id="280" r:id="rId8"/>
    <p:sldId id="282" r:id="rId9"/>
    <p:sldId id="283" r:id="rId10"/>
    <p:sldId id="284" r:id="rId11"/>
    <p:sldId id="285" r:id="rId12"/>
    <p:sldId id="297" r:id="rId13"/>
    <p:sldId id="287" r:id="rId14"/>
    <p:sldId id="279" r:id="rId15"/>
    <p:sldId id="289" r:id="rId16"/>
    <p:sldId id="290" r:id="rId17"/>
    <p:sldId id="291" r:id="rId18"/>
    <p:sldId id="288" r:id="rId19"/>
    <p:sldId id="293" r:id="rId20"/>
    <p:sldId id="295" r:id="rId21"/>
    <p:sldId id="281" r:id="rId22"/>
    <p:sldId id="294" r:id="rId23"/>
    <p:sldId id="292" r:id="rId24"/>
    <p:sldId id="298" r:id="rId25"/>
    <p:sldId id="296" r:id="rId26"/>
    <p:sldId id="27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66" d="100"/>
          <a:sy n="66" d="100"/>
        </p:scale>
        <p:origin x="-2172" y="-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s.hse.ru/ACOS_DSBA_2024/25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+gTIDlXK1e3MyZjcy" TargetMode="External"/><Relationship Id="rId5" Type="http://schemas.openxmlformats.org/officeDocument/2006/relationships/hyperlink" Target="https://t.me/+wRC-TJXoI9M0ZmFi" TargetMode="External"/><Relationship Id="rId4" Type="http://schemas.openxmlformats.org/officeDocument/2006/relationships/hyperlink" Target="http://wiki.cs.hse.ru/ACOS_COMPDS_2024/2025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andrewt0301@gmail.com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0080"/>
                </a:solidFill>
              </a:rPr>
              <a:t>Loop order: </a:t>
            </a:r>
            <a:r>
              <a:rPr lang="en-US" altLang="en-US" sz="3200" b="1" dirty="0" err="1" smtClean="0">
                <a:solidFill>
                  <a:srgbClr val="000080"/>
                </a:solidFill>
              </a:rPr>
              <a:t>i</a:t>
            </a:r>
            <a:r>
              <a:rPr lang="en-US" altLang="en-US" sz="3200" b="1" dirty="0" smtClean="0">
                <a:solidFill>
                  <a:srgbClr val="000080"/>
                </a:solidFill>
              </a:rPr>
              <a:t>, j, k</a:t>
            </a: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Loop order: j, k,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i</a:t>
            </a:r>
            <a:endParaRPr lang="en-US" altLang="en-US" sz="3200" b="1" dirty="0" smtClean="0">
              <a:solidFill>
                <a:srgbClr val="FF0000"/>
              </a:solidFill>
            </a:endParaRP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=""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986684"/>
            <a:ext cx="10515600" cy="35447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200" b="1" dirty="0" smtClean="0"/>
              <a:t>Website</a:t>
            </a:r>
            <a:endParaRPr lang="ru-RU" sz="4200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hlinkClick r:id="rId2"/>
              </a:rPr>
              <a:t>https://andrewt0301.github.io/hse-acos-course/</a:t>
            </a:r>
            <a:endParaRPr lang="en-US" sz="2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200" b="1" dirty="0" smtClean="0"/>
              <a:t>Wiki</a:t>
            </a:r>
            <a:endParaRPr lang="en-US" sz="4200" b="1" dirty="0">
              <a:hlinkClick r:id="rId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hlinkClick r:id="rId3"/>
              </a:rPr>
              <a:t>http://wiki.cs.hse.ru/ACOS_DSBA_2024/25</a:t>
            </a:r>
            <a:endParaRPr 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hlinkClick r:id="rId4"/>
              </a:rPr>
              <a:t>http://wiki.cs.hse.ru/ACOS_COMPDS_2024/2025</a:t>
            </a:r>
            <a:endParaRPr lang="en-US" sz="2800" dirty="0">
              <a:hlinkClick r:id="rId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200" b="1" dirty="0" smtClean="0"/>
              <a:t>Telegram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hlinkClick r:id="rId5"/>
              </a:rPr>
              <a:t>https://t.me/+wRC-TJXoI9M0ZmFi</a:t>
            </a:r>
            <a:r>
              <a:rPr lang="en-US" sz="2800" dirty="0" smtClean="0"/>
              <a:t> (DSBA)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hlinkClick r:id="rId6"/>
              </a:rPr>
              <a:t>https://t.me/+gTIDlXK1e3MyZjcy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COMPDS/EAD/VSN)</a:t>
            </a:r>
            <a:endParaRPr lang="en-US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3762" y="1050801"/>
            <a:ext cx="5324475" cy="2039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83860" y="327941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Andrei Tatarnikov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3731499"/>
            <a:ext cx="10515600" cy="56015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/>
              <a:t>Assistants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DSBA 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rcRect l="4108" t="6573" r="7395" b="3287"/>
          <a:stretch>
            <a:fillRect/>
          </a:stretch>
        </p:blipFill>
        <p:spPr>
          <a:xfrm>
            <a:off x="2097992" y="1428488"/>
            <a:ext cx="1938748" cy="1974742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8035" y="3272640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Sergey </a:t>
            </a:r>
            <a:r>
              <a:rPr lang="en-US" sz="2300" b="1" dirty="0" err="1" smtClean="0">
                <a:solidFill>
                  <a:srgbClr val="1E3272"/>
                </a:solidFill>
              </a:rPr>
              <a:t>Khil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595" y="3262859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Roman </a:t>
            </a:r>
            <a:r>
              <a:rPr lang="en-US" sz="2300" b="1" dirty="0" err="1" smtClean="0">
                <a:solidFill>
                  <a:srgbClr val="1E3272"/>
                </a:solidFill>
              </a:rPr>
              <a:t>Stolyarov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2149" y="5995706"/>
            <a:ext cx="2257640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Nikita Kalinin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80733" y="5998491"/>
            <a:ext cx="1984191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 smtClean="0">
                <a:solidFill>
                  <a:srgbClr val="1E3272"/>
                </a:solidFill>
              </a:rPr>
              <a:t>Adamey</a:t>
            </a:r>
            <a:r>
              <a:rPr lang="en-US" sz="2000" b="1" dirty="0" smtClean="0">
                <a:solidFill>
                  <a:srgbClr val="1E3272"/>
                </a:solidFill>
              </a:rPr>
              <a:t> </a:t>
            </a:r>
            <a:r>
              <a:rPr lang="en-US" sz="2000" b="1" dirty="0" err="1" smtClean="0">
                <a:solidFill>
                  <a:srgbClr val="1E3272"/>
                </a:solidFill>
              </a:rPr>
              <a:t>Laipanov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88503" y="5970045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 smtClean="0">
                <a:solidFill>
                  <a:srgbClr val="1E3272"/>
                </a:solidFill>
              </a:rPr>
              <a:t>Pavel</a:t>
            </a:r>
            <a:r>
              <a:rPr lang="en-US" sz="2000" b="1" dirty="0" smtClean="0">
                <a:solidFill>
                  <a:srgbClr val="1E3272"/>
                </a:solidFill>
              </a:rPr>
              <a:t> </a:t>
            </a:r>
            <a:r>
              <a:rPr lang="en-US" sz="2000" b="1" dirty="0" err="1" smtClean="0">
                <a:solidFill>
                  <a:srgbClr val="1E3272"/>
                </a:solidFill>
              </a:rPr>
              <a:t>Nedbay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13023" y="3251278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David </a:t>
            </a:r>
            <a:r>
              <a:rPr lang="en-US" sz="2300" b="1" dirty="0" err="1" smtClean="0">
                <a:solidFill>
                  <a:srgbClr val="1E3272"/>
                </a:solidFill>
              </a:rPr>
              <a:t>Badalyan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36" name="Рисунок 35" descr="photo_2024-01-07_10-23-29.jpg"/>
          <p:cNvPicPr>
            <a:picLocks noChangeAspect="1"/>
          </p:cNvPicPr>
          <p:nvPr/>
        </p:nvPicPr>
        <p:blipFill>
          <a:blip r:embed="rId3" cstate="print"/>
          <a:srcRect l="31004" t="28789" r="20965" b="37869"/>
          <a:stretch>
            <a:fillRect/>
          </a:stretch>
        </p:blipFill>
        <p:spPr>
          <a:xfrm>
            <a:off x="6314727" y="1407999"/>
            <a:ext cx="2108138" cy="1951227"/>
          </a:xfrm>
          <a:prstGeom prst="rect">
            <a:avLst/>
          </a:prstGeom>
        </p:spPr>
      </p:pic>
      <p:pic>
        <p:nvPicPr>
          <p:cNvPr id="25" name="Рисунок 24" descr="photo_2024-01-07_13-30-36.jpg"/>
          <p:cNvPicPr>
            <a:picLocks noChangeAspect="1"/>
          </p:cNvPicPr>
          <p:nvPr/>
        </p:nvPicPr>
        <p:blipFill>
          <a:blip r:embed="rId4" cstate="print"/>
          <a:srcRect r="32480"/>
          <a:stretch>
            <a:fillRect/>
          </a:stretch>
        </p:blipFill>
        <p:spPr>
          <a:xfrm>
            <a:off x="3388978" y="4310750"/>
            <a:ext cx="1728728" cy="1706213"/>
          </a:xfrm>
          <a:prstGeom prst="rect">
            <a:avLst/>
          </a:prstGeom>
        </p:spPr>
      </p:pic>
      <p:pic>
        <p:nvPicPr>
          <p:cNvPr id="26" name="Рисунок 25" descr="20240405_110911.jpg"/>
          <p:cNvPicPr>
            <a:picLocks noChangeAspect="1"/>
          </p:cNvPicPr>
          <p:nvPr/>
        </p:nvPicPr>
        <p:blipFill>
          <a:blip r:embed="rId5" cstate="print"/>
          <a:srcRect l="10195"/>
          <a:stretch>
            <a:fillRect/>
          </a:stretch>
        </p:blipFill>
        <p:spPr>
          <a:xfrm rot="5400000">
            <a:off x="4252090" y="1588744"/>
            <a:ext cx="1934328" cy="1615440"/>
          </a:xfrm>
          <a:prstGeom prst="rect">
            <a:avLst/>
          </a:prstGeom>
        </p:spPr>
      </p:pic>
      <p:pic>
        <p:nvPicPr>
          <p:cNvPr id="30" name="Рисунок 29" descr="photo_2025-01-12_22-43-04.jpg"/>
          <p:cNvPicPr>
            <a:picLocks noChangeAspect="1"/>
          </p:cNvPicPr>
          <p:nvPr/>
        </p:nvPicPr>
        <p:blipFill>
          <a:blip r:embed="rId6" cstate="print"/>
          <a:srcRect l="4477" t="22441" r="12151" b="37795"/>
          <a:stretch>
            <a:fillRect/>
          </a:stretch>
        </p:blipFill>
        <p:spPr>
          <a:xfrm>
            <a:off x="8533850" y="1418221"/>
            <a:ext cx="1877296" cy="1939211"/>
          </a:xfrm>
          <a:prstGeom prst="rect">
            <a:avLst/>
          </a:prstGeom>
        </p:spPr>
      </p:pic>
      <p:pic>
        <p:nvPicPr>
          <p:cNvPr id="41" name="Рисунок 40" descr="2025-01-12 15.46.50.jpg"/>
          <p:cNvPicPr>
            <a:picLocks noChangeAspect="1"/>
          </p:cNvPicPr>
          <p:nvPr/>
        </p:nvPicPr>
        <p:blipFill>
          <a:blip r:embed="rId7" cstate="print"/>
          <a:srcRect l="27891" t="31496" r="22768" b="27997"/>
          <a:stretch>
            <a:fillRect/>
          </a:stretch>
        </p:blipFill>
        <p:spPr>
          <a:xfrm>
            <a:off x="7248946" y="4308133"/>
            <a:ext cx="1841168" cy="1720993"/>
          </a:xfrm>
          <a:prstGeom prst="rect">
            <a:avLst/>
          </a:prstGeom>
        </p:spPr>
      </p:pic>
      <p:pic>
        <p:nvPicPr>
          <p:cNvPr id="43" name="Рисунок 42" descr="photo_2025-01-12_22-53-57.jpg"/>
          <p:cNvPicPr>
            <a:picLocks noChangeAspect="1"/>
          </p:cNvPicPr>
          <p:nvPr/>
        </p:nvPicPr>
        <p:blipFill>
          <a:blip r:embed="rId8" cstate="print"/>
          <a:srcRect l="3547" t="13583" r="7488" b="22441"/>
          <a:stretch>
            <a:fillRect/>
          </a:stretch>
        </p:blipFill>
        <p:spPr>
          <a:xfrm>
            <a:off x="5287479" y="4304683"/>
            <a:ext cx="1787829" cy="1715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33926" y="3192326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Andrei Tatarnikov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3716985"/>
            <a:ext cx="10515600" cy="56015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/>
              <a:t>Assistants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COMPDS/EAD/CSS 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rcRect l="4108" t="6573" r="7395" b="3287"/>
          <a:stretch>
            <a:fillRect/>
          </a:stretch>
        </p:blipFill>
        <p:spPr>
          <a:xfrm>
            <a:off x="1619031" y="1428489"/>
            <a:ext cx="1861198" cy="1895752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48411" y="3204803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Alexandra </a:t>
            </a:r>
            <a:r>
              <a:rPr lang="en-US" sz="2300" b="1" dirty="0" err="1" smtClean="0">
                <a:solidFill>
                  <a:srgbClr val="1E3272"/>
                </a:solidFill>
              </a:rPr>
              <a:t>Borisova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26" name="Рисунок 25" descr="IMG_8245.JPG"/>
          <p:cNvPicPr>
            <a:picLocks noChangeAspect="1"/>
          </p:cNvPicPr>
          <p:nvPr/>
        </p:nvPicPr>
        <p:blipFill>
          <a:blip r:embed="rId3" cstate="print"/>
          <a:srcRect t="973" b="24330"/>
          <a:stretch>
            <a:fillRect/>
          </a:stretch>
        </p:blipFill>
        <p:spPr>
          <a:xfrm>
            <a:off x="4180280" y="1440603"/>
            <a:ext cx="1678132" cy="1878946"/>
          </a:xfrm>
          <a:prstGeom prst="rect">
            <a:avLst/>
          </a:prstGeom>
        </p:spPr>
      </p:pic>
      <p:pic>
        <p:nvPicPr>
          <p:cNvPr id="12" name="Рисунок 11" descr="photo_2024-01-10_17-28-04.jpg"/>
          <p:cNvPicPr>
            <a:picLocks noChangeAspect="1"/>
          </p:cNvPicPr>
          <p:nvPr/>
        </p:nvPicPr>
        <p:blipFill>
          <a:blip r:embed="rId4" cstate="print"/>
          <a:srcRect l="8858" t="11811" r="9449" b="2953"/>
          <a:stretch>
            <a:fillRect/>
          </a:stretch>
        </p:blipFill>
        <p:spPr>
          <a:xfrm>
            <a:off x="6389242" y="1405848"/>
            <a:ext cx="1842599" cy="1922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19879" y="3226575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Boris </a:t>
            </a:r>
            <a:r>
              <a:rPr lang="en-US" sz="2300" b="1" dirty="0" err="1" smtClean="0">
                <a:solidFill>
                  <a:srgbClr val="1E3272"/>
                </a:solidFill>
              </a:rPr>
              <a:t>Galitsky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20391" y="3233834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Alexander </a:t>
            </a:r>
            <a:r>
              <a:rPr lang="en-US" sz="2300" b="1" dirty="0" err="1" smtClean="0">
                <a:solidFill>
                  <a:srgbClr val="1E3272"/>
                </a:solidFill>
              </a:rPr>
              <a:t>Eremin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5573" y="5837308"/>
            <a:ext cx="1912288" cy="49092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b="1" dirty="0" err="1" smtClean="0">
                <a:solidFill>
                  <a:srgbClr val="1E3272"/>
                </a:solidFill>
              </a:rPr>
              <a:t>Vadim</a:t>
            </a:r>
            <a:r>
              <a:rPr lang="en-US" b="1" dirty="0" smtClean="0">
                <a:solidFill>
                  <a:srgbClr val="1E3272"/>
                </a:solidFill>
              </a:rPr>
              <a:t> </a:t>
            </a:r>
            <a:r>
              <a:rPr lang="en-US" b="1" dirty="0" err="1" smtClean="0">
                <a:solidFill>
                  <a:srgbClr val="1E3272"/>
                </a:solidFill>
              </a:rPr>
              <a:t>Vasilyev</a:t>
            </a:r>
            <a:endParaRPr lang="ru-RU" b="1" dirty="0" smtClean="0">
              <a:solidFill>
                <a:srgbClr val="1E3272"/>
              </a:solidFill>
            </a:endParaRPr>
          </a:p>
        </p:txBody>
      </p:sp>
      <p:pic>
        <p:nvPicPr>
          <p:cNvPr id="32" name="Рисунок 31" descr="IMG_3881.JPEG"/>
          <p:cNvPicPr>
            <a:picLocks noChangeAspect="1"/>
          </p:cNvPicPr>
          <p:nvPr/>
        </p:nvPicPr>
        <p:blipFill>
          <a:blip r:embed="rId5" cstate="print"/>
          <a:srcRect l="27874" t="11339" r="22677" b="39685"/>
          <a:stretch>
            <a:fillRect/>
          </a:stretch>
        </p:blipFill>
        <p:spPr>
          <a:xfrm>
            <a:off x="8560083" y="1390048"/>
            <a:ext cx="1959362" cy="1940625"/>
          </a:xfrm>
          <a:prstGeom prst="rect">
            <a:avLst/>
          </a:prstGeom>
        </p:spPr>
      </p:pic>
      <p:pic>
        <p:nvPicPr>
          <p:cNvPr id="33" name="Рисунок 32" descr="photo_2025-01-12_23-07-53.jpg"/>
          <p:cNvPicPr>
            <a:picLocks noChangeAspect="1"/>
          </p:cNvPicPr>
          <p:nvPr/>
        </p:nvPicPr>
        <p:blipFill>
          <a:blip r:embed="rId6" cstate="print"/>
          <a:srcRect l="14736" t="2640" r="10914" b="34083"/>
          <a:stretch>
            <a:fillRect/>
          </a:stretch>
        </p:blipFill>
        <p:spPr>
          <a:xfrm>
            <a:off x="1785201" y="4220591"/>
            <a:ext cx="1633368" cy="1708331"/>
          </a:xfrm>
          <a:prstGeom prst="rect">
            <a:avLst/>
          </a:prstGeom>
        </p:spPr>
      </p:pic>
      <p:pic>
        <p:nvPicPr>
          <p:cNvPr id="16" name="Рисунок 15" descr="photo_2025-01-12_23-19-57.jpg"/>
          <p:cNvPicPr>
            <a:picLocks noChangeAspect="1"/>
          </p:cNvPicPr>
          <p:nvPr/>
        </p:nvPicPr>
        <p:blipFill>
          <a:blip r:embed="rId7" cstate="print"/>
          <a:srcRect t="16831" r="4019" b="6865"/>
          <a:stretch>
            <a:fillRect/>
          </a:stretch>
        </p:blipFill>
        <p:spPr>
          <a:xfrm>
            <a:off x="5366524" y="4216855"/>
            <a:ext cx="1564899" cy="17365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74249" y="5859082"/>
            <a:ext cx="1912288" cy="49092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Andrei </a:t>
            </a:r>
            <a:r>
              <a:rPr lang="en-US" b="1" dirty="0" err="1" smtClean="0">
                <a:solidFill>
                  <a:srgbClr val="1E3272"/>
                </a:solidFill>
              </a:rPr>
              <a:t>Polischuk</a:t>
            </a:r>
            <a:endParaRPr lang="ru-RU" b="1" dirty="0" smtClean="0">
              <a:solidFill>
                <a:srgbClr val="1E327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6283" y="5837302"/>
            <a:ext cx="1912288" cy="49092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b="1" dirty="0" err="1" smtClean="0">
                <a:solidFill>
                  <a:srgbClr val="1E3272"/>
                </a:solidFill>
              </a:rPr>
              <a:t>Pavel</a:t>
            </a:r>
            <a:r>
              <a:rPr lang="en-US" b="1" dirty="0" smtClean="0">
                <a:solidFill>
                  <a:srgbClr val="1E3272"/>
                </a:solidFill>
              </a:rPr>
              <a:t> </a:t>
            </a:r>
            <a:r>
              <a:rPr lang="en-US" b="1" dirty="0" err="1" smtClean="0">
                <a:solidFill>
                  <a:srgbClr val="1E3272"/>
                </a:solidFill>
              </a:rPr>
              <a:t>Malov</a:t>
            </a:r>
            <a:endParaRPr lang="ru-RU" b="1" dirty="0" smtClean="0">
              <a:solidFill>
                <a:srgbClr val="1E3272"/>
              </a:solidFill>
            </a:endParaRPr>
          </a:p>
        </p:txBody>
      </p:sp>
      <p:pic>
        <p:nvPicPr>
          <p:cNvPr id="19" name="Рисунок 18" descr="photo_2025-01-12_23-27-55.jpg"/>
          <p:cNvPicPr>
            <a:picLocks noChangeAspect="1"/>
          </p:cNvPicPr>
          <p:nvPr/>
        </p:nvPicPr>
        <p:blipFill>
          <a:blip r:embed="rId8" cstate="print"/>
          <a:srcRect l="28346" t="8194" r="9449" b="43406"/>
          <a:stretch>
            <a:fillRect/>
          </a:stretch>
        </p:blipFill>
        <p:spPr>
          <a:xfrm>
            <a:off x="3566217" y="4224119"/>
            <a:ext cx="1668449" cy="1730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10090</TotalTime>
  <Words>957</Words>
  <Application>Microsoft Office PowerPoint</Application>
  <PresentationFormat>Произвольный</PresentationFormat>
  <Paragraphs>259</Paragraphs>
  <Slides>26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Computer Architecture and Operating Systems Lecture 1: Introduction</vt:lpstr>
      <vt:lpstr>Course Resources</vt:lpstr>
      <vt:lpstr>DSBA Course Team</vt:lpstr>
      <vt:lpstr>COMPDS/EAD/CSS 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135</cp:revision>
  <dcterms:created xsi:type="dcterms:W3CDTF">2015-11-11T03:30:50Z</dcterms:created>
  <dcterms:modified xsi:type="dcterms:W3CDTF">2025-01-12T20:35:43Z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