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5" r:id="rId3"/>
    <p:sldId id="276" r:id="rId4"/>
    <p:sldId id="275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6" r:id="rId13"/>
    <p:sldId id="287" r:id="rId14"/>
    <p:sldId id="288" r:id="rId15"/>
    <p:sldId id="274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744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13</a:t>
            </a:r>
            <a:r>
              <a:rPr lang="en-US" b="1" dirty="0" smtClean="0"/>
              <a:t>: Data-level parallelism: Vector, SIMD, GPU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63752"/>
            <a:ext cx="10515600" cy="567994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AU" altLang="en-US" dirty="0" smtClean="0"/>
              <a:t>Processing is highly data-parallel</a:t>
            </a:r>
          </a:p>
          <a:p>
            <a:pPr lvl="1">
              <a:lnSpc>
                <a:spcPct val="80000"/>
              </a:lnSpc>
            </a:pPr>
            <a:r>
              <a:rPr lang="en-AU" altLang="en-US" dirty="0" smtClean="0"/>
              <a:t>GPUs are highly multithreaded</a:t>
            </a:r>
          </a:p>
          <a:p>
            <a:pPr lvl="1">
              <a:lnSpc>
                <a:spcPct val="80000"/>
              </a:lnSpc>
            </a:pPr>
            <a:r>
              <a:rPr lang="en-AU" altLang="en-US" dirty="0" smtClean="0"/>
              <a:t>Use thread switching to hide memory latency</a:t>
            </a:r>
          </a:p>
          <a:p>
            <a:pPr lvl="2">
              <a:lnSpc>
                <a:spcPct val="80000"/>
              </a:lnSpc>
            </a:pPr>
            <a:r>
              <a:rPr lang="en-AU" altLang="en-US" sz="2800" dirty="0" smtClean="0"/>
              <a:t>Less reliance on multi-level caches</a:t>
            </a:r>
          </a:p>
          <a:p>
            <a:pPr lvl="1">
              <a:lnSpc>
                <a:spcPct val="80000"/>
              </a:lnSpc>
            </a:pPr>
            <a:r>
              <a:rPr lang="en-AU" altLang="en-US" dirty="0" smtClean="0"/>
              <a:t>Graphics memory is wide and high-bandwidth</a:t>
            </a:r>
          </a:p>
          <a:p>
            <a:pPr>
              <a:lnSpc>
                <a:spcPct val="80000"/>
              </a:lnSpc>
            </a:pPr>
            <a:r>
              <a:rPr lang="en-AU" altLang="en-US" dirty="0" smtClean="0"/>
              <a:t>Trend toward general purpose GPUs</a:t>
            </a:r>
          </a:p>
          <a:p>
            <a:pPr lvl="1">
              <a:lnSpc>
                <a:spcPct val="80000"/>
              </a:lnSpc>
            </a:pPr>
            <a:r>
              <a:rPr lang="en-AU" altLang="en-US" dirty="0" smtClean="0"/>
              <a:t>Heterogeneous CPU/GPU systems</a:t>
            </a:r>
          </a:p>
          <a:p>
            <a:pPr lvl="1">
              <a:lnSpc>
                <a:spcPct val="80000"/>
              </a:lnSpc>
            </a:pPr>
            <a:r>
              <a:rPr lang="en-AU" altLang="en-US" dirty="0" smtClean="0"/>
              <a:t>CPU for sequential code, GPU for parallel code</a:t>
            </a:r>
          </a:p>
          <a:p>
            <a:pPr>
              <a:lnSpc>
                <a:spcPct val="80000"/>
              </a:lnSpc>
            </a:pPr>
            <a:r>
              <a:rPr lang="en-AU" altLang="en-US" dirty="0" smtClean="0"/>
              <a:t>Programming languages/APIs</a:t>
            </a:r>
          </a:p>
          <a:p>
            <a:pPr lvl="1">
              <a:lnSpc>
                <a:spcPct val="80000"/>
              </a:lnSpc>
            </a:pPr>
            <a:r>
              <a:rPr lang="en-AU" altLang="en-US" dirty="0" smtClean="0"/>
              <a:t>DirectX, OpenGL</a:t>
            </a:r>
          </a:p>
          <a:p>
            <a:pPr lvl="1">
              <a:lnSpc>
                <a:spcPct val="80000"/>
              </a:lnSpc>
            </a:pPr>
            <a:r>
              <a:rPr lang="en-AU" altLang="en-US" dirty="0" smtClean="0"/>
              <a:t>C for Graphics (Cg), High Level </a:t>
            </a:r>
            <a:r>
              <a:rPr lang="en-AU" altLang="en-US" dirty="0" err="1" smtClean="0"/>
              <a:t>Shader</a:t>
            </a:r>
            <a:r>
              <a:rPr lang="en-AU" altLang="en-US" dirty="0" smtClean="0"/>
              <a:t> Language (HLSL)</a:t>
            </a:r>
          </a:p>
          <a:p>
            <a:pPr lvl="1">
              <a:lnSpc>
                <a:spcPct val="80000"/>
              </a:lnSpc>
            </a:pPr>
            <a:r>
              <a:rPr lang="en-AU" altLang="en-US" dirty="0" smtClean="0"/>
              <a:t>Compute Unified Device Architecture (CUDA)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GPU Architectures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38352"/>
            <a:ext cx="10464800" cy="5667248"/>
          </a:xfrm>
        </p:spPr>
        <p:txBody>
          <a:bodyPr>
            <a:noAutofit/>
          </a:bodyPr>
          <a:lstStyle/>
          <a:p>
            <a:r>
              <a:rPr lang="en-AU" altLang="en-US" dirty="0" smtClean="0"/>
              <a:t>Early video cards</a:t>
            </a:r>
          </a:p>
          <a:p>
            <a:pPr lvl="1"/>
            <a:r>
              <a:rPr lang="en-AU" altLang="en-US" dirty="0" smtClean="0"/>
              <a:t>Frame buffer memory with address generation for video output</a:t>
            </a:r>
          </a:p>
          <a:p>
            <a:r>
              <a:rPr lang="en-AU" altLang="en-US" dirty="0" smtClean="0"/>
              <a:t>3D graphics processing</a:t>
            </a:r>
          </a:p>
          <a:p>
            <a:pPr lvl="1"/>
            <a:r>
              <a:rPr lang="en-AU" altLang="en-US" dirty="0" smtClean="0"/>
              <a:t>Originally high-end computers (e.g., SGI)</a:t>
            </a:r>
          </a:p>
          <a:p>
            <a:pPr lvl="1"/>
            <a:r>
              <a:rPr lang="en-AU" altLang="en-US" dirty="0" smtClean="0"/>
              <a:t>Moore’s Law </a:t>
            </a:r>
            <a:r>
              <a:rPr lang="en-AU" altLang="en-US" dirty="0" smtClean="0">
                <a:sym typeface="Symbol" pitchFamily="18" charset="2"/>
              </a:rPr>
              <a:t> lower cost, higher density</a:t>
            </a:r>
          </a:p>
          <a:p>
            <a:pPr lvl="1"/>
            <a:r>
              <a:rPr lang="en-AU" altLang="en-US" dirty="0" smtClean="0">
                <a:sym typeface="Symbol" pitchFamily="18" charset="2"/>
              </a:rPr>
              <a:t>3D graphics cards for PCs and game consoles</a:t>
            </a:r>
          </a:p>
          <a:p>
            <a:r>
              <a:rPr lang="en-AU" altLang="en-US" dirty="0" smtClean="0">
                <a:sym typeface="Symbol" pitchFamily="18" charset="2"/>
              </a:rPr>
              <a:t>Graphics Processing Units</a:t>
            </a:r>
          </a:p>
          <a:p>
            <a:pPr lvl="1"/>
            <a:r>
              <a:rPr lang="en-AU" altLang="en-US" dirty="0" smtClean="0">
                <a:sym typeface="Symbol" pitchFamily="18" charset="2"/>
              </a:rPr>
              <a:t>Processors oriented to 3D graphics tasks</a:t>
            </a:r>
          </a:p>
          <a:p>
            <a:pPr lvl="1"/>
            <a:r>
              <a:rPr lang="en-AU" altLang="en-US" dirty="0" smtClean="0">
                <a:sym typeface="Symbol" pitchFamily="18" charset="2"/>
              </a:rPr>
              <a:t>Vertex/pixel processing, shading, texture mapping,</a:t>
            </a:r>
            <a:r>
              <a:rPr lang="ru-RU" altLang="en-US" dirty="0" smtClean="0">
                <a:sym typeface="Symbol" pitchFamily="18" charset="2"/>
              </a:rPr>
              <a:t> </a:t>
            </a:r>
            <a:r>
              <a:rPr lang="en-AU" altLang="en-US" dirty="0" err="1" smtClean="0">
                <a:sym typeface="Symbol" pitchFamily="18" charset="2"/>
              </a:rPr>
              <a:t>rasterization</a:t>
            </a:r>
            <a:endParaRPr lang="en-AU" altLang="en-US" dirty="0" smtClean="0">
              <a:sym typeface="Symbol" pitchFamily="18" charset="2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History of GPUs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942847"/>
          </a:xfrm>
        </p:spPr>
        <p:txBody>
          <a:bodyPr/>
          <a:lstStyle/>
          <a:p>
            <a:r>
              <a:rPr lang="en-US" dirty="0" smtClean="0"/>
              <a:t>Multiple SIMD processors, each as shown: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Example: NVIDIA Fermi</a:t>
            </a:r>
            <a:endParaRPr lang="ru-RU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8550" y="2119313"/>
            <a:ext cx="8112125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SIMD Processor: 16 SIMD lanes</a:t>
            </a:r>
          </a:p>
          <a:p>
            <a:r>
              <a:rPr lang="en-AU" altLang="en-US" dirty="0" smtClean="0"/>
              <a:t>SIMD instruction</a:t>
            </a:r>
          </a:p>
          <a:p>
            <a:pPr lvl="1"/>
            <a:r>
              <a:rPr lang="en-AU" altLang="en-US" dirty="0" smtClean="0"/>
              <a:t>Operates on 32 element wide threads</a:t>
            </a:r>
          </a:p>
          <a:p>
            <a:pPr lvl="1"/>
            <a:r>
              <a:rPr lang="en-AU" altLang="en-US" dirty="0" smtClean="0"/>
              <a:t>Dynamically scheduled on 16-wide processor over 2 cycles</a:t>
            </a:r>
          </a:p>
          <a:p>
            <a:r>
              <a:rPr lang="en-AU" altLang="en-US" dirty="0" smtClean="0"/>
              <a:t>32K x 32-bit registers spread across lanes</a:t>
            </a:r>
          </a:p>
          <a:p>
            <a:pPr lvl="1"/>
            <a:r>
              <a:rPr lang="en-AU" altLang="en-US" dirty="0" smtClean="0"/>
              <a:t>64 registers per thread </a:t>
            </a:r>
            <a:r>
              <a:rPr lang="en-AU" altLang="en-US" dirty="0" smtClean="0"/>
              <a:t>context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Example: NVIDIA Fermi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GPU Memory Structures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3450" y="1268413"/>
            <a:ext cx="5538788" cy="488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4140200" cy="4997896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7B217"/>
                </a:solidFill>
              </a:rPr>
              <a:t>SIMD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solidFill>
                  <a:srgbClr val="F7B217"/>
                </a:solidFill>
              </a:rPr>
              <a:t>vector</a:t>
            </a:r>
            <a:r>
              <a:rPr lang="en-US" altLang="en-US" dirty="0" smtClean="0"/>
              <a:t> operations match multimedia applications and are easy to program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Concluding Remarks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1785" y="1055370"/>
            <a:ext cx="5329714" cy="557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Data-level parallelism </a:t>
            </a:r>
            <a:r>
              <a:rPr lang="en-US" dirty="0" smtClean="0"/>
              <a:t>is parallelism </a:t>
            </a:r>
            <a:r>
              <a:rPr lang="en-US" dirty="0" smtClean="0"/>
              <a:t>achieved by performing the same </a:t>
            </a:r>
            <a:r>
              <a:rPr lang="en-US" dirty="0" smtClean="0"/>
              <a:t>operation </a:t>
            </a:r>
            <a:r>
              <a:rPr lang="en-US" dirty="0" smtClean="0"/>
              <a:t>on independent </a:t>
            </a:r>
            <a:r>
              <a:rPr lang="en-US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Best in dealing with arrays in for loops and </a:t>
            </a:r>
            <a:r>
              <a:rPr lang="en-US" dirty="0" smtClean="0"/>
              <a:t>processing </a:t>
            </a:r>
            <a:r>
              <a:rPr lang="en-US" dirty="0" smtClean="0"/>
              <a:t>other kinds of </a:t>
            </a:r>
            <a:r>
              <a:rPr lang="en-US" b="1" dirty="0" smtClean="0"/>
              <a:t>identically structured </a:t>
            </a:r>
            <a:r>
              <a:rPr lang="en-US" b="1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Unsuitable for </a:t>
            </a:r>
            <a:r>
              <a:rPr lang="en-US" b="1" dirty="0" smtClean="0"/>
              <a:t>control flow structures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Data-Level Parallelism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27548"/>
          </a:xfrm>
        </p:spPr>
        <p:txBody>
          <a:bodyPr>
            <a:normAutofit/>
          </a:bodyPr>
          <a:lstStyle/>
          <a:p>
            <a:r>
              <a:rPr lang="en-AU" altLang="en-US" dirty="0" smtClean="0"/>
              <a:t>An alternate classification</a:t>
            </a:r>
          </a:p>
          <a:p>
            <a:endParaRPr lang="en-AU" altLang="en-US" dirty="0" smtClean="0"/>
          </a:p>
          <a:p>
            <a:endParaRPr lang="en-AU" altLang="en-US" dirty="0" smtClean="0"/>
          </a:p>
          <a:p>
            <a:endParaRPr lang="en-AU" altLang="en-US" dirty="0" smtClean="0"/>
          </a:p>
          <a:p>
            <a:endParaRPr lang="en-AU" altLang="en-US" dirty="0" smtClean="0"/>
          </a:p>
          <a:p>
            <a:endParaRPr lang="en-AU" altLang="en-US" dirty="0" smtClean="0"/>
          </a:p>
          <a:p>
            <a:r>
              <a:rPr lang="en-US" dirty="0" smtClean="0"/>
              <a:t>SPMD: Single Program Multiple Data</a:t>
            </a:r>
          </a:p>
          <a:p>
            <a:pPr lvl="1"/>
            <a:r>
              <a:rPr lang="en-US" dirty="0" smtClean="0"/>
              <a:t>A parallel program on a MIMD computer</a:t>
            </a:r>
          </a:p>
          <a:p>
            <a:pPr lvl="1"/>
            <a:r>
              <a:rPr lang="en-US" dirty="0" smtClean="0"/>
              <a:t>Conditional code for different processors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Instruction and Data Streams</a:t>
            </a:r>
            <a:endParaRPr lang="ru-RU" dirty="0"/>
          </a:p>
        </p:txBody>
      </p:sp>
      <p:graphicFrame>
        <p:nvGraphicFramePr>
          <p:cNvPr id="5" name="Group 61"/>
          <p:cNvGraphicFramePr>
            <a:graphicFrameLocks noGrp="1"/>
          </p:cNvGraphicFramePr>
          <p:nvPr/>
        </p:nvGraphicFramePr>
        <p:xfrm>
          <a:off x="1968500" y="1866900"/>
          <a:ext cx="8991601" cy="2933699"/>
        </p:xfrm>
        <a:graphic>
          <a:graphicData uri="http://schemas.openxmlformats.org/drawingml/2006/table">
            <a:tbl>
              <a:tblPr/>
              <a:tblGrid>
                <a:gridCol w="1651209"/>
                <a:gridCol w="1459737"/>
                <a:gridCol w="2896154"/>
                <a:gridCol w="2984501"/>
              </a:tblGrid>
              <a:tr h="522364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 Streams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236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418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Instruction Streams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SISD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Intel Pentium 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SIMD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: SSE instructions of x86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4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MISD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No examples today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MIMD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Intel Xeon e5345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698500" y="974852"/>
            <a:ext cx="10858500" cy="541324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Single instruction, single data (SISD) stream</a:t>
            </a:r>
            <a:r>
              <a:rPr lang="en-US" sz="2800" dirty="0" smtClean="0"/>
              <a:t>: A single processor executes a single instruction stream to operate on data stored in a single memory. </a:t>
            </a:r>
            <a:r>
              <a:rPr lang="en-US" sz="2800" dirty="0" err="1" smtClean="0"/>
              <a:t>Uniprocessors</a:t>
            </a:r>
            <a:r>
              <a:rPr lang="en-US" sz="2800" dirty="0" smtClean="0"/>
              <a:t> fall into this category.</a:t>
            </a:r>
          </a:p>
          <a:p>
            <a:r>
              <a:rPr lang="en-US" sz="2800" b="1" dirty="0" smtClean="0"/>
              <a:t>Single instruction, multiple data (SIMD) stream</a:t>
            </a:r>
            <a:r>
              <a:rPr lang="en-US" sz="2800" dirty="0" smtClean="0"/>
              <a:t>: A single machine instruction controls the simultaneous execution of a number of processing elements on a lockstep basis. Each has an associated data memory, so that instructions are executed on different sets of data by different processors. Vector and array processors fall into this category.</a:t>
            </a:r>
          </a:p>
          <a:p>
            <a:r>
              <a:rPr lang="en-US" sz="2800" b="1" dirty="0" smtClean="0"/>
              <a:t>Multiple instruction, single data (MISD) stream</a:t>
            </a:r>
            <a:r>
              <a:rPr lang="en-US" sz="2800" dirty="0" smtClean="0"/>
              <a:t>: A sequence of data is transmitted to a set of processors, each of which executes a different instruction sequence. Not commercially implemented.</a:t>
            </a:r>
          </a:p>
          <a:p>
            <a:r>
              <a:rPr lang="en-US" sz="2800" b="1" dirty="0" smtClean="0"/>
              <a:t>Multiple instruction, multiple data (MIMD) stream</a:t>
            </a:r>
            <a:r>
              <a:rPr lang="en-US" sz="2800" dirty="0" smtClean="0"/>
              <a:t>: A set of processors simultaneously execute different instruction sequences on different data sets. SMPs, clusters, and NUMA systems fit into this category.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Parallel Processing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715000"/>
          </a:xfrm>
        </p:spPr>
        <p:txBody>
          <a:bodyPr>
            <a:noAutofit/>
          </a:bodyPr>
          <a:lstStyle/>
          <a:p>
            <a:r>
              <a:rPr lang="en-AU" altLang="en-US" dirty="0" smtClean="0"/>
              <a:t>Highly pipelined function units</a:t>
            </a:r>
          </a:p>
          <a:p>
            <a:r>
              <a:rPr lang="en-AU" altLang="en-US" dirty="0" smtClean="0"/>
              <a:t>Stream data from/to vector registers to units</a:t>
            </a:r>
          </a:p>
          <a:p>
            <a:pPr lvl="1"/>
            <a:r>
              <a:rPr lang="en-AU" altLang="en-US" dirty="0" smtClean="0"/>
              <a:t>Data collected from memory into registers</a:t>
            </a:r>
          </a:p>
          <a:p>
            <a:pPr lvl="1"/>
            <a:r>
              <a:rPr lang="en-AU" altLang="en-US" dirty="0" smtClean="0"/>
              <a:t>Results stored from registers to memory</a:t>
            </a:r>
          </a:p>
          <a:p>
            <a:r>
              <a:rPr lang="en-AU" altLang="en-US" dirty="0" smtClean="0"/>
              <a:t>Example: Vector extension to RISC-V</a:t>
            </a:r>
          </a:p>
          <a:p>
            <a:pPr lvl="1"/>
            <a:r>
              <a:rPr lang="en-US" altLang="en-US" dirty="0" smtClean="0">
                <a:cs typeface="Arial" charset="0"/>
              </a:rPr>
              <a:t>v0 to v31: </a:t>
            </a:r>
            <a:r>
              <a:rPr lang="en-AU" altLang="en-US" dirty="0" smtClean="0"/>
              <a:t>32 </a:t>
            </a:r>
            <a:r>
              <a:rPr lang="en-US" altLang="en-US" dirty="0" smtClean="0">
                <a:cs typeface="Arial" charset="0"/>
              </a:rPr>
              <a:t>× 64-element registers, (64-bit elements)</a:t>
            </a:r>
          </a:p>
          <a:p>
            <a:pPr lvl="1"/>
            <a:r>
              <a:rPr lang="en-US" altLang="en-US" dirty="0" smtClean="0">
                <a:cs typeface="Arial" charset="0"/>
              </a:rPr>
              <a:t>Vector instructions</a:t>
            </a:r>
          </a:p>
          <a:p>
            <a:pPr lvl="2"/>
            <a:r>
              <a:rPr lang="en-US" altLang="en-US" sz="2800" dirty="0" err="1" smtClean="0">
                <a:latin typeface="Lucida Console" pitchFamily="49" charset="0"/>
                <a:cs typeface="Arial" charset="0"/>
              </a:rPr>
              <a:t>fld.v</a:t>
            </a:r>
            <a:r>
              <a:rPr lang="en-US" altLang="en-US" sz="2800" dirty="0" smtClean="0">
                <a:cs typeface="Arial" charset="0"/>
              </a:rPr>
              <a:t>, </a:t>
            </a:r>
            <a:r>
              <a:rPr lang="en-US" altLang="en-US" sz="2800" dirty="0" err="1" smtClean="0">
                <a:cs typeface="Arial" charset="0"/>
              </a:rPr>
              <a:t>f</a:t>
            </a:r>
            <a:r>
              <a:rPr lang="en-US" altLang="en-US" sz="2800" dirty="0" err="1" smtClean="0">
                <a:latin typeface="Lucida Console" pitchFamily="49" charset="0"/>
                <a:cs typeface="Arial" charset="0"/>
              </a:rPr>
              <a:t>sd.v</a:t>
            </a:r>
            <a:r>
              <a:rPr lang="en-US" altLang="en-US" sz="2800" dirty="0" smtClean="0">
                <a:cs typeface="Arial" charset="0"/>
              </a:rPr>
              <a:t>: load/store vector</a:t>
            </a:r>
          </a:p>
          <a:p>
            <a:pPr lvl="2"/>
            <a:r>
              <a:rPr lang="en-US" altLang="en-US" sz="2800" dirty="0" err="1" smtClean="0">
                <a:latin typeface="Lucida Console" pitchFamily="49" charset="0"/>
                <a:cs typeface="Arial" charset="0"/>
              </a:rPr>
              <a:t>fadd.d.v</a:t>
            </a:r>
            <a:r>
              <a:rPr lang="en-US" altLang="en-US" sz="2800" dirty="0" smtClean="0">
                <a:cs typeface="Arial" charset="0"/>
              </a:rPr>
              <a:t>: add vectors of double</a:t>
            </a:r>
          </a:p>
          <a:p>
            <a:pPr lvl="2"/>
            <a:r>
              <a:rPr lang="en-US" altLang="en-US" sz="2800" dirty="0" err="1" smtClean="0">
                <a:latin typeface="Lucida Console" pitchFamily="49" charset="0"/>
                <a:cs typeface="Arial" charset="0"/>
              </a:rPr>
              <a:t>fadd.d.vs</a:t>
            </a:r>
            <a:r>
              <a:rPr lang="en-US" altLang="en-US" sz="2800" dirty="0" smtClean="0">
                <a:cs typeface="Arial" charset="0"/>
              </a:rPr>
              <a:t>: add scalar to each element of vector of double</a:t>
            </a:r>
          </a:p>
          <a:p>
            <a:r>
              <a:rPr lang="en-US" altLang="en-US" dirty="0" smtClean="0">
                <a:cs typeface="Arial" charset="0"/>
              </a:rPr>
              <a:t>Significantly reduces instruction-fetch bandwidth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Vector Processors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75310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spcAft>
                <a:spcPts val="1200"/>
              </a:spcAft>
              <a:defRPr/>
            </a:pPr>
            <a:r>
              <a:rPr lang="en-AU" altLang="en-US" sz="2800" dirty="0" smtClean="0"/>
              <a:t> </a:t>
            </a:r>
            <a:r>
              <a:rPr lang="en-AU" altLang="en-US" sz="3200" dirty="0" smtClean="0"/>
              <a:t>Conventional RISC-V code:</a:t>
            </a:r>
            <a:endParaRPr lang="en-AU" altLang="en-US" sz="2800" dirty="0" smtClean="0"/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fld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 f0,a(x3) 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load scalar a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addi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x5,x19,512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end of array X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loop: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fld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 f1,0(x19)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load x[</a:t>
            </a:r>
            <a:r>
              <a:rPr lang="en-AU" altLang="en-US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fmul.d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f1,f1,f0 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a * x[</a:t>
            </a:r>
            <a:r>
              <a:rPr lang="en-AU" altLang="en-US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fld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 f2,0(x20)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load y[</a:t>
            </a:r>
            <a:r>
              <a:rPr lang="en-AU" altLang="en-US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fadd.d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f2,f2,f1 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a * x[</a:t>
            </a:r>
            <a:r>
              <a:rPr lang="en-AU" altLang="en-US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] + y[</a:t>
            </a:r>
            <a:r>
              <a:rPr lang="en-AU" altLang="en-US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fsd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 f2,0(x20)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store y[</a:t>
            </a:r>
            <a:r>
              <a:rPr lang="en-AU" altLang="en-US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addi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x19,x19,8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increment index to x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addi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x20,x20,8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increment index to y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bltu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x19,x5,loop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repeat if not done</a:t>
            </a:r>
          </a:p>
          <a:p>
            <a:pPr marL="0" indent="0">
              <a:spcBef>
                <a:spcPts val="500"/>
              </a:spcBef>
              <a:spcAft>
                <a:spcPts val="1200"/>
              </a:spcAft>
              <a:defRPr/>
            </a:pPr>
            <a:r>
              <a:rPr lang="en-AU" altLang="en-US" sz="3200" dirty="0" smtClean="0"/>
              <a:t> Vector RISC-V code: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fld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 f0,a(x3) 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load scalar a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fld.v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v0,0(x19)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load vector x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fmul.d.vs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v0,v0,f0 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vector-scalar multiply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fld.v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v1,0(x20)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load vector y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fadd.d.v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v1,v1,v0 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vector-vector add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fsd.v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v1,0(x20)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store vector y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Example: DAXPY (Y = a × X + Y)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00100" y="1066800"/>
            <a:ext cx="10617200" cy="5613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altLang="en-US" dirty="0" smtClean="0"/>
              <a:t>Vector architectures and compilers</a:t>
            </a:r>
          </a:p>
          <a:p>
            <a:pPr lvl="1">
              <a:lnSpc>
                <a:spcPct val="100000"/>
              </a:lnSpc>
            </a:pPr>
            <a:r>
              <a:rPr lang="en-AU" altLang="en-US" dirty="0" smtClean="0"/>
              <a:t>Simplify data-parallel programming</a:t>
            </a:r>
          </a:p>
          <a:p>
            <a:pPr lvl="1">
              <a:lnSpc>
                <a:spcPct val="100000"/>
              </a:lnSpc>
            </a:pPr>
            <a:r>
              <a:rPr lang="en-AU" altLang="en-US" dirty="0" smtClean="0"/>
              <a:t>Explicit statement of absence of loop-carried dependences</a:t>
            </a:r>
          </a:p>
          <a:p>
            <a:pPr lvl="2">
              <a:lnSpc>
                <a:spcPct val="100000"/>
              </a:lnSpc>
            </a:pPr>
            <a:r>
              <a:rPr lang="en-AU" altLang="en-US" sz="2800" dirty="0" smtClean="0"/>
              <a:t>Reduced checking in hardware</a:t>
            </a:r>
          </a:p>
          <a:p>
            <a:pPr lvl="1">
              <a:lnSpc>
                <a:spcPct val="100000"/>
              </a:lnSpc>
            </a:pPr>
            <a:r>
              <a:rPr lang="en-AU" altLang="en-US" dirty="0" smtClean="0"/>
              <a:t>Regular access patterns benefit from interleaved and burst memory</a:t>
            </a:r>
          </a:p>
          <a:p>
            <a:pPr lvl="1">
              <a:lnSpc>
                <a:spcPct val="100000"/>
              </a:lnSpc>
            </a:pPr>
            <a:r>
              <a:rPr lang="en-AU" altLang="en-US" dirty="0" smtClean="0"/>
              <a:t>Avoid control hazards by avoiding loops</a:t>
            </a:r>
          </a:p>
          <a:p>
            <a:pPr>
              <a:lnSpc>
                <a:spcPct val="100000"/>
              </a:lnSpc>
            </a:pPr>
            <a:r>
              <a:rPr lang="en-AU" altLang="en-US" dirty="0" smtClean="0"/>
              <a:t>More general than ad-hoc media extensions (such as MMX, SSE)</a:t>
            </a:r>
          </a:p>
          <a:p>
            <a:pPr lvl="1">
              <a:lnSpc>
                <a:spcPct val="100000"/>
              </a:lnSpc>
            </a:pPr>
            <a:r>
              <a:rPr lang="en-AU" altLang="en-US" dirty="0" smtClean="0"/>
              <a:t>Better match with compiler technology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Vector vs. Scalar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11647"/>
          </a:xfrm>
        </p:spPr>
        <p:txBody>
          <a:bodyPr/>
          <a:lstStyle/>
          <a:p>
            <a:r>
              <a:rPr lang="en-AU" altLang="en-US" dirty="0" smtClean="0"/>
              <a:t>Operate </a:t>
            </a:r>
            <a:r>
              <a:rPr lang="en-AU" altLang="en-US" dirty="0" err="1" smtClean="0"/>
              <a:t>elementwise</a:t>
            </a:r>
            <a:r>
              <a:rPr lang="en-AU" altLang="en-US" dirty="0" smtClean="0"/>
              <a:t> on vectors of data</a:t>
            </a:r>
          </a:p>
          <a:p>
            <a:pPr lvl="1"/>
            <a:r>
              <a:rPr lang="en-AU" altLang="en-US" dirty="0" smtClean="0"/>
              <a:t>E.g., MMX and SSE instructions in x86</a:t>
            </a:r>
          </a:p>
          <a:p>
            <a:pPr lvl="2"/>
            <a:r>
              <a:rPr lang="en-AU" altLang="en-US" sz="2800" dirty="0" smtClean="0"/>
              <a:t>Multiple data elements in 128-bit wide registers</a:t>
            </a:r>
          </a:p>
          <a:p>
            <a:r>
              <a:rPr lang="en-AU" altLang="en-US" dirty="0" smtClean="0"/>
              <a:t>All processors execute the same instruction at the same time</a:t>
            </a:r>
          </a:p>
          <a:p>
            <a:pPr lvl="1"/>
            <a:r>
              <a:rPr lang="en-AU" altLang="en-US" dirty="0" smtClean="0"/>
              <a:t>Each with different data address, etc.</a:t>
            </a:r>
          </a:p>
          <a:p>
            <a:r>
              <a:rPr lang="en-AU" altLang="en-US" dirty="0" smtClean="0"/>
              <a:t>Simplifies synchronization</a:t>
            </a:r>
          </a:p>
          <a:p>
            <a:r>
              <a:rPr lang="en-AU" altLang="en-US" dirty="0" smtClean="0"/>
              <a:t>Reduced instruction control hardware</a:t>
            </a:r>
          </a:p>
          <a:p>
            <a:r>
              <a:rPr lang="en-AU" altLang="en-US" dirty="0" smtClean="0"/>
              <a:t>Works best for highly data-parallel applications</a:t>
            </a:r>
          </a:p>
          <a:p>
            <a:pPr lvl="1"/>
            <a:endParaRPr lang="en-AU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SIMD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66800"/>
            <a:ext cx="10896600" cy="552449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dirty="0" smtClean="0"/>
              <a:t>Vector instructions have a variable vector width, multimedia extensions have a fixed width</a:t>
            </a:r>
          </a:p>
          <a:p>
            <a:pPr>
              <a:spcBef>
                <a:spcPts val="600"/>
              </a:spcBef>
            </a:pPr>
            <a:r>
              <a:rPr lang="en-US" altLang="en-US" sz="2800" dirty="0" smtClean="0"/>
              <a:t>Vector instructions support </a:t>
            </a:r>
            <a:r>
              <a:rPr lang="en-US" altLang="en-US" sz="2800" dirty="0" err="1" smtClean="0"/>
              <a:t>strided</a:t>
            </a:r>
            <a:r>
              <a:rPr lang="en-US" altLang="en-US" sz="2800" dirty="0" smtClean="0"/>
              <a:t> access, multimedia extensions do not</a:t>
            </a:r>
          </a:p>
          <a:p>
            <a:pPr>
              <a:spcBef>
                <a:spcPts val="600"/>
              </a:spcBef>
            </a:pPr>
            <a:r>
              <a:rPr lang="en-US" altLang="en-US" sz="2800" dirty="0" smtClean="0"/>
              <a:t>Vector units can be combination of pipelined and arrayed functional units: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Vector vs. Multimedia Extensions</a:t>
            </a:r>
            <a:endParaRPr lang="ru-RU" b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0821" y="3409946"/>
            <a:ext cx="416052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3819" y="3589020"/>
            <a:ext cx="4640580" cy="31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20997</TotalTime>
  <Words>848</Words>
  <Application>Microsoft Office PowerPoint</Application>
  <PresentationFormat>Произвольный</PresentationFormat>
  <Paragraphs>153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Computer Architecture and Operating Systems Lecture 13: Data-level parallelism: Vector, SIMD, GPU</vt:lpstr>
      <vt:lpstr>Data-Level Parallelism</vt:lpstr>
      <vt:lpstr>Instruction and Data Streams</vt:lpstr>
      <vt:lpstr>Types of Parallel Processing</vt:lpstr>
      <vt:lpstr>Vector Processors</vt:lpstr>
      <vt:lpstr>Example: DAXPY (Y = a × X + Y)</vt:lpstr>
      <vt:lpstr>Vector vs. Scalar</vt:lpstr>
      <vt:lpstr>SIMD</vt:lpstr>
      <vt:lpstr>Vector vs. Multimedia Extensions</vt:lpstr>
      <vt:lpstr>GPU Architectures</vt:lpstr>
      <vt:lpstr>History of GPUs</vt:lpstr>
      <vt:lpstr>Example: NVIDIA Fermi</vt:lpstr>
      <vt:lpstr>Example: NVIDIA Fermi</vt:lpstr>
      <vt:lpstr>GPU Memory Structures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508</cp:revision>
  <dcterms:created xsi:type="dcterms:W3CDTF">2015-11-11T03:30:50Z</dcterms:created>
  <dcterms:modified xsi:type="dcterms:W3CDTF">2021-02-24T15:15:11Z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