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3" r:id="rId3"/>
    <p:sldId id="274" r:id="rId4"/>
    <p:sldId id="275" r:id="rId5"/>
    <p:sldId id="276" r:id="rId6"/>
    <p:sldId id="309" r:id="rId7"/>
    <p:sldId id="278" r:id="rId8"/>
    <p:sldId id="310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8" r:id="rId33"/>
    <p:sldId id="304" r:id="rId34"/>
    <p:sldId id="305" r:id="rId35"/>
    <p:sldId id="306" r:id="rId36"/>
    <p:sldId id="307" r:id="rId37"/>
    <p:sldId id="27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80" d="100"/>
          <a:sy n="80" d="100"/>
        </p:scale>
        <p:origin x="-177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1E69E-48EE-4767-B9EC-E1BBDBA492C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8DEA-5CF5-42D5-B59B-B4F9205B349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2889D-DA6C-487B-92ED-F24080A36D7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C6757-3189-4510-90BC-6B0F3EAB6A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11C3-FE35-42B4-AB53-E3E6F9F9EE1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799B9-770F-444F-93DD-8295831065D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68356-4EF5-46F5-BCAC-093C25F651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7FEA2-E65F-4B6E-94F1-8785A7660B5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F6FCB-94F3-4465-9412-2A589780D9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BE654-A4AB-448F-ACE4-2C87B44488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AC87-EE5D-4DB1-8EA8-8864F250EAF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CB1DD-DB27-4142-A69C-479D27836F6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BB7CC-DA9A-4E27-B614-B5B6C1D6609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C2BAA-31E3-42A3-944C-29682AF27D1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4B1A9-714C-44CC-B254-C3E379E4007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E0D24-6758-4492-89B8-A8E9C94A513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63562-1952-4C9E-B14F-0417C5E0B3E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62AF8-7D39-4130-B790-ED37AE669C5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D738C-E6B8-4421-A94F-C3F924C01A4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2B85F-3A7B-400A-9355-6982715DF61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288F-2393-4B36-B7AB-1EAAEB4A94C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F0E7D-0C28-4D4D-9D0D-ED7552CBB4B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53FCC-78B9-443F-BFBA-9B9E9F093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119D1-F7D5-4FC5-AD44-2B16B12E852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C8BC8-5C5B-4656-9226-C0E76ED3814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9D9B0-DE7A-4100-A63D-B2743CE121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F57CF-E018-4B10-8EA9-38636F9BFAC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The C Programming Language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36503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 file, delete file</a:t>
            </a:r>
          </a:p>
          <a:p>
            <a:pPr lvl="1"/>
            <a:r>
              <a:rPr lang="en-US" dirty="0" smtClean="0"/>
              <a:t>open, close file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and set file attributes</a:t>
            </a:r>
          </a:p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request device, release device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device attributes, set device attributes</a:t>
            </a:r>
          </a:p>
          <a:p>
            <a:pPr lvl="1"/>
            <a:r>
              <a:rPr lang="en-US" dirty="0" smtClean="0"/>
              <a:t>logically attach or detach devices</a:t>
            </a:r>
          </a:p>
          <a:p>
            <a:pPr lvl="1"/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433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774" y="1233489"/>
            <a:ext cx="10426535" cy="52266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maintenance</a:t>
            </a:r>
          </a:p>
          <a:p>
            <a:pPr lvl="1"/>
            <a:r>
              <a:rPr lang="en-US" dirty="0" smtClean="0"/>
              <a:t>get time or date, set time or date</a:t>
            </a:r>
          </a:p>
          <a:p>
            <a:pPr lvl="1"/>
            <a:r>
              <a:rPr lang="en-US" dirty="0" smtClean="0"/>
              <a:t>get system data, set system data</a:t>
            </a:r>
          </a:p>
          <a:p>
            <a:pPr lvl="1"/>
            <a:r>
              <a:rPr lang="en-US" dirty="0" smtClean="0"/>
              <a:t>get and set process, file, or device attributes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create, delete communication connection</a:t>
            </a:r>
          </a:p>
          <a:p>
            <a:pPr lvl="1"/>
            <a:r>
              <a:rPr lang="en-US" dirty="0" smtClean="0"/>
              <a:t>send, receive messages if </a:t>
            </a:r>
            <a:r>
              <a:rPr lang="en-US" b="1" dirty="0" smtClean="0">
                <a:solidFill>
                  <a:srgbClr val="3366FF"/>
                </a:solidFill>
              </a:rPr>
              <a:t>message passing model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3366FF"/>
                </a:solidFill>
              </a:rPr>
              <a:t>host name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dirty="0" smtClean="0"/>
              <a:t>From</a:t>
            </a:r>
            <a:r>
              <a:rPr lang="en-US" b="1" dirty="0" smtClean="0">
                <a:solidFill>
                  <a:srgbClr val="3366FF"/>
                </a:solidFill>
              </a:rPr>
              <a:t> client </a:t>
            </a:r>
            <a:r>
              <a:rPr lang="en-US" dirty="0" smtClean="0"/>
              <a:t>to</a:t>
            </a:r>
            <a:r>
              <a:rPr lang="en-US" b="1" dirty="0" smtClean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Shared-memory model </a:t>
            </a:r>
            <a:r>
              <a:rPr lang="en-US" dirty="0" smtClean="0"/>
              <a:t>create and gain access to memory regions</a:t>
            </a:r>
          </a:p>
          <a:p>
            <a:pPr lvl="1"/>
            <a:r>
              <a:rPr lang="en-US" dirty="0" smtClean="0"/>
              <a:t>transfer status information</a:t>
            </a:r>
          </a:p>
          <a:p>
            <a:pPr lvl="1"/>
            <a:r>
              <a:rPr lang="en-US" dirty="0" smtClean="0"/>
              <a:t>attach and detach remote devices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Protection</a:t>
            </a:r>
          </a:p>
          <a:p>
            <a:pPr lvl="1"/>
            <a:r>
              <a:rPr lang="en-US" smtClean="0"/>
              <a:t>Control access to resources</a:t>
            </a:r>
          </a:p>
          <a:p>
            <a:pPr lvl="1"/>
            <a:r>
              <a:rPr lang="en-US" smtClean="0"/>
              <a:t>Get and set permissions</a:t>
            </a:r>
          </a:p>
          <a:p>
            <a:pPr lvl="1"/>
            <a:r>
              <a:rPr lang="en-US" smtClean="0"/>
              <a:t>Allow and deny user access</a:t>
            </a:r>
          </a:p>
          <a:p>
            <a:pPr lvl="1"/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72685" y="201363"/>
            <a:ext cx="101981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Examples of Windows and  Unix System Calls</a:t>
            </a:r>
            <a:endParaRPr lang="en-US" sz="3200" dirty="0" smtClean="0"/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946" y="1001443"/>
            <a:ext cx="6501247" cy="57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415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093" y="1113787"/>
            <a:ext cx="4046291" cy="5548269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076" y="1092591"/>
            <a:ext cx="5582031" cy="564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78775" y="1233489"/>
            <a:ext cx="4897610" cy="51910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Single-tasking</a:t>
            </a:r>
          </a:p>
          <a:p>
            <a:r>
              <a:rPr lang="en-US" dirty="0" smtClean="0"/>
              <a:t>Shell invoked when system booted</a:t>
            </a:r>
          </a:p>
          <a:p>
            <a:r>
              <a:rPr lang="en-US" dirty="0" smtClean="0"/>
              <a:t>Simple method to run program</a:t>
            </a:r>
          </a:p>
          <a:p>
            <a:pPr lvl="1"/>
            <a:r>
              <a:rPr lang="en-US" dirty="0" smtClean="0"/>
              <a:t>No process created</a:t>
            </a:r>
          </a:p>
          <a:p>
            <a:r>
              <a:rPr lang="en-US" dirty="0" smtClean="0"/>
              <a:t>Single memory space</a:t>
            </a:r>
          </a:p>
          <a:p>
            <a:r>
              <a:rPr lang="en-US" dirty="0" smtClean="0"/>
              <a:t>Loads program into memory, overwriting all but the kernel</a:t>
            </a:r>
          </a:p>
          <a:p>
            <a:r>
              <a:rPr 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704976"/>
            <a:ext cx="550333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3167" y="5307013"/>
            <a:ext cx="6705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>
              <a:latin typeface="Helvetica" pitchFamily="-8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07522" y="1044576"/>
            <a:ext cx="7101444" cy="5320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Unix variant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User login -&gt; invoke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choice of shell</a:t>
            </a:r>
          </a:p>
          <a:p>
            <a:r>
              <a:rPr lang="en-US" dirty="0" smtClean="0"/>
              <a:t>Shell executes fork() system call to create process</a:t>
            </a:r>
          </a:p>
          <a:p>
            <a:pPr lvl="1"/>
            <a:r>
              <a:rPr lang="en-US" dirty="0" smtClean="0"/>
              <a:t>Executes exec() to load program into process</a:t>
            </a:r>
          </a:p>
          <a:p>
            <a:pPr lvl="1"/>
            <a:r>
              <a:rPr lang="en-US" dirty="0" smtClean="0"/>
              <a:t>Shell waits for process to terminate or continues with user commands</a:t>
            </a:r>
          </a:p>
          <a:p>
            <a:r>
              <a:rPr lang="en-US" dirty="0" smtClean="0"/>
              <a:t>Process exits with:</a:t>
            </a:r>
          </a:p>
          <a:p>
            <a:pPr lvl="1"/>
            <a:r>
              <a:rPr lang="en-US" dirty="0" smtClean="0"/>
              <a:t> code = 0 – no error </a:t>
            </a:r>
          </a:p>
          <a:p>
            <a:pPr lvl="1"/>
            <a:r>
              <a:rPr lang="en-US" dirty="0" smtClean="0"/>
              <a:t> code &gt; 0 – error code</a:t>
            </a:r>
          </a:p>
          <a:p>
            <a:endParaRPr lang="en-US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 l="31691" t="500" r="31691" b="500"/>
          <a:stretch>
            <a:fillRect/>
          </a:stretch>
        </p:blipFill>
        <p:spPr bwMode="auto">
          <a:xfrm>
            <a:off x="8005733" y="1353639"/>
            <a:ext cx="307340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1" y="1122364"/>
            <a:ext cx="9768416" cy="468312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System programs provide a convenient environment for program development and execution.  They can be divided into:</a:t>
            </a:r>
          </a:p>
          <a:p>
            <a:pPr lvl="1"/>
            <a:r>
              <a:rPr lang="en-US" smtClean="0"/>
              <a:t>File manipulation </a:t>
            </a:r>
          </a:p>
          <a:p>
            <a:pPr lvl="1"/>
            <a:r>
              <a:rPr lang="en-US" smtClean="0"/>
              <a:t>Status information sometimes stored in a File modification</a:t>
            </a:r>
          </a:p>
          <a:p>
            <a:pPr lvl="1"/>
            <a:r>
              <a:rPr lang="en-US" smtClean="0"/>
              <a:t>Programming language support</a:t>
            </a:r>
          </a:p>
          <a:p>
            <a:pPr lvl="1"/>
            <a:r>
              <a:rPr lang="en-US" smtClean="0"/>
              <a:t>Program loading and execution</a:t>
            </a:r>
          </a:p>
          <a:p>
            <a:pPr lvl="1"/>
            <a:r>
              <a:rPr lang="en-US" smtClean="0"/>
              <a:t>Communications</a:t>
            </a:r>
          </a:p>
          <a:p>
            <a:pPr lvl="1"/>
            <a:r>
              <a:rPr lang="en-US" smtClean="0"/>
              <a:t>Background services</a:t>
            </a:r>
          </a:p>
          <a:p>
            <a:pPr lvl="1"/>
            <a:r>
              <a:rPr lang="en-US" smtClean="0"/>
              <a:t>Application programs</a:t>
            </a:r>
          </a:p>
          <a:p>
            <a:r>
              <a:rPr lang="en-US" smtClean="0"/>
              <a:t>Most users</a:t>
            </a:r>
            <a:r>
              <a:rPr lang="ja-JP" altLang="en-US" smtClean="0"/>
              <a:t>’</a:t>
            </a:r>
            <a:r>
              <a:rPr lang="en-US" altLang="ja-JP" smtClean="0"/>
              <a:t> view of the operation system is defined by system programs, not the actual system calls</a:t>
            </a:r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092201"/>
            <a:ext cx="9812867" cy="5546105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File management </a:t>
            </a:r>
            <a:r>
              <a:rPr 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systems implement  a </a:t>
            </a:r>
            <a:r>
              <a:rPr lang="en-US" b="1" dirty="0" smtClean="0">
                <a:solidFill>
                  <a:srgbClr val="3366FF"/>
                </a:solidFill>
              </a:rPr>
              <a:t>registry</a:t>
            </a:r>
            <a:r>
              <a:rPr lang="en-US" dirty="0" smtClean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767" y="1122362"/>
            <a:ext cx="9518651" cy="5735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File modification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editors to create and modify files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Special commands to search contents of files or perform transformations of the text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Programming-language support </a:t>
            </a:r>
            <a:r>
              <a:rPr lang="en-US" dirty="0" smtClean="0"/>
              <a:t>- Compilers, assemblers, debuggers and interpreters sometimes provided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 loading and execution</a:t>
            </a:r>
            <a:r>
              <a:rPr lang="en-US" dirty="0" smtClean="0"/>
              <a:t>- Absolute loaders, </a:t>
            </a:r>
            <a:r>
              <a:rPr lang="en-US" dirty="0" err="1" smtClean="0"/>
              <a:t>relocatable</a:t>
            </a:r>
            <a:r>
              <a:rPr lang="en-US" dirty="0" smtClean="0"/>
              <a:t> loaders, linkage editors, and overlay-loaders, debugging systems for higher-level and machine language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Communications</a:t>
            </a:r>
            <a:r>
              <a:rPr lang="en-US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users to send messages to one another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576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148" y="1106488"/>
            <a:ext cx="10462161" cy="53299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F7B217"/>
                </a:solidFill>
              </a:rPr>
              <a:t>Application Programming Interface (API)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rather than direct system call use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108075"/>
            <a:ext cx="10234084" cy="5187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Known as </a:t>
            </a:r>
            <a:r>
              <a:rPr lang="en-US" b="1" smtClean="0">
                <a:solidFill>
                  <a:srgbClr val="3366FF"/>
                </a:solidFill>
              </a:rPr>
              <a:t>services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subsystems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daemons</a:t>
            </a:r>
            <a:r>
              <a:rPr lang="en-US" smtClean="0"/>
              <a:t> </a:t>
            </a:r>
            <a:endParaRPr lang="en-US" b="1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b="1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</a:t>
            </a:r>
            <a:r>
              <a:rPr lang="en-US" altLang="en-US" smtClean="0"/>
              <a:t>’</a:t>
            </a:r>
            <a:r>
              <a:rPr lang="en-US" smtClean="0"/>
              <a:t>t pertain to system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Launched by command line, mouse click, finger poke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9334" y="65088"/>
            <a:ext cx="10282767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19397" y="1108076"/>
            <a:ext cx="10474037" cy="54946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sz="800" dirty="0" smtClean="0"/>
          </a:p>
          <a:p>
            <a:r>
              <a:rPr lang="en-US" dirty="0" smtClean="0"/>
              <a:t>Internal structure of different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the design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User </a:t>
            </a:r>
            <a:r>
              <a:rPr lang="en-US" dirty="0" smtClean="0"/>
              <a:t>goals and </a:t>
            </a:r>
            <a:r>
              <a:rPr lang="en-US" b="1" dirty="0" smtClean="0">
                <a:solidFill>
                  <a:srgbClr val="3366FF"/>
                </a:solidFill>
              </a:rPr>
              <a:t>System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dirty="0" smtClean="0"/>
              <a:t>System goals – operating system should be easy to design, implement, and maintain, as well as flexible, reliable, error-free, and efficient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633" y="106363"/>
            <a:ext cx="109728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Operating System Design and Implementation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024" y="1076326"/>
            <a:ext cx="10438410" cy="547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3366FF"/>
                </a:solidFill>
              </a:rPr>
              <a:t>Policy</a:t>
            </a:r>
            <a:r>
              <a:rPr lang="en-US" b="1" dirty="0" smtClean="0"/>
              <a:t>:   </a:t>
            </a:r>
            <a:r>
              <a:rPr lang="en-US" b="1" i="1" dirty="0" smtClean="0"/>
              <a:t>What</a:t>
            </a:r>
            <a:r>
              <a:rPr lang="en-US" dirty="0" smtClean="0"/>
              <a:t>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3366FF"/>
                </a:solidFill>
              </a:rPr>
              <a:t>Mechanism</a:t>
            </a:r>
            <a:r>
              <a:rPr lang="en-US" b="1" dirty="0" smtClean="0"/>
              <a:t>:  </a:t>
            </a:r>
            <a:r>
              <a:rPr lang="en-US" b="1" i="1" dirty="0" smtClean="0"/>
              <a:t>How</a:t>
            </a:r>
            <a:r>
              <a:rPr lang="en-US" dirty="0" smtClean="0"/>
              <a:t> to do it?</a:t>
            </a:r>
          </a:p>
          <a:p>
            <a:r>
              <a:rPr lang="en-US" dirty="0" smtClean="0"/>
              <a:t>Mechanisms determine how to do something, policies decide what will be done</a:t>
            </a:r>
          </a:p>
          <a:p>
            <a:r>
              <a:rPr 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dirty="0" smtClean="0"/>
              <a:t>Specifying and designing an OS is highly creative task of </a:t>
            </a:r>
            <a:r>
              <a:rPr lang="en-US" b="1" dirty="0" smtClean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71451"/>
            <a:ext cx="109728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73" y="1092201"/>
            <a:ext cx="10592378" cy="551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Much variation</a:t>
            </a:r>
          </a:p>
          <a:p>
            <a:pPr lvl="1"/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in assembly language</a:t>
            </a:r>
          </a:p>
          <a:p>
            <a:pPr lvl="1"/>
            <a:r>
              <a:rPr lang="en-US" dirty="0" smtClean="0"/>
              <a:t>Then system programming languages like </a:t>
            </a:r>
            <a:r>
              <a:rPr lang="en-US" dirty="0" err="1" smtClean="0"/>
              <a:t>Algol</a:t>
            </a:r>
            <a:r>
              <a:rPr lang="en-US" dirty="0" smtClean="0"/>
              <a:t>, PL/1</a:t>
            </a:r>
          </a:p>
          <a:p>
            <a:pPr lvl="1"/>
            <a:r>
              <a:rPr lang="en-US" dirty="0" smtClean="0"/>
              <a:t>Now C, C++</a:t>
            </a:r>
          </a:p>
          <a:p>
            <a:r>
              <a:rPr lang="en-US" dirty="0" smtClean="0"/>
              <a:t>Actually usually a mix of languages</a:t>
            </a:r>
          </a:p>
          <a:p>
            <a:pPr lvl="1"/>
            <a:r>
              <a:rPr lang="en-US" dirty="0" smtClean="0"/>
              <a:t>Lowest levels in assembly</a:t>
            </a:r>
          </a:p>
          <a:p>
            <a:pPr lvl="1"/>
            <a:r>
              <a:rPr lang="en-US" dirty="0" smtClean="0"/>
              <a:t>Main body in C</a:t>
            </a:r>
          </a:p>
          <a:p>
            <a:pPr lvl="1"/>
            <a:r>
              <a:rPr lang="en-US" dirty="0" smtClean="0"/>
              <a:t>Systems programs in C, C++, scripting languages like PERL, Python, shell scripts</a:t>
            </a:r>
          </a:p>
          <a:p>
            <a:r>
              <a:rPr lang="en-US" dirty="0" smtClean="0"/>
              <a:t>More high-level language easier to</a:t>
            </a:r>
            <a:r>
              <a:rPr lang="en-US" b="1" dirty="0" smtClean="0">
                <a:solidFill>
                  <a:srgbClr val="3366FF"/>
                </a:solidFill>
              </a:rPr>
              <a:t> port </a:t>
            </a:r>
            <a:r>
              <a:rPr lang="en-US" dirty="0" smtClean="0"/>
              <a:t>to other hardware</a:t>
            </a:r>
          </a:p>
          <a:p>
            <a:pPr lvl="1"/>
            <a:r>
              <a:rPr lang="en-US" dirty="0" smtClean="0"/>
              <a:t>But slower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Emulation</a:t>
            </a:r>
            <a:r>
              <a:rPr lang="en-US" dirty="0" smtClean="0"/>
              <a:t> can allow an OS to run on non-native hardware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75268" y="1092201"/>
            <a:ext cx="9224433" cy="4530725"/>
          </a:xfrm>
        </p:spPr>
        <p:txBody>
          <a:bodyPr/>
          <a:lstStyle/>
          <a:p>
            <a:r>
              <a:rPr lang="en-US" smtClean="0"/>
              <a:t>General-purpose OS is very large program</a:t>
            </a:r>
          </a:p>
          <a:p>
            <a:r>
              <a:rPr lang="en-US" smtClean="0"/>
              <a:t>Various ways to structure ones</a:t>
            </a:r>
          </a:p>
          <a:p>
            <a:pPr lvl="1"/>
            <a:r>
              <a:rPr lang="en-US" smtClean="0"/>
              <a:t>Simple structure – MS-DOS</a:t>
            </a:r>
          </a:p>
          <a:p>
            <a:pPr lvl="1"/>
            <a:r>
              <a:rPr lang="en-US" smtClean="0"/>
              <a:t>More complex -- UNIX</a:t>
            </a:r>
          </a:p>
          <a:p>
            <a:pPr lvl="1"/>
            <a:r>
              <a:rPr lang="en-US" smtClean="0"/>
              <a:t>Layered – an abstrcation</a:t>
            </a:r>
          </a:p>
          <a:p>
            <a:pPr lvl="1"/>
            <a:r>
              <a:rPr lang="en-US" smtClean="0"/>
              <a:t>Microkernel -Mach</a:t>
            </a:r>
          </a:p>
          <a:p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5281084" cy="45307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MS-DOS – written to provide the most functionality in the least space</a:t>
            </a:r>
          </a:p>
          <a:p>
            <a:pPr lvl="1"/>
            <a:r>
              <a:rPr lang="en-US" smtClean="0"/>
              <a:t>Not divided into modules</a:t>
            </a:r>
          </a:p>
          <a:p>
            <a:pPr lvl="1"/>
            <a:r>
              <a:rPr 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233" y="1712913"/>
            <a:ext cx="4760384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1" y="255588"/>
            <a:ext cx="9031816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Non Simple Structure  -- UNIX</a:t>
            </a:r>
            <a:endParaRPr lang="en-US" sz="2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3" y="1155701"/>
            <a:ext cx="10409601" cy="547073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</a:t>
            </a:r>
            <a:r>
              <a:rPr lang="en-US" dirty="0" smtClean="0"/>
              <a:t>UNIX </a:t>
            </a:r>
            <a:r>
              <a:rPr lang="en-US" dirty="0" smtClean="0"/>
              <a:t>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sz="3200" dirty="0" smtClean="0"/>
              <a:t>Consists of everything below the system-call interface and above the physical hardware</a:t>
            </a:r>
          </a:p>
          <a:p>
            <a:pPr lvl="2"/>
            <a:r>
              <a:rPr lang="en-US" sz="3200" dirty="0" smtClean="0"/>
              <a:t>Provides the file system, CPU scheduling, memory management, and other operating-system functions; a large number of functions for one level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467" y="1508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Traditional UNIX System Structure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0" y="1635125"/>
            <a:ext cx="9230784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1634067" y="1096964"/>
            <a:ext cx="931756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Beyond simple but not fully layered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4999567" cy="453072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434" y="1393826"/>
            <a:ext cx="48387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1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138767" y="1108075"/>
            <a:ext cx="9245600" cy="49212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Moves as much from the kernel into user space</a:t>
            </a:r>
          </a:p>
          <a:p>
            <a:r>
              <a:rPr lang="en-US" b="1" smtClean="0">
                <a:solidFill>
                  <a:srgbClr val="3366FF"/>
                </a:solidFill>
              </a:rPr>
              <a:t>Mach </a:t>
            </a:r>
            <a:r>
              <a:rPr lang="en-US" smtClean="0"/>
              <a:t>example of </a:t>
            </a:r>
            <a:r>
              <a:rPr lang="en-US" b="1" smtClean="0">
                <a:solidFill>
                  <a:srgbClr val="3366FF"/>
                </a:solidFill>
              </a:rPr>
              <a:t>microkernel</a:t>
            </a:r>
          </a:p>
          <a:p>
            <a:pPr lvl="1"/>
            <a:r>
              <a:rPr lang="en-US" smtClean="0"/>
              <a:t>Mac OS X kernel (</a:t>
            </a:r>
            <a:r>
              <a:rPr lang="en-US" b="1" smtClean="0">
                <a:solidFill>
                  <a:srgbClr val="3366FF"/>
                </a:solidFill>
              </a:rPr>
              <a:t>Darwin</a:t>
            </a:r>
            <a:r>
              <a:rPr lang="en-US" smtClean="0"/>
              <a:t>) partly based on Mach</a:t>
            </a:r>
            <a:endParaRPr lang="en-US" sz="800" smtClean="0"/>
          </a:p>
          <a:p>
            <a:r>
              <a:rPr lang="en-US" smtClean="0"/>
              <a:t>Communication takes place between user modules using </a:t>
            </a:r>
            <a:r>
              <a:rPr lang="en-US" b="1" smtClean="0">
                <a:solidFill>
                  <a:srgbClr val="3366FF"/>
                </a:solidFill>
              </a:rPr>
              <a:t>message passing</a:t>
            </a:r>
            <a:endParaRPr lang="en-US" sz="800" smtClean="0"/>
          </a:p>
          <a:p>
            <a:r>
              <a:rPr lang="en-US" smtClean="0"/>
              <a:t>Benefits:</a:t>
            </a:r>
          </a:p>
          <a:p>
            <a:pPr lvl="1"/>
            <a:r>
              <a:rPr lang="en-US" smtClean="0"/>
              <a:t>Easier to extend a microkernel</a:t>
            </a:r>
          </a:p>
          <a:p>
            <a:pPr lvl="1"/>
            <a:r>
              <a:rPr lang="en-US" smtClean="0"/>
              <a:t>Easier to port the operating system to new architectures</a:t>
            </a:r>
          </a:p>
          <a:p>
            <a:pPr lvl="1"/>
            <a:r>
              <a:rPr lang="en-US" smtClean="0"/>
              <a:t>More reliable (less code is running in kernel mode)</a:t>
            </a:r>
          </a:p>
          <a:p>
            <a:pPr lvl="1"/>
            <a:r>
              <a:rPr lang="en-US" smtClean="0"/>
              <a:t>More secure</a:t>
            </a:r>
            <a:endParaRPr lang="en-US" sz="800" smtClean="0"/>
          </a:p>
          <a:p>
            <a:r>
              <a:rPr lang="en-US" smtClean="0"/>
              <a:t>Detriments:</a:t>
            </a:r>
          </a:p>
          <a:p>
            <a:pPr lvl="1"/>
            <a:r>
              <a:rPr lang="en-US" smtClean="0"/>
              <a:t>Performance overhead of user space to kernel space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9928"/>
            <a:ext cx="10515600" cy="4997896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5218" y="2042556"/>
            <a:ext cx="7916333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9810751" y="2129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992609" y="2107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1" y="1282700"/>
            <a:ext cx="9903883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9330267" cy="4530725"/>
          </a:xfrm>
        </p:spPr>
        <p:txBody>
          <a:bodyPr/>
          <a:lstStyle/>
          <a:p>
            <a:r>
              <a:rPr lang="en-US" smtClean="0"/>
              <a:t>Many modern operating systems implement </a:t>
            </a:r>
            <a:r>
              <a:rPr lang="en-US" b="1" smtClean="0">
                <a:solidFill>
                  <a:srgbClr val="3366FF"/>
                </a:solidFill>
              </a:rPr>
              <a:t>loadable</a:t>
            </a:r>
            <a:r>
              <a:rPr lang="en-US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kernel modules</a:t>
            </a:r>
          </a:p>
          <a:p>
            <a:pPr lvl="1"/>
            <a:r>
              <a:rPr lang="en-US" smtClean="0"/>
              <a:t>Uses object-oriented approach</a:t>
            </a:r>
          </a:p>
          <a:p>
            <a:pPr lvl="1"/>
            <a:r>
              <a:rPr lang="en-US" smtClean="0"/>
              <a:t>Each core component is separate</a:t>
            </a:r>
          </a:p>
          <a:p>
            <a:pPr lvl="1"/>
            <a:r>
              <a:rPr lang="en-US" smtClean="0"/>
              <a:t>Each talks to the others over known interfaces</a:t>
            </a:r>
          </a:p>
          <a:p>
            <a:pPr lvl="1"/>
            <a:r>
              <a:rPr lang="en-US" smtClean="0"/>
              <a:t>Each is loadable as needed within the kernel</a:t>
            </a:r>
          </a:p>
          <a:p>
            <a:r>
              <a:rPr lang="en-US" smtClean="0"/>
              <a:t>Overall, similar to layers but with more flexible</a:t>
            </a:r>
          </a:p>
          <a:p>
            <a:pPr lvl="1"/>
            <a:r>
              <a:rPr lang="en-US" smtClean="0"/>
              <a:t>Linux, Solaris, etc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884" y="1669885"/>
            <a:ext cx="927523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525" y="985655"/>
            <a:ext cx="10272156" cy="5765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dirty="0" smtClean="0"/>
              <a:t>Windows mostly monolithic, plus microkernel for different subsystem </a:t>
            </a:r>
            <a:r>
              <a:rPr lang="en-US" b="1" i="1" dirty="0" smtClean="0"/>
              <a:t>personalities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3366FF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3366FF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3366FF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54" r="554"/>
          <a:stretch>
            <a:fillRect/>
          </a:stretch>
        </p:blipFill>
        <p:spPr>
          <a:xfrm>
            <a:off x="1238251" y="1458914"/>
            <a:ext cx="9880600" cy="407987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68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260" y="1067237"/>
            <a:ext cx="8424989" cy="54998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Apple mobile OS for </a:t>
            </a:r>
            <a:r>
              <a:rPr lang="en-US" b="1" i="1" dirty="0" err="1" smtClean="0"/>
              <a:t>iPhone</a:t>
            </a:r>
            <a:r>
              <a:rPr lang="en-US" dirty="0" smtClean="0"/>
              <a:t>, </a:t>
            </a:r>
            <a:r>
              <a:rPr lang="en-US" b="1" i="1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Structured on Mac OS X, added functionality</a:t>
            </a:r>
          </a:p>
          <a:p>
            <a:pPr lvl="1"/>
            <a:r>
              <a:rPr lang="en-US" dirty="0" smtClean="0"/>
              <a:t>Does not run OS X applications natively</a:t>
            </a:r>
          </a:p>
          <a:p>
            <a:pPr lvl="2"/>
            <a:r>
              <a:rPr lang="en-US" sz="2600" dirty="0" smtClean="0"/>
              <a:t>Also runs on different CPU architecture (ARM vs. Intel)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Cocoa Touch </a:t>
            </a:r>
            <a:r>
              <a:rPr lang="en-US" dirty="0" smtClean="0"/>
              <a:t>Objective-C API for developing apps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Media services </a:t>
            </a:r>
            <a:r>
              <a:rPr lang="en-US" dirty="0" smtClean="0"/>
              <a:t>layer for graphics, audio, video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Core services </a:t>
            </a:r>
            <a:r>
              <a:rPr lang="en-US" dirty="0" smtClean="0"/>
              <a:t>provides cloud computing, databases</a:t>
            </a:r>
          </a:p>
          <a:p>
            <a:pPr lvl="1"/>
            <a:r>
              <a:rPr lang="en-US" dirty="0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3620" y="2454214"/>
            <a:ext cx="2502311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1044576"/>
            <a:ext cx="10497786" cy="5617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Open Handset Alliance (mostly Google)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Similar stack to IOS</a:t>
            </a:r>
          </a:p>
          <a:p>
            <a:r>
              <a:rPr lang="en-US" dirty="0" smtClean="0"/>
              <a:t>Based on Linux kernel but modified</a:t>
            </a:r>
          </a:p>
          <a:p>
            <a:pPr lvl="1"/>
            <a:r>
              <a:rPr lang="en-US" dirty="0" smtClean="0"/>
              <a:t>Provides process, memory, device-driver management</a:t>
            </a:r>
          </a:p>
          <a:p>
            <a:pPr lvl="1"/>
            <a:r>
              <a:rPr lang="en-US" dirty="0" smtClean="0"/>
              <a:t>Adds power management </a:t>
            </a:r>
          </a:p>
          <a:p>
            <a:r>
              <a:rPr lang="en-US" dirty="0" smtClean="0"/>
              <a:t>Runtime environment includes core set of libraries and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Apps developed in Java plus Android API</a:t>
            </a:r>
          </a:p>
          <a:p>
            <a:pPr lvl="2"/>
            <a:r>
              <a:rPr lang="en-US" dirty="0" smtClean="0"/>
              <a:t>Java class files compiled to Java </a:t>
            </a:r>
            <a:r>
              <a:rPr lang="en-US" dirty="0" err="1" smtClean="0"/>
              <a:t>bytecode</a:t>
            </a:r>
            <a:r>
              <a:rPr lang="en-US" dirty="0" smtClean="0"/>
              <a:t> then translated to executable than runs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Libraries include frameworks for web browser (</a:t>
            </a:r>
            <a:r>
              <a:rPr lang="en-US" dirty="0" err="1" smtClean="0"/>
              <a:t>webkit</a:t>
            </a:r>
            <a:r>
              <a:rPr lang="en-US" dirty="0" smtClean="0"/>
              <a:t>), database (</a:t>
            </a:r>
            <a:r>
              <a:rPr lang="en-US" dirty="0" err="1" smtClean="0"/>
              <a:t>SQLite</a:t>
            </a:r>
            <a:r>
              <a:rPr lang="en-US" dirty="0" smtClean="0"/>
              <a:t>), multimedia, smaller </a:t>
            </a:r>
            <a:r>
              <a:rPr lang="en-US" dirty="0" err="1" smtClean="0"/>
              <a:t>libc</a:t>
            </a: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26" y="995547"/>
            <a:ext cx="569595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1079114"/>
            <a:ext cx="10462160" cy="562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Typically, a number associated with each system call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System-call interface </a:t>
            </a:r>
            <a:r>
              <a:rPr lang="en-US" dirty="0" smtClean="0"/>
              <a:t>maintains a table indexed according to these numbers</a:t>
            </a:r>
            <a:endParaRPr lang="en-US" sz="800" dirty="0" smtClean="0"/>
          </a:p>
          <a:p>
            <a:r>
              <a:rPr lang="en-US" dirty="0" smtClean="0"/>
              <a:t>The system call interface invokes  the intended system call in OS kernel and returns status of the system call and any return values</a:t>
            </a:r>
            <a:endParaRPr lang="en-US" sz="800" dirty="0" smtClean="0"/>
          </a:p>
          <a:p>
            <a:r>
              <a:rPr lang="en-US" dirty="0" smtClean="0"/>
              <a:t>The caller need know nothing about how the system call is implemented</a:t>
            </a:r>
          </a:p>
          <a:p>
            <a:pPr lvl="1"/>
            <a:r>
              <a:rPr lang="en-US" dirty="0" smtClean="0"/>
              <a:t>Just needs to obey API and understand what OS will do as a result call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sz="2600" dirty="0" smtClean="0"/>
              <a:t>Managed by run-time support library (set of functions built into libraries included with compiler)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ru-RU" dirty="0"/>
          </a:p>
        </p:txBody>
      </p:sp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801" y="1211816"/>
            <a:ext cx="8750808" cy="53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218" y="198438"/>
            <a:ext cx="1027218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760" y="1102860"/>
            <a:ext cx="10693179" cy="55354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Exact type and amount of information vary according to OS and call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block</a:t>
            </a:r>
            <a:r>
              <a:rPr lang="en-US" i="1" dirty="0" smtClean="0"/>
              <a:t>, </a:t>
            </a:r>
            <a:r>
              <a:rPr 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b="1" dirty="0" smtClean="0">
                <a:solidFill>
                  <a:srgbClr val="3366FF"/>
                </a:solidFill>
              </a:rPr>
              <a:t>pushed</a:t>
            </a:r>
            <a:r>
              <a:rPr lang="en-US" i="1" dirty="0" smtClean="0"/>
              <a:t>, </a:t>
            </a:r>
            <a:r>
              <a:rPr lang="en-US" dirty="0" smtClean="0"/>
              <a:t>onto the </a:t>
            </a:r>
            <a:r>
              <a:rPr lang="en-US" b="1" dirty="0" smtClean="0">
                <a:solidFill>
                  <a:srgbClr val="3366FF"/>
                </a:solidFill>
              </a:rPr>
              <a:t>stack</a:t>
            </a:r>
            <a:r>
              <a:rPr lang="en-US" i="1" dirty="0" smtClean="0"/>
              <a:t> </a:t>
            </a:r>
            <a:r>
              <a:rPr lang="en-US" dirty="0" smtClean="0"/>
              <a:t>by the program and </a:t>
            </a:r>
            <a:r>
              <a:rPr lang="en-US" b="1" dirty="0" smtClean="0">
                <a:solidFill>
                  <a:srgbClr val="3366FF"/>
                </a:solidFill>
              </a:rPr>
              <a:t>popped</a:t>
            </a:r>
            <a:r>
              <a:rPr lang="en-US" i="1" dirty="0" smtClean="0"/>
              <a:t> </a:t>
            </a:r>
            <a:r>
              <a:rPr 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via Table</a:t>
            </a:r>
            <a:endParaRPr lang="ru-RU" dirty="0"/>
          </a:p>
        </p:txBody>
      </p:sp>
      <p:pic>
        <p:nvPicPr>
          <p:cNvPr id="5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782" y="1319056"/>
            <a:ext cx="9469526" cy="497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774" y="1138239"/>
            <a:ext cx="10497787" cy="523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create process, terminate process</a:t>
            </a:r>
          </a:p>
          <a:p>
            <a:pPr lvl="1"/>
            <a:r>
              <a:rPr lang="en-US" dirty="0" smtClean="0"/>
              <a:t>end, abort</a:t>
            </a:r>
          </a:p>
          <a:p>
            <a:pPr lvl="1"/>
            <a:r>
              <a:rPr lang="en-US" dirty="0" smtClean="0"/>
              <a:t>load, execute</a:t>
            </a:r>
          </a:p>
          <a:p>
            <a:pPr lvl="1"/>
            <a:r>
              <a:rPr lang="en-US" dirty="0" smtClean="0"/>
              <a:t>get process attributes, set process attributes</a:t>
            </a:r>
          </a:p>
          <a:p>
            <a:pPr lvl="1"/>
            <a:r>
              <a:rPr lang="en-US" dirty="0" smtClean="0"/>
              <a:t>wait for time</a:t>
            </a:r>
          </a:p>
          <a:p>
            <a:pPr lvl="1"/>
            <a:r>
              <a:rPr lang="en-US" dirty="0" smtClean="0"/>
              <a:t>wait event, signal event</a:t>
            </a:r>
          </a:p>
          <a:p>
            <a:pPr lvl="1"/>
            <a:r>
              <a:rPr lang="en-US" dirty="0" smtClean="0"/>
              <a:t>allocate and free memory</a:t>
            </a:r>
          </a:p>
          <a:p>
            <a:pPr lvl="1"/>
            <a:r>
              <a:rPr lang="en-US" dirty="0" smtClean="0"/>
              <a:t>Dump memory if error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Debugger</a:t>
            </a:r>
            <a:r>
              <a:rPr lang="en-US" dirty="0" smtClean="0"/>
              <a:t> for determining </a:t>
            </a:r>
            <a:r>
              <a:rPr lang="en-US" b="1" dirty="0" smtClean="0">
                <a:solidFill>
                  <a:srgbClr val="3366FF"/>
                </a:solidFill>
              </a:rPr>
              <a:t>bugs, single step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Locks</a:t>
            </a:r>
            <a:r>
              <a:rPr lang="en-US" dirty="0" smtClean="0"/>
              <a:t> for managing access to shared data between processes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24291</TotalTime>
  <Words>1870</Words>
  <Application>Microsoft Office PowerPoint</Application>
  <PresentationFormat>Произвольный</PresentationFormat>
  <Paragraphs>316</Paragraphs>
  <Slides>37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Computer Architecture and Operating Systems Lecture 2: The C Programming Language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612</cp:revision>
  <dcterms:created xsi:type="dcterms:W3CDTF">2015-11-11T03:30:50Z</dcterms:created>
  <dcterms:modified xsi:type="dcterms:W3CDTF">2021-03-24T13:30:52Z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