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272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B217"/>
    <a:srgbClr val="1E3272"/>
    <a:srgbClr val="2F5CB5"/>
    <a:srgbClr val="F7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 varScale="1">
        <p:scale>
          <a:sx n="70" d="100"/>
          <a:sy n="70" d="100"/>
        </p:scale>
        <p:origin x="5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30.05.2021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30.05.2021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5AE230-BE18-47D1-8D3C-DD50DFD7733E}" type="slidenum">
              <a:rPr lang="en-US" altLang="en-US">
                <a:latin typeface="Helvetica" panose="020B0604020202020204" pitchFamily="34" charset="0"/>
              </a:rPr>
              <a:pPr/>
              <a:t>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03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82D145-D57D-43A9-9EF5-E42594D5C0D2}" type="slidenum">
              <a:rPr lang="en-US" altLang="en-US">
                <a:latin typeface="Helvetica" panose="020B0604020202020204" pitchFamily="34" charset="0"/>
              </a:rPr>
              <a:pPr/>
              <a:t>3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111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smtClean="0"/>
              <a:t>Lecture </a:t>
            </a:r>
            <a:r>
              <a:rPr lang="en-US" b="1" smtClean="0"/>
              <a:t>11: </a:t>
            </a:r>
            <a:r>
              <a:rPr lang="en-US" b="1" dirty="0" smtClean="0"/>
              <a:t>Virtual Machines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28016"/>
            <a:ext cx="10515600" cy="8412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Benefits and Features (cont.)</a:t>
            </a:r>
          </a:p>
        </p:txBody>
      </p:sp>
      <p:sp>
        <p:nvSpPr>
          <p:cNvPr id="174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0392" y="1225296"/>
            <a:ext cx="10515600" cy="5212079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F3B217"/>
                </a:solidFill>
              </a:rPr>
              <a:t>Templating</a:t>
            </a:r>
            <a:r>
              <a:rPr lang="en-US" altLang="en-US" dirty="0" smtClean="0">
                <a:solidFill>
                  <a:srgbClr val="F3B217"/>
                </a:solidFill>
              </a:rPr>
              <a:t> </a:t>
            </a:r>
            <a:r>
              <a:rPr lang="en-US" altLang="en-US" dirty="0" smtClean="0"/>
              <a:t>– create an OS + application VM, provide it to customers, use it to create multiple instances of that combination</a:t>
            </a:r>
          </a:p>
          <a:p>
            <a:r>
              <a:rPr lang="en-US" altLang="en-US" b="1" dirty="0" smtClean="0">
                <a:solidFill>
                  <a:srgbClr val="F3B217"/>
                </a:solidFill>
              </a:rPr>
              <a:t>Live migration </a:t>
            </a:r>
            <a:r>
              <a:rPr lang="en-US" altLang="en-US" dirty="0" smtClean="0"/>
              <a:t>– move a running VM from one host to another!</a:t>
            </a:r>
          </a:p>
          <a:p>
            <a:pPr lvl="1"/>
            <a:r>
              <a:rPr lang="en-US" altLang="en-US" dirty="0" smtClean="0"/>
              <a:t>No interruption of user access</a:t>
            </a:r>
          </a:p>
          <a:p>
            <a:r>
              <a:rPr lang="en-US" altLang="en-US" dirty="0" smtClean="0"/>
              <a:t>All those features taken together -&gt; </a:t>
            </a:r>
            <a:r>
              <a:rPr lang="en-US" altLang="en-US" b="1" dirty="0" smtClean="0">
                <a:solidFill>
                  <a:srgbClr val="F3B217"/>
                </a:solidFill>
              </a:rPr>
              <a:t>cloud computing</a:t>
            </a:r>
          </a:p>
          <a:p>
            <a:pPr lvl="1"/>
            <a:r>
              <a:rPr lang="en-US" altLang="en-US" dirty="0" smtClean="0"/>
              <a:t>Using APIs, programs tell cloud infrastructure (servers, networking, storage) to create new guests, VMs, virtual desktops</a:t>
            </a:r>
          </a:p>
        </p:txBody>
      </p:sp>
    </p:spTree>
    <p:extLst>
      <p:ext uri="{BB962C8B-B14F-4D97-AF65-F5344CB8AC3E}">
        <p14:creationId xmlns:p14="http://schemas.microsoft.com/office/powerpoint/2010/main" val="342678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37160"/>
            <a:ext cx="10497312" cy="83210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Building Blocks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65276A7D-1087-BC42-BD37-B42EBD69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1161288"/>
            <a:ext cx="10561320" cy="5212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Generally difficult to provide an </a:t>
            </a:r>
            <a:r>
              <a:rPr lang="en-US" b="1" i="1" dirty="0">
                <a:ea typeface="ＭＳ Ｐゴシック" charset="0"/>
              </a:rPr>
              <a:t>exact</a:t>
            </a:r>
            <a:r>
              <a:rPr lang="en-US" dirty="0">
                <a:ea typeface="ＭＳ Ｐゴシック" charset="0"/>
              </a:rPr>
              <a:t> duplicate of underlying machine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Especially if only dual-mode operation available on CPU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But getting easier over time as CPU features and support for VMM improves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Most VMMs implement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virtual CPU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(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VCPU</a:t>
            </a:r>
            <a:r>
              <a:rPr lang="en-US" dirty="0">
                <a:ea typeface="ＭＳ Ｐゴシック" charset="0"/>
              </a:rPr>
              <a:t>) to represent state of CPU per guest as guest believes it to be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When guest context switched onto CPU by VMM, information from VCPU loaded and stored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Several techniques, as described in next slides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 noChangeArrowheads="1"/>
          </p:cNvSpPr>
          <p:nvPr>
            <p:ph type="title"/>
          </p:nvPr>
        </p:nvSpPr>
        <p:spPr>
          <a:xfrm>
            <a:off x="832104" y="146304"/>
            <a:ext cx="10524743" cy="82296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Building Block – Trap and Emulate</a:t>
            </a:r>
          </a:p>
        </p:txBody>
      </p:sp>
      <p:sp>
        <p:nvSpPr>
          <p:cNvPr id="194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2104" y="1225296"/>
            <a:ext cx="10524743" cy="471830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Dual mode CPU means guest executes in user mode</a:t>
            </a:r>
          </a:p>
          <a:p>
            <a:pPr lvl="1"/>
            <a:r>
              <a:rPr lang="en-US" altLang="en-US" dirty="0" smtClean="0"/>
              <a:t>Kernel runs in kernel mode</a:t>
            </a:r>
          </a:p>
          <a:p>
            <a:pPr lvl="1"/>
            <a:r>
              <a:rPr lang="en-US" altLang="en-US" dirty="0" smtClean="0"/>
              <a:t>Not safe to let guest kernel run in kernel mode too</a:t>
            </a:r>
          </a:p>
          <a:p>
            <a:pPr lvl="1"/>
            <a:r>
              <a:rPr lang="en-US" altLang="en-US" dirty="0" smtClean="0"/>
              <a:t>So VM needs two modes – virtual user mode and virtual kernel mode</a:t>
            </a:r>
          </a:p>
          <a:p>
            <a:pPr lvl="2"/>
            <a:r>
              <a:rPr lang="en-US" altLang="en-US" sz="2800" dirty="0" smtClean="0"/>
              <a:t>Both of which run in real user mode</a:t>
            </a:r>
          </a:p>
          <a:p>
            <a:pPr lvl="1"/>
            <a:r>
              <a:rPr lang="en-US" altLang="en-US" dirty="0" smtClean="0"/>
              <a:t>Actions in guest that usually cause switch to kernel mode must cause switch to virtual kernel mode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9999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00584"/>
            <a:ext cx="10533888" cy="87782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Trap-and-Emulate (cont.)</a:t>
            </a:r>
          </a:p>
        </p:txBody>
      </p:sp>
      <p:sp>
        <p:nvSpPr>
          <p:cNvPr id="2048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41248" y="1106424"/>
            <a:ext cx="10442448" cy="5321808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4100" dirty="0" smtClean="0"/>
              <a:t>How does switch from virtual user mode to virtual kernel mode occur?</a:t>
            </a:r>
          </a:p>
          <a:p>
            <a:pPr lvl="1"/>
            <a:r>
              <a:rPr lang="en-US" altLang="en-US" dirty="0" smtClean="0"/>
              <a:t>Attempting a privileged instruction in user mode causes an error -&gt; trap</a:t>
            </a:r>
          </a:p>
          <a:p>
            <a:pPr lvl="1"/>
            <a:r>
              <a:rPr lang="en-US" altLang="en-US" dirty="0" smtClean="0"/>
              <a:t>VMM gains control, analyzes error, executes operation as attempted by guest</a:t>
            </a:r>
          </a:p>
          <a:p>
            <a:pPr lvl="1"/>
            <a:r>
              <a:rPr lang="en-US" altLang="en-US" dirty="0" smtClean="0"/>
              <a:t>Returns control to guest in user mode</a:t>
            </a:r>
          </a:p>
          <a:p>
            <a:pPr lvl="1"/>
            <a:r>
              <a:rPr lang="en-US" altLang="en-US" dirty="0" smtClean="0"/>
              <a:t>Known as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b="1" dirty="0" smtClean="0">
                <a:solidFill>
                  <a:srgbClr val="F3B217"/>
                </a:solidFill>
              </a:rPr>
              <a:t>trap-and-emulate</a:t>
            </a:r>
          </a:p>
          <a:p>
            <a:pPr lvl="1"/>
            <a:r>
              <a:rPr lang="en-US" altLang="en-US" dirty="0" smtClean="0"/>
              <a:t>Most virtualization products use this at least in part</a:t>
            </a:r>
          </a:p>
          <a:p>
            <a:r>
              <a:rPr lang="en-US" altLang="en-US" dirty="0" smtClean="0"/>
              <a:t>User mode code in guest runs at same speed as if not a guest</a:t>
            </a:r>
          </a:p>
          <a:p>
            <a:r>
              <a:rPr lang="en-US" altLang="en-US" dirty="0" smtClean="0"/>
              <a:t>But kernel mode privilege mode code runs slower due to trap-and-emulate</a:t>
            </a:r>
          </a:p>
          <a:p>
            <a:pPr lvl="1"/>
            <a:r>
              <a:rPr lang="en-US" altLang="en-US" dirty="0" smtClean="0"/>
              <a:t>Especially a problem when multiple guests running, each needing trap-and-emulate</a:t>
            </a:r>
          </a:p>
          <a:p>
            <a:r>
              <a:rPr lang="en-US" altLang="en-US" dirty="0" smtClean="0"/>
              <a:t>CPUs adding hardware support, mode CPU modes to improve virtualization performance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894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18872"/>
            <a:ext cx="10488168" cy="868680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solidFill>
                  <a:srgbClr val="F3B217"/>
                </a:solidFill>
              </a:rPr>
              <a:t>Trap-and-Emulate </a:t>
            </a:r>
            <a:r>
              <a:rPr lang="en-US" altLang="en-US" sz="4000" dirty="0">
                <a:solidFill>
                  <a:srgbClr val="F3B217"/>
                </a:solidFill>
              </a:rPr>
              <a:t>Virtualization Implementation</a:t>
            </a:r>
          </a:p>
        </p:txBody>
      </p:sp>
      <p:pic>
        <p:nvPicPr>
          <p:cNvPr id="21506" name="Content Placeholder 3" descr="16_02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62" r="-11562"/>
          <a:stretch>
            <a:fillRect/>
          </a:stretch>
        </p:blipFill>
        <p:spPr>
          <a:xfrm>
            <a:off x="2897950" y="1856043"/>
            <a:ext cx="7281862" cy="4008437"/>
          </a:xfrm>
        </p:spPr>
      </p:pic>
    </p:spTree>
    <p:extLst>
      <p:ext uri="{BB962C8B-B14F-4D97-AF65-F5344CB8AC3E}">
        <p14:creationId xmlns:p14="http://schemas.microsoft.com/office/powerpoint/2010/main" val="3248022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18872"/>
            <a:ext cx="10533888" cy="868679"/>
          </a:xfrm>
        </p:spPr>
        <p:txBody>
          <a:bodyPr>
            <a:normAutofit/>
          </a:bodyPr>
          <a:lstStyle/>
          <a:p>
            <a:r>
              <a:rPr lang="en-US" altLang="en-US" sz="5300" dirty="0" smtClean="0"/>
              <a:t>Building</a:t>
            </a:r>
            <a:r>
              <a:rPr lang="en-US" altLang="en-US" dirty="0" smtClean="0"/>
              <a:t> Block – Binary Translation</a:t>
            </a:r>
          </a:p>
        </p:txBody>
      </p:sp>
      <p:sp>
        <p:nvSpPr>
          <p:cNvPr id="2253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22960" y="1264223"/>
            <a:ext cx="10533888" cy="522801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Some CPUs don’t have clean separation between privileged and </a:t>
            </a:r>
            <a:r>
              <a:rPr lang="en-US" altLang="en-US" dirty="0" err="1" smtClean="0"/>
              <a:t>nonprivileged</a:t>
            </a:r>
            <a:r>
              <a:rPr lang="en-US" altLang="en-US" dirty="0" smtClean="0"/>
              <a:t> instructions</a:t>
            </a:r>
          </a:p>
          <a:p>
            <a:pPr lvl="1"/>
            <a:r>
              <a:rPr lang="en-US" altLang="en-US" dirty="0" smtClean="0"/>
              <a:t>Earlier Intel x86 CPUs are among them</a:t>
            </a:r>
          </a:p>
          <a:p>
            <a:pPr lvl="2"/>
            <a:r>
              <a:rPr lang="en-US" altLang="en-US" sz="2800" dirty="0" smtClean="0"/>
              <a:t>Earliest Intel CPU designed for a calculator</a:t>
            </a:r>
          </a:p>
          <a:p>
            <a:pPr lvl="1"/>
            <a:r>
              <a:rPr lang="en-US" altLang="en-US" dirty="0" smtClean="0"/>
              <a:t>Backward compatibility means difficult to improve</a:t>
            </a:r>
          </a:p>
          <a:p>
            <a:pPr lvl="1"/>
            <a:r>
              <a:rPr lang="en-US" altLang="en-US" dirty="0" smtClean="0"/>
              <a:t>Consider Intel x86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popf</a:t>
            </a:r>
            <a:r>
              <a:rPr lang="en-US" altLang="en-US" dirty="0" smtClean="0"/>
              <a:t> instruction</a:t>
            </a:r>
          </a:p>
          <a:p>
            <a:pPr lvl="2"/>
            <a:r>
              <a:rPr lang="en-US" altLang="en-US" sz="2800" dirty="0" smtClean="0"/>
              <a:t>Loads CPU flags register from contents of the stack</a:t>
            </a:r>
          </a:p>
          <a:p>
            <a:pPr lvl="2"/>
            <a:r>
              <a:rPr lang="en-US" altLang="en-US" sz="2800" dirty="0" smtClean="0"/>
              <a:t>If CPU in privileged mode -&gt; all flags replaced</a:t>
            </a:r>
          </a:p>
          <a:p>
            <a:pPr lvl="2"/>
            <a:r>
              <a:rPr lang="en-US" altLang="en-US" sz="2800" dirty="0" smtClean="0"/>
              <a:t>If CPU in user mode -&gt; on some flags replaced</a:t>
            </a:r>
          </a:p>
          <a:p>
            <a:pPr lvl="3"/>
            <a:r>
              <a:rPr lang="en-US" altLang="en-US" sz="2400" dirty="0" smtClean="0"/>
              <a:t>No trap is generated</a:t>
            </a:r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53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09728"/>
            <a:ext cx="10533888" cy="87782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5D6502A8-D1AD-C043-A73C-FB526829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97864"/>
            <a:ext cx="10533887" cy="5468111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Other similar problem instructions we will call </a:t>
            </a:r>
            <a:r>
              <a:rPr lang="en-US" b="1" i="1" dirty="0">
                <a:ea typeface="ＭＳ Ｐゴシック" charset="0"/>
              </a:rPr>
              <a:t>special instructions</a:t>
            </a:r>
            <a:endParaRPr lang="en-US" b="1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Caused trap-and-emulate method considered impossible until 1998</a:t>
            </a:r>
          </a:p>
          <a:p>
            <a:pPr>
              <a:buFont typeface="Monotype Sorts" charset="0"/>
              <a:buChar char="n"/>
              <a:defRPr/>
            </a:pPr>
            <a:r>
              <a:rPr lang="en-US" dirty="0">
                <a:ea typeface="ＭＳ Ｐゴシック" charset="0"/>
              </a:rPr>
              <a:t>Binary translation solves the problem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0"/>
              </a:rPr>
              <a:t>Basics are simple, but implementation very complex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is in user mode, guest can run instructions natively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If guest VCPU in kernel mode (guest believes it is in kernel mode)</a:t>
            </a:r>
          </a:p>
          <a:p>
            <a:pPr lvl="2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VMM examines every instruction guest is about to execute by reading a few instructions ahead of program counter</a:t>
            </a:r>
          </a:p>
          <a:p>
            <a:pPr lvl="2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Non-special-instructions run natively</a:t>
            </a:r>
          </a:p>
          <a:p>
            <a:pPr lvl="2" indent="-342900">
              <a:buFont typeface="+mj-lt"/>
              <a:buAutoNum type="arabicPeriod"/>
              <a:defRPr/>
            </a:pPr>
            <a:r>
              <a:rPr lang="en-US" dirty="0">
                <a:ea typeface="ＭＳ Ｐゴシック" charset="0"/>
              </a:rPr>
              <a:t>Special instructions translated into new set of instructions that perform equivalent task (for example changing the flags in the VCPU)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8931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28016"/>
            <a:ext cx="10515600" cy="83210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Binary Translation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3EFEB4B3-BDE4-FD4C-96E4-3D38D42DD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149351"/>
            <a:ext cx="10515600" cy="548919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Implemented by translation of code within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Code reads native instructions dynamically from guest, on demand, generates native binary code that executes in place of original code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Performance of this method would be poor without optimizations</a:t>
            </a:r>
          </a:p>
          <a:p>
            <a:pPr lvl="1">
              <a:defRPr/>
            </a:pPr>
            <a:r>
              <a:rPr lang="en-US" sz="3100" dirty="0">
                <a:ea typeface="ＭＳ Ｐゴシック" charset="0"/>
              </a:rPr>
              <a:t>Products like VMware use caching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Translate once, and when guest executes code containing special instruction cached translation used instead of translating again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</a:rPr>
              <a:t>Testing showed booting Windows XP as guest caused 950,000 translations, at 3 microseconds each, or 3 second (5 %) slowdown over </a:t>
            </a:r>
            <a:r>
              <a:rPr lang="en-US" dirty="0" smtClean="0">
                <a:ea typeface="ＭＳ Ｐゴシック" charset="0"/>
              </a:rPr>
              <a:t>native</a:t>
            </a: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795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 noChangeArrowheads="1"/>
          </p:cNvSpPr>
          <p:nvPr>
            <p:ph type="title"/>
          </p:nvPr>
        </p:nvSpPr>
        <p:spPr>
          <a:xfrm>
            <a:off x="832104" y="118871"/>
            <a:ext cx="10515600" cy="886969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Binary Translation Virtualization Implementation</a:t>
            </a:r>
          </a:p>
        </p:txBody>
      </p:sp>
      <p:pic>
        <p:nvPicPr>
          <p:cNvPr id="25602" name="Content Placeholder 3" descr="16_03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1" r="-11771"/>
          <a:stretch>
            <a:fillRect/>
          </a:stretch>
        </p:blipFill>
        <p:spPr>
          <a:xfrm>
            <a:off x="2795842" y="1914652"/>
            <a:ext cx="7264400" cy="4000500"/>
          </a:xfrm>
        </p:spPr>
      </p:pic>
    </p:spTree>
    <p:extLst>
      <p:ext uri="{BB962C8B-B14F-4D97-AF65-F5344CB8AC3E}">
        <p14:creationId xmlns:p14="http://schemas.microsoft.com/office/powerpoint/2010/main" val="4095562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18872"/>
            <a:ext cx="10488168" cy="85953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Nested Page Tables</a:t>
            </a:r>
          </a:p>
        </p:txBody>
      </p:sp>
      <p:sp>
        <p:nvSpPr>
          <p:cNvPr id="2662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0392" y="1143001"/>
            <a:ext cx="10488168" cy="5394960"/>
          </a:xfrm>
        </p:spPr>
        <p:txBody>
          <a:bodyPr>
            <a:normAutofit fontScale="40000" lnSpcReduction="20000"/>
          </a:bodyPr>
          <a:lstStyle/>
          <a:p>
            <a:r>
              <a:rPr lang="en-US" altLang="en-US" sz="5900" dirty="0"/>
              <a:t>Memory management another general challenge to VMM implementations</a:t>
            </a:r>
          </a:p>
          <a:p>
            <a:r>
              <a:rPr lang="en-US" altLang="en-US" sz="5900" dirty="0"/>
              <a:t>How can VMM keep page-table state for both guests believing they control the page tables and VMM that does control the tables?</a:t>
            </a:r>
          </a:p>
          <a:p>
            <a:r>
              <a:rPr lang="en-US" altLang="en-US" sz="5900" dirty="0"/>
              <a:t>Common method (for trap-and-emulate and binary translation) is </a:t>
            </a:r>
            <a:r>
              <a:rPr lang="en-US" altLang="en-US" sz="5900" b="1" dirty="0">
                <a:solidFill>
                  <a:srgbClr val="F3B217"/>
                </a:solidFill>
              </a:rPr>
              <a:t>nested page</a:t>
            </a:r>
            <a:r>
              <a:rPr lang="en-US" altLang="en-US" sz="5900" dirty="0">
                <a:solidFill>
                  <a:srgbClr val="F3B217"/>
                </a:solidFill>
              </a:rPr>
              <a:t> </a:t>
            </a:r>
            <a:r>
              <a:rPr lang="en-US" altLang="en-US" sz="5900" b="1" dirty="0">
                <a:solidFill>
                  <a:srgbClr val="F3B217"/>
                </a:solidFill>
              </a:rPr>
              <a:t>tables</a:t>
            </a:r>
            <a:r>
              <a:rPr lang="en-US" altLang="en-US" sz="5900" dirty="0">
                <a:solidFill>
                  <a:srgbClr val="F3B217"/>
                </a:solidFill>
              </a:rPr>
              <a:t> (</a:t>
            </a:r>
            <a:r>
              <a:rPr lang="en-US" altLang="en-US" sz="5900" b="1" dirty="0">
                <a:solidFill>
                  <a:srgbClr val="F3B217"/>
                </a:solidFill>
              </a:rPr>
              <a:t>NPTs</a:t>
            </a:r>
            <a:r>
              <a:rPr lang="en-US" altLang="en-US" sz="5900" dirty="0">
                <a:solidFill>
                  <a:srgbClr val="F3B217"/>
                </a:solidFill>
              </a:rPr>
              <a:t>)</a:t>
            </a:r>
            <a:r>
              <a:rPr lang="en-US" altLang="en-US" sz="5900" dirty="0"/>
              <a:t> </a:t>
            </a:r>
          </a:p>
          <a:p>
            <a:pPr lvl="1"/>
            <a:r>
              <a:rPr lang="en-US" altLang="en-US" sz="5900" dirty="0"/>
              <a:t>Each guest maintains page tables to translate virtual to physical addresses</a:t>
            </a:r>
          </a:p>
          <a:p>
            <a:pPr lvl="1"/>
            <a:r>
              <a:rPr lang="en-US" altLang="en-US" sz="5900" dirty="0"/>
              <a:t>VMM maintains per guest NPTs to represent guest’s page-table state</a:t>
            </a:r>
          </a:p>
          <a:p>
            <a:pPr lvl="2"/>
            <a:r>
              <a:rPr lang="en-US" altLang="en-US" sz="5900" dirty="0"/>
              <a:t>Just as VCPU stores guest CPU state</a:t>
            </a:r>
          </a:p>
          <a:p>
            <a:pPr lvl="1"/>
            <a:r>
              <a:rPr lang="en-US" altLang="en-US" sz="5900" dirty="0"/>
              <a:t>When guest on CPU -&gt; VMM makes that guest’s NPTs the active system page tables</a:t>
            </a:r>
          </a:p>
          <a:p>
            <a:pPr lvl="1"/>
            <a:r>
              <a:rPr lang="en-US" altLang="en-US" sz="5900" dirty="0"/>
              <a:t>Guest tries to change page table -&gt; VMM makes equivalent change to NPTs and its own page tables</a:t>
            </a:r>
          </a:p>
          <a:p>
            <a:pPr lvl="1"/>
            <a:r>
              <a:rPr lang="en-US" altLang="en-US" sz="5900" dirty="0"/>
              <a:t>Can cause many more TLB misses -&gt; much slower </a:t>
            </a:r>
            <a:r>
              <a:rPr lang="en-US" altLang="en-US" sz="5900" dirty="0" smtClean="0"/>
              <a:t>performance</a:t>
            </a:r>
            <a:endParaRPr lang="en-US" altLang="en-US" sz="5100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01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46304"/>
            <a:ext cx="10579608" cy="83210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Virtual </a:t>
            </a:r>
            <a:r>
              <a:rPr lang="en-US" altLang="en-US" dirty="0"/>
              <a:t>Machines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960" y="1327530"/>
            <a:ext cx="10469880" cy="4625213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Overview</a:t>
            </a:r>
          </a:p>
          <a:p>
            <a:r>
              <a:rPr lang="en-US" altLang="en-US" dirty="0" smtClean="0"/>
              <a:t>History</a:t>
            </a:r>
          </a:p>
          <a:p>
            <a:r>
              <a:rPr lang="en-US" altLang="en-US" dirty="0" smtClean="0"/>
              <a:t>Benefits and Features</a:t>
            </a:r>
          </a:p>
          <a:p>
            <a:r>
              <a:rPr lang="en-US" altLang="en-US" dirty="0" smtClean="0"/>
              <a:t>Building Blocks</a:t>
            </a:r>
          </a:p>
          <a:p>
            <a:r>
              <a:rPr lang="en-US" altLang="en-US" dirty="0" smtClean="0"/>
              <a:t>Types of Virtual Machines and Their Implementations</a:t>
            </a:r>
          </a:p>
          <a:p>
            <a:r>
              <a:rPr lang="en-US" altLang="en-US" dirty="0" smtClean="0"/>
              <a:t>Virtualization and Operating-System Components</a:t>
            </a:r>
          </a:p>
          <a:p>
            <a:r>
              <a:rPr lang="en-US" altLang="en-US" dirty="0" smtClean="0"/>
              <a:t>Examples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8099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18872"/>
            <a:ext cx="10488168" cy="841248"/>
          </a:xfrm>
        </p:spPr>
        <p:txBody>
          <a:bodyPr>
            <a:noAutofit/>
          </a:bodyPr>
          <a:lstStyle/>
          <a:p>
            <a:r>
              <a:rPr lang="en-US" altLang="en-US" dirty="0"/>
              <a:t>Building Blocks – Hardware Assistance</a:t>
            </a:r>
          </a:p>
        </p:txBody>
      </p:sp>
      <p:sp>
        <p:nvSpPr>
          <p:cNvPr id="2765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75970" y="1216217"/>
            <a:ext cx="10562590" cy="5468047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All virtualization needs some HW support</a:t>
            </a:r>
          </a:p>
          <a:p>
            <a:r>
              <a:rPr lang="en-US" altLang="en-US" dirty="0" smtClean="0"/>
              <a:t>More support -&gt; more feature rich, stable, better performance of guests</a:t>
            </a:r>
          </a:p>
          <a:p>
            <a:r>
              <a:rPr lang="en-US" altLang="en-US" dirty="0" smtClean="0"/>
              <a:t>Intel added new </a:t>
            </a:r>
            <a:r>
              <a:rPr lang="en-US" altLang="en-US" b="1" dirty="0" smtClean="0">
                <a:solidFill>
                  <a:srgbClr val="F3B217"/>
                </a:solidFill>
              </a:rPr>
              <a:t>VT-x</a:t>
            </a:r>
            <a:r>
              <a:rPr lang="en-US" altLang="en-US" dirty="0" smtClean="0"/>
              <a:t> instructions in 2005 and AMD the </a:t>
            </a:r>
            <a:r>
              <a:rPr lang="en-US" altLang="en-US" b="1" dirty="0" smtClean="0">
                <a:solidFill>
                  <a:srgbClr val="F3B217"/>
                </a:solidFill>
              </a:rPr>
              <a:t>AMD-V</a:t>
            </a:r>
            <a:r>
              <a:rPr lang="en-US" altLang="en-US" b="1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instructions in 2006</a:t>
            </a:r>
          </a:p>
          <a:p>
            <a:pPr lvl="1"/>
            <a:r>
              <a:rPr lang="en-US" altLang="en-US" sz="2800" dirty="0"/>
              <a:t>CPUs with these instructions remove need for binary translation</a:t>
            </a:r>
          </a:p>
          <a:p>
            <a:pPr lvl="1"/>
            <a:r>
              <a:rPr lang="en-US" altLang="en-US" sz="2800" dirty="0"/>
              <a:t>Generally define more CPU modes – “guest” and “host”</a:t>
            </a:r>
          </a:p>
          <a:p>
            <a:pPr lvl="1"/>
            <a:r>
              <a:rPr lang="en-US" altLang="en-US" sz="2800" dirty="0"/>
              <a:t>VMM can enable host mode, define characteristics of each guest VM, switch to guest mode and guest(s) on CPU(s)</a:t>
            </a:r>
          </a:p>
          <a:p>
            <a:pPr lvl="1"/>
            <a:r>
              <a:rPr lang="en-US" altLang="en-US" sz="2800" dirty="0"/>
              <a:t>In guest mode, guest OS thinks it is running natively, sees devices (as defined by VMM for that guest) </a:t>
            </a:r>
          </a:p>
          <a:p>
            <a:pPr lvl="2"/>
            <a:r>
              <a:rPr lang="en-US" altLang="en-US" sz="2800" dirty="0"/>
              <a:t>Access to virtualized device, </a:t>
            </a:r>
            <a:r>
              <a:rPr lang="en-US" altLang="en-US" sz="2800" dirty="0" err="1"/>
              <a:t>priv</a:t>
            </a:r>
            <a:r>
              <a:rPr lang="en-US" altLang="en-US" sz="2800" dirty="0"/>
              <a:t> instructions cause trap to VMM</a:t>
            </a:r>
          </a:p>
          <a:p>
            <a:pPr lvl="2"/>
            <a:r>
              <a:rPr lang="en-US" altLang="en-US" sz="2800" dirty="0"/>
              <a:t>CPU maintains VCPU, context switches it as needed</a:t>
            </a:r>
          </a:p>
          <a:p>
            <a:r>
              <a:rPr lang="en-US" altLang="en-US" dirty="0" smtClean="0"/>
              <a:t>HW support for Nested Page Tables, DMA, interrupts as well over time</a:t>
            </a:r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70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00584"/>
            <a:ext cx="10515600" cy="85953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Nested Page Tables</a:t>
            </a:r>
          </a:p>
        </p:txBody>
      </p:sp>
      <p:pic>
        <p:nvPicPr>
          <p:cNvPr id="28674" name="Content Placeholder 3" descr="16_04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543" r="-65543"/>
          <a:stretch>
            <a:fillRect/>
          </a:stretch>
        </p:blipFill>
        <p:spPr>
          <a:xfrm>
            <a:off x="2454529" y="1279525"/>
            <a:ext cx="7778750" cy="5181600"/>
          </a:xfrm>
        </p:spPr>
      </p:pic>
    </p:spTree>
    <p:extLst>
      <p:ext uri="{BB962C8B-B14F-4D97-AF65-F5344CB8AC3E}">
        <p14:creationId xmlns:p14="http://schemas.microsoft.com/office/powerpoint/2010/main" val="3924166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55448"/>
            <a:ext cx="10515600" cy="786384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Types of Virtual Machines and Implementations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C7994231-6E6F-9C44-8AD3-B00A60214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184784"/>
            <a:ext cx="10707624" cy="5316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Many variations as well as HW details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Assume VMMs take advantage of HW features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HW features can simplify implementation, improve performance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Whatever the type, a VM has a lifecycle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Created by VMM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Resources assigned to it (number of cores, amount of memory, networking details, storage details)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type 0 hypervisor, resources usually dedicated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Other types dedicate or share resources, or a mix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no longer needed, VM can be deleted, freeing </a:t>
            </a:r>
            <a:r>
              <a:rPr lang="en-US" dirty="0" smtClean="0">
                <a:ea typeface="ＭＳ Ｐゴシック" charset="0"/>
              </a:rPr>
              <a:t>resources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Steps simpler, faster than with a physical machine install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Can lead to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virtual machine sprawl </a:t>
            </a:r>
            <a:r>
              <a:rPr lang="en-US" dirty="0">
                <a:ea typeface="ＭＳ Ｐゴシック" charset="0"/>
              </a:rPr>
              <a:t>with lots of VMs, history and state difficult to track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54518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 noChangeArrowheads="1"/>
          </p:cNvSpPr>
          <p:nvPr>
            <p:ph type="title"/>
          </p:nvPr>
        </p:nvSpPr>
        <p:spPr>
          <a:xfrm>
            <a:off x="813816" y="109728"/>
            <a:ext cx="10524744" cy="850392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Types of VMs – Type 0 Hypervisor</a:t>
            </a:r>
          </a:p>
        </p:txBody>
      </p:sp>
      <p:sp>
        <p:nvSpPr>
          <p:cNvPr id="3072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13816" y="1193928"/>
            <a:ext cx="10524744" cy="529831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Old idea, under many names by HW manufacturers</a:t>
            </a:r>
          </a:p>
          <a:p>
            <a:pPr lvl="1"/>
            <a:r>
              <a:rPr lang="en-US" altLang="en-US" dirty="0" smtClean="0"/>
              <a:t>“partitions”, “domains”</a:t>
            </a:r>
          </a:p>
          <a:p>
            <a:pPr lvl="1"/>
            <a:r>
              <a:rPr lang="en-US" altLang="en-US" dirty="0" smtClean="0"/>
              <a:t>A HW feature implemented by firmware</a:t>
            </a:r>
          </a:p>
          <a:p>
            <a:pPr lvl="1"/>
            <a:r>
              <a:rPr lang="en-US" altLang="en-US" dirty="0" smtClean="0"/>
              <a:t>OS need to nothing special, VMM is in firmware</a:t>
            </a:r>
          </a:p>
          <a:p>
            <a:pPr lvl="1"/>
            <a:r>
              <a:rPr lang="en-US" altLang="en-US" dirty="0" smtClean="0"/>
              <a:t>Smaller feature set than other types</a:t>
            </a:r>
          </a:p>
          <a:p>
            <a:pPr lvl="1"/>
            <a:r>
              <a:rPr lang="en-US" altLang="en-US" dirty="0" smtClean="0"/>
              <a:t>Each guest has dedicated HW</a:t>
            </a:r>
          </a:p>
          <a:p>
            <a:r>
              <a:rPr lang="en-US" altLang="en-US" dirty="0" smtClean="0"/>
              <a:t>I/O a challenge as difficult to have enough devices, controllers to dedicate to each guest</a:t>
            </a:r>
          </a:p>
          <a:p>
            <a:r>
              <a:rPr lang="en-US" altLang="en-US" dirty="0" smtClean="0"/>
              <a:t>Sometimes VMM implements a </a:t>
            </a:r>
            <a:r>
              <a:rPr lang="en-US" altLang="en-US" b="1" dirty="0" smtClean="0">
                <a:solidFill>
                  <a:srgbClr val="F3B217"/>
                </a:solidFill>
              </a:rPr>
              <a:t>control partition </a:t>
            </a:r>
            <a:r>
              <a:rPr lang="en-US" altLang="en-US" dirty="0" smtClean="0"/>
              <a:t>running daemons that other guests communicate with for shared I/O</a:t>
            </a:r>
          </a:p>
          <a:p>
            <a:r>
              <a:rPr lang="en-US" altLang="en-US" dirty="0" smtClean="0"/>
              <a:t>Can provide virtualization-within-virtualization (guest itself can be a VMM with guests</a:t>
            </a:r>
          </a:p>
          <a:p>
            <a:pPr lvl="1"/>
            <a:r>
              <a:rPr lang="en-US" altLang="en-US" dirty="0" smtClean="0"/>
              <a:t>Other types have difficulty doing this</a:t>
            </a:r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49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09728"/>
            <a:ext cx="10488168" cy="841248"/>
          </a:xfrm>
        </p:spPr>
        <p:txBody>
          <a:bodyPr>
            <a:normAutofit/>
          </a:bodyPr>
          <a:lstStyle/>
          <a:p>
            <a:r>
              <a:rPr lang="en-US" altLang="en-US" dirty="0"/>
              <a:t>Type 0 Hypervisor</a:t>
            </a:r>
          </a:p>
        </p:txBody>
      </p:sp>
      <p:pic>
        <p:nvPicPr>
          <p:cNvPr id="31746" name="Content Placeholder 3" descr="16_05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861" b="-10861"/>
          <a:stretch>
            <a:fillRect/>
          </a:stretch>
        </p:blipFill>
        <p:spPr>
          <a:xfrm>
            <a:off x="3608388" y="2145665"/>
            <a:ext cx="5916612" cy="3257550"/>
          </a:xfrm>
        </p:spPr>
      </p:pic>
    </p:spTree>
    <p:extLst>
      <p:ext uri="{BB962C8B-B14F-4D97-AF65-F5344CB8AC3E}">
        <p14:creationId xmlns:p14="http://schemas.microsoft.com/office/powerpoint/2010/main" val="403767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28016"/>
            <a:ext cx="10479024" cy="832104"/>
          </a:xfrm>
        </p:spPr>
        <p:txBody>
          <a:bodyPr>
            <a:noAutofit/>
          </a:bodyPr>
          <a:lstStyle/>
          <a:p>
            <a:r>
              <a:rPr lang="en-US" altLang="en-US" dirty="0"/>
              <a:t>Types of VMs – Type 1 Hypervisor</a:t>
            </a:r>
          </a:p>
        </p:txBody>
      </p:sp>
      <p:sp>
        <p:nvSpPr>
          <p:cNvPr id="3277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58952" y="959486"/>
            <a:ext cx="10789920" cy="552361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dirty="0"/>
              <a:t>Commonly found in company datacenters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In a sense becoming “datacenter operating systems”</a:t>
            </a:r>
          </a:p>
          <a:p>
            <a:pPr lvl="2">
              <a:spcBef>
                <a:spcPts val="0"/>
              </a:spcBef>
            </a:pPr>
            <a:r>
              <a:rPr lang="en-US" altLang="en-US" dirty="0"/>
              <a:t>Datacenter managers control and manage OSes in new, sophisticated ways by controlling the Type 1 hypervisor</a:t>
            </a:r>
          </a:p>
          <a:p>
            <a:pPr lvl="2">
              <a:spcBef>
                <a:spcPts val="0"/>
              </a:spcBef>
            </a:pPr>
            <a:r>
              <a:rPr lang="en-US" altLang="en-US" dirty="0"/>
              <a:t>Consolidation of multiple OSes and apps onto less HW</a:t>
            </a:r>
          </a:p>
          <a:p>
            <a:pPr lvl="2">
              <a:spcBef>
                <a:spcPts val="0"/>
              </a:spcBef>
            </a:pPr>
            <a:r>
              <a:rPr lang="en-US" altLang="en-US" dirty="0"/>
              <a:t>Move guests between systems to balance performance</a:t>
            </a:r>
          </a:p>
          <a:p>
            <a:pPr lvl="2">
              <a:spcBef>
                <a:spcPts val="0"/>
              </a:spcBef>
            </a:pPr>
            <a:r>
              <a:rPr lang="en-US" altLang="en-US" dirty="0"/>
              <a:t>Snapshots and cloning</a:t>
            </a:r>
          </a:p>
          <a:p>
            <a:pPr>
              <a:spcBef>
                <a:spcPts val="0"/>
              </a:spcBef>
            </a:pPr>
            <a:r>
              <a:rPr lang="en-US" altLang="en-US" dirty="0"/>
              <a:t>Special purpose operating systems that run natively on HW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Rather than providing system call interface, create run and manage guest OSes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Can run on Type 0 hypervisors but not on other Type 1s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Run in kernel mode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Guests generally don’t know they are running in a VM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Implement device drivers for host HW because no other component can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Also provide other traditional OS services like CPU and memory </a:t>
            </a:r>
            <a:r>
              <a:rPr lang="en-US" altLang="en-US" sz="2400" dirty="0" smtClean="0"/>
              <a:t>management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4110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515600" cy="813816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Types of VMs – Type 1 Hypervisor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0E82E74E-DF81-7643-BF0A-94CB1794C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" y="1106489"/>
            <a:ext cx="10515600" cy="521201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Another variation is a general purpose OS that also provides VMM functionality</a:t>
            </a:r>
          </a:p>
          <a:p>
            <a:pPr lvl="1">
              <a:defRPr/>
            </a:pPr>
            <a:r>
              <a:rPr lang="en-US" dirty="0" err="1">
                <a:ea typeface="ＭＳ Ｐゴシック" charset="0"/>
              </a:rPr>
              <a:t>RedHat</a:t>
            </a:r>
            <a:r>
              <a:rPr lang="en-US" dirty="0">
                <a:ea typeface="ＭＳ Ｐゴシック" charset="0"/>
              </a:rPr>
              <a:t> Enterprise Linux with KVM, Windows with Hyper-V, Oracle Solaris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Perform normal duties as well as VMM duties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Typically less feature rich than dedicated Type 1 hypervisors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many ways, treat guests </a:t>
            </a:r>
            <a:r>
              <a:rPr lang="en-US" dirty="0" err="1">
                <a:ea typeface="ＭＳ Ｐゴシック" charset="0"/>
              </a:rPr>
              <a:t>OSes</a:t>
            </a:r>
            <a:r>
              <a:rPr lang="en-US" dirty="0">
                <a:ea typeface="ＭＳ Ｐゴシック" charset="0"/>
              </a:rPr>
              <a:t> as just another process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Albeit with special handling when guest tries to execute special instructions</a:t>
            </a:r>
          </a:p>
          <a:p>
            <a:pPr lvl="2">
              <a:buFont typeface="Webdings" charset="0"/>
              <a:buChar char="4"/>
              <a:defRPr/>
            </a:pPr>
            <a:endParaRPr lang="en-US" sz="1600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sz="16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4837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09728"/>
            <a:ext cx="10533888" cy="859536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Types of VMs – Type 2 Hypervisor</a:t>
            </a:r>
          </a:p>
        </p:txBody>
      </p:sp>
      <p:sp>
        <p:nvSpPr>
          <p:cNvPr id="3481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676086" y="1303656"/>
            <a:ext cx="10699050" cy="511543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Less interesting from an OS perspective </a:t>
            </a:r>
          </a:p>
          <a:p>
            <a:pPr lvl="1"/>
            <a:r>
              <a:rPr lang="en-US" altLang="en-US" dirty="0" smtClean="0"/>
              <a:t>Very little OS involvement in virtualization</a:t>
            </a:r>
          </a:p>
          <a:p>
            <a:pPr lvl="1"/>
            <a:r>
              <a:rPr lang="en-US" altLang="en-US" dirty="0" smtClean="0"/>
              <a:t>VMM is simply another process, run and managed by host</a:t>
            </a:r>
          </a:p>
          <a:p>
            <a:pPr lvl="2"/>
            <a:r>
              <a:rPr lang="en-US" altLang="en-US" dirty="0" smtClean="0"/>
              <a:t>Even the host doesn’t know they are a VMM running guests</a:t>
            </a:r>
          </a:p>
          <a:p>
            <a:pPr lvl="1"/>
            <a:r>
              <a:rPr lang="en-US" altLang="en-US" dirty="0" smtClean="0"/>
              <a:t>Tend to have poorer overall performance because can’t take advantage of some HW features</a:t>
            </a:r>
          </a:p>
          <a:p>
            <a:pPr lvl="1"/>
            <a:r>
              <a:rPr lang="en-US" altLang="en-US" dirty="0" smtClean="0"/>
              <a:t>But also a benefit because require no changes to host OS</a:t>
            </a:r>
          </a:p>
          <a:p>
            <a:pPr lvl="2"/>
            <a:r>
              <a:rPr lang="en-US" altLang="en-US" dirty="0" smtClean="0"/>
              <a:t>Student could have Type 2 hypervisor on native host, run multiple guests, all on standard host OS such as Windows, Linux, </a:t>
            </a:r>
            <a:r>
              <a:rPr lang="en-US" altLang="en-US" dirty="0" err="1" smtClean="0"/>
              <a:t>MacOS</a:t>
            </a:r>
            <a:endParaRPr lang="en-US" altLang="en-US" dirty="0" smtClean="0"/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663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 noChangeArrowheads="1"/>
          </p:cNvSpPr>
          <p:nvPr>
            <p:ph type="title"/>
          </p:nvPr>
        </p:nvSpPr>
        <p:spPr>
          <a:xfrm>
            <a:off x="787146" y="132524"/>
            <a:ext cx="10551414" cy="827595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Types of VMs – </a:t>
            </a:r>
            <a:r>
              <a:rPr lang="en-US" altLang="en-US" sz="4400" dirty="0" err="1"/>
              <a:t>Paravirtualization</a:t>
            </a:r>
            <a:endParaRPr lang="en-US" altLang="en-US" sz="4400" dirty="0"/>
          </a:p>
        </p:txBody>
      </p:sp>
      <p:sp>
        <p:nvSpPr>
          <p:cNvPr id="3584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82256" y="1170433"/>
            <a:ext cx="10821480" cy="5285232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Does not fit the definition of virtualization – VMM not presenting an exact duplication of underlying hardware</a:t>
            </a:r>
          </a:p>
          <a:p>
            <a:pPr lvl="1"/>
            <a:r>
              <a:rPr lang="en-US" altLang="en-US" dirty="0" smtClean="0"/>
              <a:t>But still useful!</a:t>
            </a:r>
          </a:p>
          <a:p>
            <a:pPr lvl="1"/>
            <a:r>
              <a:rPr lang="en-US" altLang="en-US" dirty="0" smtClean="0"/>
              <a:t>VMM provides services that guest must be modified to use</a:t>
            </a:r>
          </a:p>
          <a:p>
            <a:pPr lvl="1"/>
            <a:r>
              <a:rPr lang="en-US" altLang="en-US" dirty="0" smtClean="0"/>
              <a:t>Leads to increased performance</a:t>
            </a:r>
          </a:p>
          <a:p>
            <a:pPr lvl="1"/>
            <a:r>
              <a:rPr lang="en-US" altLang="en-US" dirty="0" smtClean="0"/>
              <a:t>Less needed as hardware support for VMs grows</a:t>
            </a:r>
          </a:p>
          <a:p>
            <a:r>
              <a:rPr lang="en-US" altLang="en-US" dirty="0" smtClean="0"/>
              <a:t>Xen, leader in </a:t>
            </a:r>
            <a:r>
              <a:rPr lang="en-US" altLang="en-US" dirty="0" err="1" smtClean="0"/>
              <a:t>paravirtualized</a:t>
            </a:r>
            <a:r>
              <a:rPr lang="en-US" altLang="en-US" dirty="0" smtClean="0"/>
              <a:t> space, adds several techniques </a:t>
            </a:r>
          </a:p>
          <a:p>
            <a:pPr lvl="1"/>
            <a:r>
              <a:rPr lang="en-US" altLang="en-US" dirty="0" smtClean="0"/>
              <a:t>For example, clean and simple device abstractions</a:t>
            </a:r>
          </a:p>
          <a:p>
            <a:pPr lvl="2"/>
            <a:r>
              <a:rPr lang="en-US" altLang="en-US" sz="2600" dirty="0" smtClean="0"/>
              <a:t>Efficient I/O</a:t>
            </a:r>
          </a:p>
          <a:p>
            <a:pPr lvl="2"/>
            <a:r>
              <a:rPr lang="en-US" altLang="en-US" sz="2600" dirty="0" smtClean="0"/>
              <a:t>Good communication between guest and VMM about device I/O</a:t>
            </a:r>
          </a:p>
          <a:p>
            <a:pPr lvl="2"/>
            <a:r>
              <a:rPr lang="en-US" altLang="en-US" sz="2600" dirty="0" smtClean="0"/>
              <a:t>Each device has circular buffer shared by guest and VMM via shared memory</a:t>
            </a:r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9950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524744" cy="8412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Xen I/O via Shared Circular Buffer</a:t>
            </a:r>
          </a:p>
        </p:txBody>
      </p:sp>
      <p:pic>
        <p:nvPicPr>
          <p:cNvPr id="36866" name="Content Placeholder 3" descr="16_06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73" r="-5573"/>
          <a:stretch>
            <a:fillRect/>
          </a:stretch>
        </p:blipFill>
        <p:spPr>
          <a:xfrm>
            <a:off x="2710053" y="1696593"/>
            <a:ext cx="7569200" cy="4167188"/>
          </a:xfrm>
        </p:spPr>
      </p:pic>
    </p:spTree>
    <p:extLst>
      <p:ext uri="{BB962C8B-B14F-4D97-AF65-F5344CB8AC3E}">
        <p14:creationId xmlns:p14="http://schemas.microsoft.com/office/powerpoint/2010/main" val="208999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479024" cy="82296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536" y="1298449"/>
            <a:ext cx="10479024" cy="4754879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Explore the history and benefits of virtual machines</a:t>
            </a:r>
          </a:p>
          <a:p>
            <a:r>
              <a:rPr lang="en-US" altLang="en-US" dirty="0" smtClean="0"/>
              <a:t>Discuss the various virtual machine technologies</a:t>
            </a:r>
          </a:p>
          <a:p>
            <a:r>
              <a:rPr lang="en-US" altLang="en-US" dirty="0" smtClean="0"/>
              <a:t>Describe the methods used to implement virtualization</a:t>
            </a:r>
          </a:p>
          <a:p>
            <a:r>
              <a:rPr lang="en-US" altLang="en-US" dirty="0" smtClean="0"/>
              <a:t>Show the most common hardware features that support virtualization and explain how they are used by operating-system modules</a:t>
            </a:r>
          </a:p>
          <a:p>
            <a:r>
              <a:rPr lang="en-US" altLang="en-US" dirty="0" smtClean="0"/>
              <a:t>Discuss current virtualization research areas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793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46304"/>
            <a:ext cx="10488168" cy="804672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Types of VMs – </a:t>
            </a:r>
            <a:r>
              <a:rPr lang="en-US" altLang="en-US" sz="4400" dirty="0" err="1"/>
              <a:t>Paravirtualization</a:t>
            </a:r>
            <a:r>
              <a:rPr lang="en-US" altLang="en-US" sz="4400" dirty="0"/>
              <a:t>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FEC94855-9B30-1A4F-BF4B-C3A922B4E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260222"/>
            <a:ext cx="10396728" cy="5067426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en-US" dirty="0" err="1"/>
              <a:t>Xen</a:t>
            </a:r>
            <a:r>
              <a:rPr lang="en-US" altLang="en-US" dirty="0"/>
              <a:t>, leader in </a:t>
            </a:r>
            <a:r>
              <a:rPr lang="en-US" altLang="en-US" dirty="0" err="1"/>
              <a:t>paravirtualized</a:t>
            </a:r>
            <a:r>
              <a:rPr lang="en-US" altLang="en-US" dirty="0"/>
              <a:t> space, adds several techniques (Cont.) </a:t>
            </a:r>
            <a:endParaRPr lang="en-US" dirty="0">
              <a:ea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Memory management does not include nested page tables</a:t>
            </a: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Each guest has own read-only tables</a:t>
            </a: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Guest uses </a:t>
            </a:r>
            <a:r>
              <a:rPr lang="en-US" sz="2600" b="1" dirty="0" err="1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hypercall</a:t>
            </a:r>
            <a:r>
              <a:rPr lang="en-US" sz="2600" dirty="0">
                <a:solidFill>
                  <a:srgbClr val="F3B217"/>
                </a:solidFill>
                <a:ea typeface="ＭＳ Ｐゴシック" charset="0"/>
              </a:rPr>
              <a:t> </a:t>
            </a:r>
            <a:r>
              <a:rPr lang="en-US" sz="2600" dirty="0">
                <a:ea typeface="ＭＳ Ｐゴシック" charset="0"/>
              </a:rPr>
              <a:t>(call to hypervisor) when page-table changes needed</a:t>
            </a:r>
          </a:p>
          <a:p>
            <a:pPr>
              <a:defRPr/>
            </a:pPr>
            <a:r>
              <a:rPr lang="en-US" dirty="0" err="1">
                <a:ea typeface="ＭＳ Ｐゴシック" charset="0"/>
              </a:rPr>
              <a:t>Paravirtualization</a:t>
            </a:r>
            <a:r>
              <a:rPr lang="en-US" dirty="0">
                <a:ea typeface="ＭＳ Ｐゴシック" charset="0"/>
              </a:rPr>
              <a:t> allowed virtualization of older x86 CPUs (and others) without binary translation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Guest had to be modified to use run on </a:t>
            </a:r>
            <a:r>
              <a:rPr lang="en-US" dirty="0" err="1">
                <a:ea typeface="ＭＳ Ｐゴシック" charset="0"/>
              </a:rPr>
              <a:t>paravirtualized</a:t>
            </a:r>
            <a:r>
              <a:rPr lang="en-US" dirty="0">
                <a:ea typeface="ＭＳ Ｐゴシック" charset="0"/>
              </a:rPr>
              <a:t> VMM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on modern CPUs Xen no longer requires guest modification -&gt; no longer </a:t>
            </a:r>
            <a:r>
              <a:rPr lang="en-US" dirty="0" err="1" smtClean="0">
                <a:ea typeface="ＭＳ Ｐゴシック" charset="0"/>
              </a:rPr>
              <a:t>paravirtualization</a:t>
            </a:r>
            <a:endParaRPr lang="en-US" dirty="0" smtClean="0">
              <a:ea typeface="ＭＳ Ｐゴシック" charset="0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306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46304"/>
            <a:ext cx="10543032" cy="832104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Types of VMs – Programming Environment Virtualization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5C6CCD97-22DF-BB4E-91B4-2E445C3D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124712"/>
            <a:ext cx="10543032" cy="5157216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Also not-really-virtualization but using same techniques, providing similar features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Programming language is designed to run within custom-built virtualized environment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Oracle Java has many features that depend on running in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Java Virtual Machine</a:t>
            </a:r>
            <a:r>
              <a:rPr lang="en-US" dirty="0">
                <a:solidFill>
                  <a:srgbClr val="F3B217"/>
                </a:solidFill>
                <a:ea typeface="ＭＳ Ｐゴシック" charset="0"/>
              </a:rPr>
              <a:t> (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JVM</a:t>
            </a:r>
            <a:r>
              <a:rPr lang="en-US" dirty="0">
                <a:solidFill>
                  <a:srgbClr val="F3B217"/>
                </a:solidFill>
                <a:ea typeface="ＭＳ Ｐゴシック" charset="0"/>
              </a:rPr>
              <a:t>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In this case virtualization is defined as providing APIs that define a set of features made available to a language and programs written in that language to provide an improved execution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JVM compiled to run on many systems (including some smart phones even)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Programs written in Java run in the JVM no matter the underlying system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Similar to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interpreted languages</a:t>
            </a:r>
          </a:p>
          <a:p>
            <a:pPr lvl="1">
              <a:buFont typeface="Monotype Sorts" charset="0"/>
              <a:buChar char="l"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122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 noChangeArrowheads="1"/>
          </p:cNvSpPr>
          <p:nvPr>
            <p:ph type="title"/>
          </p:nvPr>
        </p:nvSpPr>
        <p:spPr>
          <a:xfrm>
            <a:off x="822960" y="146304"/>
            <a:ext cx="10524744" cy="85039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Types of VMs – Emulation</a:t>
            </a:r>
          </a:p>
        </p:txBody>
      </p:sp>
      <p:sp>
        <p:nvSpPr>
          <p:cNvPr id="3993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22960" y="1088136"/>
            <a:ext cx="10524744" cy="5157216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Another (older) way for running one operating system on a different operating system</a:t>
            </a:r>
          </a:p>
          <a:p>
            <a:pPr lvl="1"/>
            <a:r>
              <a:rPr lang="en-US" altLang="en-US" sz="2400" dirty="0"/>
              <a:t>Virtualization requires underlying CPU to be same as guest was compiled for</a:t>
            </a:r>
          </a:p>
          <a:p>
            <a:pPr lvl="1"/>
            <a:r>
              <a:rPr lang="en-US" altLang="en-US" sz="2400" dirty="0"/>
              <a:t>Emulation allows guest to run on different CPU</a:t>
            </a:r>
          </a:p>
          <a:p>
            <a:r>
              <a:rPr lang="en-US" altLang="en-US" sz="2400" dirty="0"/>
              <a:t>Necessary to translate all guest instructions from guest CPU to native CPU</a:t>
            </a:r>
          </a:p>
          <a:p>
            <a:pPr lvl="1"/>
            <a:r>
              <a:rPr lang="en-US" altLang="en-US" sz="2400" dirty="0"/>
              <a:t>Emulation, not virtualization</a:t>
            </a:r>
          </a:p>
          <a:p>
            <a:r>
              <a:rPr lang="en-US" altLang="en-US" sz="2400" dirty="0"/>
              <a:t>Useful when host system has one architecture, guest compiled for other architecture</a:t>
            </a:r>
          </a:p>
          <a:p>
            <a:pPr lvl="1"/>
            <a:r>
              <a:rPr lang="en-US" altLang="en-US" sz="2400" dirty="0"/>
              <a:t>Company replacing outdated servers with new servers containing different CPU architecture, but still want to run old applications</a:t>
            </a:r>
          </a:p>
          <a:p>
            <a:r>
              <a:rPr lang="en-US" altLang="en-US" sz="2400" dirty="0"/>
              <a:t>Performance challenge – order of magnitude slower than native code</a:t>
            </a:r>
          </a:p>
          <a:p>
            <a:pPr lvl="1"/>
            <a:r>
              <a:rPr lang="en-US" altLang="en-US" sz="2400" dirty="0"/>
              <a:t>New machines faster than older machines so can reduce slowdown</a:t>
            </a:r>
          </a:p>
          <a:p>
            <a:r>
              <a:rPr lang="en-US" altLang="en-US" sz="2400" dirty="0"/>
              <a:t>Very popular – especially in gaming where old consoles emulated on </a:t>
            </a:r>
            <a:r>
              <a:rPr lang="en-US" altLang="en-US" sz="2400" dirty="0" smtClean="0"/>
              <a:t>new</a:t>
            </a:r>
            <a:endParaRPr lang="en-US" altLang="en-US" sz="4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394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18872"/>
            <a:ext cx="10506456" cy="859535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Types of VMs – Application Containment</a:t>
            </a:r>
          </a:p>
        </p:txBody>
      </p:sp>
      <p:sp>
        <p:nvSpPr>
          <p:cNvPr id="409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41248" y="1170432"/>
            <a:ext cx="10506456" cy="5202936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4100" dirty="0" smtClean="0"/>
              <a:t>Some goals of virtualization are segregation of apps, performance and resource management, easy start, stop, move, and management of them</a:t>
            </a:r>
          </a:p>
          <a:p>
            <a:r>
              <a:rPr lang="en-US" altLang="en-US" sz="4100" dirty="0" smtClean="0"/>
              <a:t>Can do those things without full-fledged virtualization</a:t>
            </a:r>
          </a:p>
          <a:p>
            <a:pPr lvl="1"/>
            <a:r>
              <a:rPr lang="en-US" altLang="en-US" dirty="0" smtClean="0"/>
              <a:t>If applications compiled for the host operating system, don’t need full virtualization to meet these goals</a:t>
            </a:r>
          </a:p>
          <a:p>
            <a:r>
              <a:rPr lang="en-US" altLang="en-US" sz="4100" dirty="0" smtClean="0"/>
              <a:t>Oracle </a:t>
            </a:r>
            <a:r>
              <a:rPr lang="en-US" altLang="en-US" sz="4100" b="1" dirty="0" smtClean="0">
                <a:solidFill>
                  <a:srgbClr val="F3B217"/>
                </a:solidFill>
              </a:rPr>
              <a:t>containers</a:t>
            </a:r>
            <a:r>
              <a:rPr lang="en-US" altLang="en-US" sz="4100" dirty="0" smtClean="0">
                <a:solidFill>
                  <a:srgbClr val="F3B217"/>
                </a:solidFill>
              </a:rPr>
              <a:t> / </a:t>
            </a:r>
            <a:r>
              <a:rPr lang="en-US" altLang="en-US" sz="4100" b="1" dirty="0" smtClean="0">
                <a:solidFill>
                  <a:srgbClr val="F3B217"/>
                </a:solidFill>
              </a:rPr>
              <a:t>zones</a:t>
            </a:r>
            <a:r>
              <a:rPr lang="en-US" altLang="en-US" sz="4100" dirty="0" smtClean="0">
                <a:solidFill>
                  <a:srgbClr val="F3B217"/>
                </a:solidFill>
              </a:rPr>
              <a:t> </a:t>
            </a:r>
            <a:r>
              <a:rPr lang="en-US" altLang="en-US" sz="4100" dirty="0" smtClean="0"/>
              <a:t>for example create virtual layer between OS and apps</a:t>
            </a:r>
          </a:p>
          <a:p>
            <a:pPr lvl="1"/>
            <a:r>
              <a:rPr lang="en-US" altLang="en-US" dirty="0" smtClean="0"/>
              <a:t>Only one kernel running – host OS</a:t>
            </a:r>
          </a:p>
          <a:p>
            <a:pPr lvl="1"/>
            <a:r>
              <a:rPr lang="en-US" altLang="en-US" dirty="0" smtClean="0"/>
              <a:t>OS and devices are virtualized, providing resources within zone with impression that they are only processes on system</a:t>
            </a:r>
          </a:p>
          <a:p>
            <a:pPr lvl="1"/>
            <a:r>
              <a:rPr lang="en-US" altLang="en-US" dirty="0" smtClean="0"/>
              <a:t>Each zone has its own applications; networking stack, addresses, and ports; user accounts, etc.</a:t>
            </a:r>
          </a:p>
          <a:p>
            <a:pPr lvl="1"/>
            <a:r>
              <a:rPr lang="en-US" altLang="en-US" dirty="0" smtClean="0"/>
              <a:t>CPU and memory resources divided between zones</a:t>
            </a:r>
          </a:p>
          <a:p>
            <a:pPr lvl="2"/>
            <a:r>
              <a:rPr lang="en-US" altLang="en-US" sz="3100" dirty="0" smtClean="0"/>
              <a:t>Zone can have its own scheduler to use those resources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034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55448"/>
            <a:ext cx="10497312" cy="77724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Solaris 10 with Two Zones</a:t>
            </a:r>
          </a:p>
        </p:txBody>
      </p:sp>
      <p:pic>
        <p:nvPicPr>
          <p:cNvPr id="41986" name="Content Placeholder 3" descr="16_07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374" r="-38374"/>
          <a:stretch>
            <a:fillRect/>
          </a:stretch>
        </p:blipFill>
        <p:spPr>
          <a:xfrm>
            <a:off x="2121662" y="1574992"/>
            <a:ext cx="8229600" cy="4530725"/>
          </a:xfrm>
        </p:spPr>
      </p:pic>
    </p:spTree>
    <p:extLst>
      <p:ext uri="{BB962C8B-B14F-4D97-AF65-F5344CB8AC3E}">
        <p14:creationId xmlns:p14="http://schemas.microsoft.com/office/powerpoint/2010/main" val="2619019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497312" cy="841248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Virtualization and Operating-System Components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7FA8E3AE-9796-DB4A-8D11-3B1343AD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181419"/>
            <a:ext cx="10497311" cy="51187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Now </a:t>
            </a:r>
            <a:r>
              <a:rPr lang="en-US" dirty="0">
                <a:ea typeface="ＭＳ Ｐゴシック" charset="0"/>
              </a:rPr>
              <a:t>look at operating system aspects of virtualization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CPU scheduling, memory management, I/O, storage, and unique VM migration feature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How do VMMs schedule CPU use when guests believe they have dedicated CPUs?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How can memory management work when many guests require large amounts of memory</a:t>
            </a:r>
            <a:r>
              <a:rPr lang="en-US" sz="2800" dirty="0" smtClean="0">
                <a:ea typeface="ＭＳ Ｐゴシック" charset="0"/>
              </a:rPr>
              <a:t>?</a:t>
            </a:r>
            <a:endParaRPr lang="en-US" sz="2800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800004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 noChangeArrowheads="1"/>
          </p:cNvSpPr>
          <p:nvPr>
            <p:ph type="title"/>
          </p:nvPr>
        </p:nvSpPr>
        <p:spPr>
          <a:xfrm>
            <a:off x="813816" y="164591"/>
            <a:ext cx="10579608" cy="777241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OS Component – CPU Scheduling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ABDD2950-5810-2E43-8F43-750FC8C9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816" y="1022350"/>
            <a:ext cx="10579608" cy="548817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Even single-CPU systems act like multiprocessor ones when virtualized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One or more virtual CPUs per guest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Generally VMM has one or more physical CPUs and number of threads to run on them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Guests configured with certain number of VCPUs</a:t>
            </a: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Can be adjusted throughout life of VM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When enough CPUs for all guests -&gt; VMM can allocate dedicated CPUs, each guest much like native operating system managing its CPUs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Usually not enough CPUs -&gt; CPU </a:t>
            </a:r>
            <a:r>
              <a:rPr lang="en-US" b="1" dirty="0" err="1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overcommitment</a:t>
            </a:r>
            <a:endParaRPr lang="en-US" b="1" dirty="0">
              <a:solidFill>
                <a:srgbClr val="F3B217"/>
              </a:solidFill>
              <a:ea typeface="ＭＳ Ｐゴシック" charset="0"/>
              <a:cs typeface="ＭＳ Ｐゴシック" charset="0"/>
            </a:endParaRP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VMM can use standard scheduling algorithms to put threads on CPUs</a:t>
            </a:r>
          </a:p>
          <a:p>
            <a:pPr lvl="2">
              <a:defRPr/>
            </a:pPr>
            <a:r>
              <a:rPr lang="en-US" sz="2600" dirty="0">
                <a:ea typeface="ＭＳ Ｐゴシック" charset="0"/>
              </a:rPr>
              <a:t>Some add fairness aspect</a:t>
            </a: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261187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28016"/>
            <a:ext cx="10524743" cy="877824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OS Component – CPU Scheduling (cont.)</a:t>
            </a:r>
          </a:p>
        </p:txBody>
      </p:sp>
      <p:sp>
        <p:nvSpPr>
          <p:cNvPr id="4505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9535" y="1284225"/>
            <a:ext cx="10524743" cy="5153151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Cycle stealing by VMM and oversubscription of CPUs means guests don’t get CPU cycles they expect</a:t>
            </a:r>
          </a:p>
          <a:p>
            <a:pPr lvl="1"/>
            <a:r>
              <a:rPr lang="en-US" altLang="en-US" dirty="0" smtClean="0"/>
              <a:t>Consider timesharing scheduler in a guest trying to schedule 100ms time slices -&gt; each may take 100ms, 1 second, or longer</a:t>
            </a:r>
          </a:p>
          <a:p>
            <a:pPr lvl="2"/>
            <a:r>
              <a:rPr lang="en-US" altLang="en-US" sz="2800" dirty="0" smtClean="0"/>
              <a:t>Poor response times for users of guest</a:t>
            </a:r>
          </a:p>
          <a:p>
            <a:pPr lvl="2"/>
            <a:r>
              <a:rPr lang="en-US" altLang="en-US" sz="2800" dirty="0" smtClean="0"/>
              <a:t>Time-of-day clocks incorrect</a:t>
            </a:r>
          </a:p>
          <a:p>
            <a:pPr lvl="1"/>
            <a:r>
              <a:rPr lang="en-US" altLang="en-US" dirty="0" smtClean="0"/>
              <a:t>Some VMMs provide application to run in each guest to fix time-of-day and provide other integration features</a:t>
            </a:r>
          </a:p>
          <a:p>
            <a:pPr lvl="1"/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39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46304"/>
            <a:ext cx="10543032" cy="868680"/>
          </a:xfrm>
        </p:spPr>
        <p:txBody>
          <a:bodyPr>
            <a:noAutofit/>
          </a:bodyPr>
          <a:lstStyle/>
          <a:p>
            <a:r>
              <a:rPr lang="en-US" altLang="en-US" sz="4400" dirty="0"/>
              <a:t>OS Component – Memory Management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57D6846B-373E-6747-A720-DB9BFDCC5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284225"/>
            <a:ext cx="10460736" cy="5198871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Also suffers from oversubscription -&gt; requires extra management efficiency from VMM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</a:rPr>
              <a:t>For example, VMware ESX guests have a configured amount of physical memory, then ESX uses 3 methods of memory management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Double-paging, in which the guest page table indicates a page is in a physical frame but the VMM moves some of those pages to backing store</a:t>
            </a:r>
          </a:p>
          <a:p>
            <a:pPr lvl="1">
              <a:defRPr/>
            </a:pPr>
            <a:r>
              <a:rPr lang="en-US" sz="2400" dirty="0">
                <a:ea typeface="ＭＳ Ｐゴシック" charset="0"/>
              </a:rPr>
              <a:t>Install a </a:t>
            </a:r>
            <a:r>
              <a:rPr lang="en-US" sz="2400" b="1" dirty="0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pseudo-device driver</a:t>
            </a:r>
            <a:r>
              <a:rPr lang="en-US" sz="2400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in each guest (it looks like a device driver to the guest kernel but really just adds kernel-mode code to the guest) </a:t>
            </a:r>
          </a:p>
          <a:p>
            <a:pPr lvl="2" indent="-342900">
              <a:defRPr/>
            </a:pPr>
            <a:r>
              <a:rPr lang="en-US" b="1" dirty="0">
                <a:solidFill>
                  <a:srgbClr val="F3B217"/>
                </a:solidFill>
                <a:ea typeface="ＭＳ Ｐゴシック" charset="0"/>
                <a:cs typeface="ＭＳ Ｐゴシック" charset="0"/>
              </a:rPr>
              <a:t>Balloon</a:t>
            </a:r>
            <a:r>
              <a:rPr lang="en-US" dirty="0">
                <a:solidFill>
                  <a:srgbClr val="F3B217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memory manager communicates with VMM and is told to allocate or </a:t>
            </a:r>
            <a:r>
              <a:rPr lang="en-US" dirty="0" err="1">
                <a:ea typeface="ＭＳ Ｐゴシック" charset="0"/>
              </a:rPr>
              <a:t>deallocate</a:t>
            </a:r>
            <a:r>
              <a:rPr lang="en-US" dirty="0">
                <a:ea typeface="ＭＳ Ｐゴシック" charset="0"/>
              </a:rPr>
              <a:t> memory to decrease or increase physical memory use of guest, causing guest OS to free or have more memory available</a:t>
            </a:r>
          </a:p>
          <a:p>
            <a:pPr lvl="1">
              <a:defRPr/>
            </a:pPr>
            <a:r>
              <a:rPr lang="en-US" sz="2400" dirty="0" err="1">
                <a:ea typeface="ＭＳ Ｐゴシック" charset="0"/>
              </a:rPr>
              <a:t>Deduplication</a:t>
            </a:r>
            <a:r>
              <a:rPr lang="en-US" sz="2400" dirty="0">
                <a:ea typeface="ＭＳ Ｐゴシック" charset="0"/>
              </a:rPr>
              <a:t> by VMM determining if same page loaded more than once, memory mapping the same page into multiple guests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40358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28017"/>
            <a:ext cx="10479024" cy="86575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OS Component – I/O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ABA5D7B1-BEF4-C94C-918D-A1F6DCEB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1085214"/>
            <a:ext cx="10479024" cy="5461889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Easier for VMMs to integrate with guests because I/O has lots of variation</a:t>
            </a:r>
          </a:p>
          <a:p>
            <a:pPr lvl="1">
              <a:defRPr/>
            </a:pPr>
            <a:r>
              <a:rPr lang="en-US" sz="2600" dirty="0">
                <a:ea typeface="ＭＳ Ｐゴシック" charset="0"/>
              </a:rPr>
              <a:t>Already somewhat segregated / flexible via device drivers</a:t>
            </a:r>
          </a:p>
          <a:p>
            <a:pPr lvl="1">
              <a:defRPr/>
            </a:pPr>
            <a:r>
              <a:rPr lang="en-US" sz="2600" dirty="0">
                <a:ea typeface="ＭＳ Ｐゴシック" charset="0"/>
              </a:rPr>
              <a:t>VMM can provide new devices and device drivers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But overall I/O is complicated for VMMs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Many short paths for I/O in standard </a:t>
            </a:r>
            <a:r>
              <a:rPr lang="en-US" sz="2800" dirty="0" err="1">
                <a:ea typeface="ＭＳ Ｐゴシック" charset="0"/>
              </a:rPr>
              <a:t>OSes</a:t>
            </a:r>
            <a:r>
              <a:rPr lang="en-US" sz="2800" dirty="0">
                <a:ea typeface="ＭＳ Ｐゴシック" charset="0"/>
              </a:rPr>
              <a:t> for improved performance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Less hypervisor needs to do for I/O for guests, the better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Possibilities include direct device access, DMA pass-through, direct interrupt delivery 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Again, HW support needed for these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Networking also complex as VMM and guests all need network access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VMM can </a:t>
            </a:r>
            <a:r>
              <a:rPr lang="en-US" sz="2800" b="1" dirty="0">
                <a:solidFill>
                  <a:srgbClr val="F3B217"/>
                </a:solidFill>
                <a:ea typeface="ＭＳ Ｐゴシック" charset="0"/>
              </a:rPr>
              <a:t>bridge</a:t>
            </a:r>
            <a:r>
              <a:rPr lang="en-US" sz="2800" dirty="0">
                <a:solidFill>
                  <a:srgbClr val="F3B217"/>
                </a:solidFill>
                <a:ea typeface="ＭＳ Ｐゴシック" charset="0"/>
              </a:rPr>
              <a:t> </a:t>
            </a:r>
            <a:r>
              <a:rPr lang="en-US" sz="2800" dirty="0">
                <a:ea typeface="ＭＳ Ｐゴシック" charset="0"/>
              </a:rPr>
              <a:t>guest to network (allowing direct access)</a:t>
            </a:r>
          </a:p>
          <a:p>
            <a:pPr lvl="1">
              <a:defRPr/>
            </a:pPr>
            <a:r>
              <a:rPr lang="en-US" sz="2800" dirty="0">
                <a:ea typeface="ＭＳ Ｐゴシック" charset="0"/>
              </a:rPr>
              <a:t>And / or provide </a:t>
            </a:r>
            <a:r>
              <a:rPr lang="en-US" sz="2800" b="1" dirty="0">
                <a:solidFill>
                  <a:srgbClr val="F3B217"/>
                </a:solidFill>
                <a:ea typeface="ＭＳ Ｐゴシック" charset="0"/>
              </a:rPr>
              <a:t>network address translation </a:t>
            </a:r>
            <a:r>
              <a:rPr lang="en-US" sz="2800" dirty="0">
                <a:solidFill>
                  <a:srgbClr val="F3B217"/>
                </a:solidFill>
                <a:ea typeface="ＭＳ Ｐゴシック" charset="0"/>
              </a:rPr>
              <a:t>(</a:t>
            </a:r>
            <a:r>
              <a:rPr lang="en-US" sz="2800" b="1" dirty="0">
                <a:solidFill>
                  <a:srgbClr val="F3B217"/>
                </a:solidFill>
                <a:ea typeface="ＭＳ Ｐゴシック" charset="0"/>
              </a:rPr>
              <a:t>NAT</a:t>
            </a:r>
            <a:r>
              <a:rPr lang="en-US" sz="2800" dirty="0">
                <a:solidFill>
                  <a:srgbClr val="F3B217"/>
                </a:solidFill>
                <a:ea typeface="ＭＳ Ｐゴシック" charset="0"/>
              </a:rPr>
              <a:t>)</a:t>
            </a:r>
          </a:p>
          <a:p>
            <a:pPr lvl="2">
              <a:defRPr/>
            </a:pPr>
            <a:r>
              <a:rPr lang="en-US" sz="2800" dirty="0">
                <a:ea typeface="ＭＳ Ｐゴシック" charset="0"/>
              </a:rPr>
              <a:t>NAT address local to machine on which guest is running, VMM provides address translation to guest to hide its </a:t>
            </a:r>
            <a:r>
              <a:rPr lang="en-US" sz="2800" dirty="0" smtClean="0">
                <a:ea typeface="ＭＳ Ｐゴシック" charset="0"/>
              </a:rPr>
              <a:t>address</a:t>
            </a:r>
            <a:endParaRPr lang="en-US" sz="2800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60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65101"/>
            <a:ext cx="10451592" cy="776731"/>
          </a:xfrm>
        </p:spPr>
        <p:txBody>
          <a:bodyPr>
            <a:normAutofit fontScale="90000"/>
          </a:bodyPr>
          <a:lstStyle/>
          <a:p>
            <a:r>
              <a:rPr lang="en-US" altLang="en-US" sz="5300" dirty="0" smtClean="0"/>
              <a:t>Overview</a:t>
            </a:r>
            <a:endParaRPr lang="en-US" altLang="en-US" dirty="0" smtClean="0"/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77824" y="1064070"/>
            <a:ext cx="10451592" cy="510813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en-US" sz="2800" dirty="0" smtClean="0"/>
              <a:t>Fundamental idea – abstract hardware of a single computer into several different execution environments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Similar to layered approach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 smtClean="0"/>
              <a:t>But layer creates virtual system (</a:t>
            </a:r>
            <a:r>
              <a:rPr lang="en-US" altLang="en-US" sz="2400" b="1" dirty="0" smtClean="0">
                <a:solidFill>
                  <a:srgbClr val="F3B217"/>
                </a:solidFill>
              </a:rPr>
              <a:t>virtual machine</a:t>
            </a:r>
            <a:r>
              <a:rPr lang="en-US" altLang="en-US" sz="2400" dirty="0" smtClean="0"/>
              <a:t>, or </a:t>
            </a:r>
            <a:r>
              <a:rPr lang="en-US" altLang="en-US" sz="2400" b="1" dirty="0" smtClean="0">
                <a:solidFill>
                  <a:srgbClr val="F3B217"/>
                </a:solidFill>
              </a:rPr>
              <a:t>VM</a:t>
            </a:r>
            <a:r>
              <a:rPr lang="en-US" altLang="en-US" sz="2400" dirty="0" smtClean="0"/>
              <a:t>) on which operation systems or applications can run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Several components</a:t>
            </a:r>
          </a:p>
          <a:p>
            <a:pPr lvl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F3B217"/>
                </a:solidFill>
              </a:rPr>
              <a:t>Host</a:t>
            </a:r>
            <a:r>
              <a:rPr lang="en-US" altLang="en-US" sz="2400" dirty="0" smtClean="0">
                <a:solidFill>
                  <a:srgbClr val="F3B217"/>
                </a:solidFill>
              </a:rPr>
              <a:t> </a:t>
            </a:r>
            <a:r>
              <a:rPr lang="en-US" altLang="en-US" sz="2400" dirty="0" smtClean="0"/>
              <a:t>– underlying hardware system</a:t>
            </a:r>
          </a:p>
          <a:p>
            <a:pPr lvl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F3B217"/>
                </a:solidFill>
              </a:rPr>
              <a:t>Virtual machine manager </a:t>
            </a:r>
            <a:r>
              <a:rPr lang="en-US" altLang="en-US" sz="2400" dirty="0" smtClean="0"/>
              <a:t>(</a:t>
            </a:r>
            <a:r>
              <a:rPr lang="en-US" altLang="en-US" sz="2400" b="1" dirty="0" smtClean="0">
                <a:solidFill>
                  <a:srgbClr val="F3B217"/>
                </a:solidFill>
              </a:rPr>
              <a:t>VMM</a:t>
            </a:r>
            <a:r>
              <a:rPr lang="en-US" altLang="en-US" sz="2400" dirty="0" smtClean="0"/>
              <a:t>) or </a:t>
            </a:r>
            <a:r>
              <a:rPr lang="en-US" altLang="en-US" sz="2400" b="1" dirty="0" smtClean="0">
                <a:solidFill>
                  <a:srgbClr val="F3B217"/>
                </a:solidFill>
              </a:rPr>
              <a:t>hypervisor</a:t>
            </a:r>
            <a:r>
              <a:rPr lang="en-US" altLang="en-US" sz="2400" dirty="0" smtClean="0">
                <a:solidFill>
                  <a:srgbClr val="F3B217"/>
                </a:solidFill>
              </a:rPr>
              <a:t> </a:t>
            </a:r>
            <a:r>
              <a:rPr lang="en-US" altLang="en-US" sz="2400" dirty="0" smtClean="0"/>
              <a:t>– creates and runs virtual machines by providing interface that is </a:t>
            </a:r>
            <a:r>
              <a:rPr lang="en-US" altLang="en-US" sz="2400" b="1" i="1" dirty="0" smtClean="0"/>
              <a:t>identical</a:t>
            </a:r>
            <a:r>
              <a:rPr lang="en-US" altLang="en-US" sz="2400" dirty="0" smtClean="0"/>
              <a:t> to the host</a:t>
            </a:r>
          </a:p>
          <a:p>
            <a:pPr lvl="2">
              <a:spcBef>
                <a:spcPts val="0"/>
              </a:spcBef>
            </a:pPr>
            <a:r>
              <a:rPr lang="en-US" altLang="en-US" sz="2000" dirty="0" smtClean="0"/>
              <a:t>(Except in the case of </a:t>
            </a:r>
            <a:r>
              <a:rPr lang="en-US" altLang="en-US" sz="2000" dirty="0" err="1" smtClean="0"/>
              <a:t>paravirtualization</a:t>
            </a:r>
            <a:r>
              <a:rPr lang="en-US" altLang="en-US" sz="2000" dirty="0" smtClean="0"/>
              <a:t>)</a:t>
            </a:r>
          </a:p>
          <a:p>
            <a:pPr lvl="1">
              <a:spcBef>
                <a:spcPts val="0"/>
              </a:spcBef>
            </a:pPr>
            <a:r>
              <a:rPr lang="en-US" altLang="en-US" sz="2400" b="1" dirty="0" smtClean="0">
                <a:solidFill>
                  <a:srgbClr val="F3B217"/>
                </a:solidFill>
              </a:rPr>
              <a:t>Guest</a:t>
            </a:r>
            <a:r>
              <a:rPr lang="en-US" altLang="en-US" sz="2400" dirty="0" smtClean="0">
                <a:solidFill>
                  <a:srgbClr val="F3B217"/>
                </a:solidFill>
              </a:rPr>
              <a:t> </a:t>
            </a:r>
            <a:r>
              <a:rPr lang="en-US" altLang="en-US" sz="2400" dirty="0" smtClean="0"/>
              <a:t>– process provided with virtual copy of the host</a:t>
            </a:r>
          </a:p>
          <a:p>
            <a:pPr lvl="2">
              <a:spcBef>
                <a:spcPts val="0"/>
              </a:spcBef>
            </a:pPr>
            <a:r>
              <a:rPr lang="en-US" altLang="en-US" sz="2000" dirty="0" smtClean="0"/>
              <a:t>Usually an operating system</a:t>
            </a:r>
          </a:p>
          <a:p>
            <a:pPr>
              <a:spcBef>
                <a:spcPts val="0"/>
              </a:spcBef>
            </a:pPr>
            <a:r>
              <a:rPr lang="en-US" altLang="en-US" sz="2800" dirty="0" smtClean="0"/>
              <a:t>Single physical machine can run multiple operating systems concurrently, each in its own virtual machine</a:t>
            </a:r>
            <a:endParaRPr lang="en-US" altLang="en-US" sz="1800" dirty="0" smtClean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874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 noChangeArrowheads="1"/>
          </p:cNvSpPr>
          <p:nvPr>
            <p:ph type="title"/>
          </p:nvPr>
        </p:nvSpPr>
        <p:spPr>
          <a:xfrm>
            <a:off x="868680" y="137160"/>
            <a:ext cx="10524743" cy="79552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OS Component – Storage Management</a:t>
            </a:r>
          </a:p>
        </p:txBody>
      </p:sp>
      <p:sp>
        <p:nvSpPr>
          <p:cNvPr id="4813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68680" y="1297814"/>
            <a:ext cx="10707624" cy="5249290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4500" dirty="0" smtClean="0"/>
              <a:t>Both boot disk and general data access need  be provided by VMM</a:t>
            </a:r>
          </a:p>
          <a:p>
            <a:r>
              <a:rPr lang="en-US" altLang="en-US" sz="4500" dirty="0" smtClean="0"/>
              <a:t>Need to support potentially dozens of guests per VMM (so standard disk partitioning not sufficient)</a:t>
            </a:r>
          </a:p>
          <a:p>
            <a:r>
              <a:rPr lang="en-US" altLang="en-US" sz="4500" dirty="0" smtClean="0"/>
              <a:t>Type 1 – storage guest root disks and </a:t>
            </a:r>
            <a:r>
              <a:rPr lang="en-US" altLang="en-US" sz="4500" dirty="0" err="1" smtClean="0"/>
              <a:t>config</a:t>
            </a:r>
            <a:r>
              <a:rPr lang="en-US" altLang="en-US" sz="4500" dirty="0" smtClean="0"/>
              <a:t> information within file system provided by VMM as a </a:t>
            </a:r>
            <a:r>
              <a:rPr lang="en-US" altLang="en-US" sz="4500" b="1" dirty="0" smtClean="0">
                <a:solidFill>
                  <a:srgbClr val="F3B217"/>
                </a:solidFill>
              </a:rPr>
              <a:t>disk image</a:t>
            </a:r>
          </a:p>
          <a:p>
            <a:r>
              <a:rPr lang="en-US" altLang="en-US" sz="4500" dirty="0" smtClean="0"/>
              <a:t>Type 2 – store as files in file system provided by host OS</a:t>
            </a:r>
          </a:p>
          <a:p>
            <a:r>
              <a:rPr lang="en-US" altLang="en-US" sz="4500" dirty="0" smtClean="0"/>
              <a:t>Duplicate file -&gt; create new guest</a:t>
            </a:r>
          </a:p>
          <a:p>
            <a:r>
              <a:rPr lang="en-US" altLang="en-US" sz="4500" dirty="0" smtClean="0"/>
              <a:t>Move file to another system -&gt; move guest</a:t>
            </a:r>
          </a:p>
          <a:p>
            <a:r>
              <a:rPr lang="en-US" altLang="en-US" sz="4500" b="1" dirty="0" smtClean="0">
                <a:solidFill>
                  <a:srgbClr val="F3B217"/>
                </a:solidFill>
              </a:rPr>
              <a:t>Physical-to-virtual</a:t>
            </a:r>
            <a:r>
              <a:rPr lang="en-US" altLang="en-US" sz="45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4500" dirty="0" smtClean="0"/>
              <a:t>(</a:t>
            </a:r>
            <a:r>
              <a:rPr lang="en-US" altLang="en-US" sz="4500" b="1" dirty="0" smtClean="0">
                <a:solidFill>
                  <a:srgbClr val="F3B217"/>
                </a:solidFill>
              </a:rPr>
              <a:t>P-to-V</a:t>
            </a:r>
            <a:r>
              <a:rPr lang="en-US" altLang="en-US" sz="4500" dirty="0" smtClean="0"/>
              <a:t>) convert native disk blocks into VMM format</a:t>
            </a:r>
          </a:p>
          <a:p>
            <a:r>
              <a:rPr lang="en-US" altLang="en-US" sz="4500" b="1" dirty="0" smtClean="0">
                <a:solidFill>
                  <a:srgbClr val="F3B217"/>
                </a:solidFill>
              </a:rPr>
              <a:t>Virtual-to-physical</a:t>
            </a:r>
            <a:r>
              <a:rPr lang="en-US" altLang="en-US" sz="4500" b="1" dirty="0" smtClean="0">
                <a:solidFill>
                  <a:srgbClr val="3366FF"/>
                </a:solidFill>
              </a:rPr>
              <a:t> </a:t>
            </a:r>
            <a:r>
              <a:rPr lang="en-US" altLang="en-US" sz="4500" dirty="0" smtClean="0"/>
              <a:t>(</a:t>
            </a:r>
            <a:r>
              <a:rPr lang="en-US" altLang="en-US" sz="4500" b="1" dirty="0" smtClean="0">
                <a:solidFill>
                  <a:srgbClr val="F3B217"/>
                </a:solidFill>
              </a:rPr>
              <a:t>V-to-P</a:t>
            </a:r>
            <a:r>
              <a:rPr lang="en-US" altLang="en-US" sz="4500" dirty="0" smtClean="0"/>
              <a:t>) convert from virtual format to native or disk format</a:t>
            </a:r>
          </a:p>
          <a:p>
            <a:r>
              <a:rPr lang="en-US" altLang="en-US" sz="4500" dirty="0" smtClean="0"/>
              <a:t>VMM also needs to provide access to network attached storage (just networking) and other disk images, disk partitions, disks, </a:t>
            </a:r>
            <a:r>
              <a:rPr lang="en-US" altLang="en-US" sz="4500" dirty="0" err="1" smtClean="0"/>
              <a:t>etc</a:t>
            </a:r>
            <a:endParaRPr lang="en-US" altLang="en-US" sz="4500" dirty="0" smtClean="0"/>
          </a:p>
          <a:p>
            <a:pPr marL="457200" lvl="1" indent="0">
              <a:buNone/>
            </a:pPr>
            <a:endParaRPr lang="en-US" altLang="en-US" dirty="0" smtClean="0"/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441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497312" cy="79552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OS Component – Live Migration</a:t>
            </a:r>
          </a:p>
        </p:txBody>
      </p:sp>
      <p:sp>
        <p:nvSpPr>
          <p:cNvPr id="4915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771970" y="1108646"/>
            <a:ext cx="10722038" cy="564877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4600" dirty="0"/>
              <a:t>Taking advantage of VMM features leads to new functionality not found on general operating systems such as live migration</a:t>
            </a:r>
          </a:p>
          <a:p>
            <a:r>
              <a:rPr lang="en-US" altLang="en-US" sz="4600" dirty="0"/>
              <a:t>Running guest can be moved between systems, without interrupting user access to the guest or its apps</a:t>
            </a:r>
          </a:p>
          <a:p>
            <a:r>
              <a:rPr lang="en-US" altLang="en-US" sz="4600" dirty="0"/>
              <a:t>Very useful for resource management, maintenance downtime windows, </a:t>
            </a:r>
            <a:r>
              <a:rPr lang="en-US" altLang="en-US" sz="4600" dirty="0" err="1" smtClean="0"/>
              <a:t>etc</a:t>
            </a:r>
            <a:endParaRPr lang="en-US" altLang="en-US" sz="4600" dirty="0"/>
          </a:p>
          <a:p>
            <a:pPr lvl="1"/>
            <a:r>
              <a:rPr lang="en-US" altLang="en-US" sz="3300" dirty="0"/>
              <a:t>The source VMM establishes a connection with the target VMM</a:t>
            </a:r>
          </a:p>
          <a:p>
            <a:pPr lvl="1"/>
            <a:r>
              <a:rPr lang="en-US" altLang="en-US" sz="3300" dirty="0"/>
              <a:t>The target creates a new guest by creating a new VCPU, </a:t>
            </a:r>
            <a:r>
              <a:rPr lang="en-US" altLang="en-US" sz="3300" dirty="0" err="1"/>
              <a:t>etc</a:t>
            </a:r>
            <a:r>
              <a:rPr lang="en-US" altLang="en-US" sz="3300" dirty="0"/>
              <a:t> </a:t>
            </a:r>
          </a:p>
          <a:p>
            <a:pPr lvl="1"/>
            <a:r>
              <a:rPr lang="en-US" altLang="en-US" sz="3300" dirty="0"/>
              <a:t>The source sends all read-only guest memory pages to the target</a:t>
            </a:r>
          </a:p>
          <a:p>
            <a:pPr lvl="1"/>
            <a:r>
              <a:rPr lang="en-US" altLang="en-US" sz="3300" dirty="0"/>
              <a:t>The source sends all read-write pages to the target, marking them as clean </a:t>
            </a:r>
          </a:p>
          <a:p>
            <a:pPr lvl="1"/>
            <a:r>
              <a:rPr lang="en-US" altLang="en-US" sz="3300" dirty="0"/>
              <a:t>The source repeats step 4, as during that step some pages were probably modified by the guest and are now dirty</a:t>
            </a:r>
          </a:p>
          <a:p>
            <a:pPr lvl="1"/>
            <a:r>
              <a:rPr lang="en-US" altLang="en-US" sz="3300" dirty="0"/>
              <a:t>When cycle of steps 4 and 5 becomes very short, source VMM freezes guest, sends VCPU’s final state, sends other state details, sends final dirty pages, and tells target to start running the guest</a:t>
            </a:r>
          </a:p>
          <a:p>
            <a:pPr lvl="2"/>
            <a:r>
              <a:rPr lang="en-US" altLang="en-US" sz="3300" dirty="0"/>
              <a:t>Once target acknowledges that guest running, source terminates guest</a:t>
            </a:r>
          </a:p>
          <a:p>
            <a:pPr lvl="2"/>
            <a:endParaRPr lang="en-US" altLang="en-US" dirty="0" smtClean="0"/>
          </a:p>
          <a:p>
            <a:pPr>
              <a:buFont typeface="Monotype Sorts" pitchFamily="-84" charset="2"/>
              <a:buNone/>
            </a:pPr>
            <a:endParaRPr lang="en-US" alt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12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28016"/>
            <a:ext cx="10543032" cy="822960"/>
          </a:xfrm>
        </p:spPr>
        <p:txBody>
          <a:bodyPr>
            <a:normAutofit/>
          </a:bodyPr>
          <a:lstStyle/>
          <a:p>
            <a:r>
              <a:rPr lang="en-US" altLang="en-US" sz="4400" dirty="0"/>
              <a:t>Live Migration of Guest Between Servers</a:t>
            </a:r>
          </a:p>
        </p:txBody>
      </p:sp>
      <p:pic>
        <p:nvPicPr>
          <p:cNvPr id="50178" name="Content Placeholder 3" descr="16_08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00" b="-17900"/>
          <a:stretch>
            <a:fillRect/>
          </a:stretch>
        </p:blipFill>
        <p:spPr>
          <a:xfrm>
            <a:off x="2394458" y="1479869"/>
            <a:ext cx="7454900" cy="4105275"/>
          </a:xfrm>
        </p:spPr>
      </p:pic>
    </p:spTree>
    <p:extLst>
      <p:ext uri="{BB962C8B-B14F-4D97-AF65-F5344CB8AC3E}">
        <p14:creationId xmlns:p14="http://schemas.microsoft.com/office/powerpoint/2010/main" val="1045221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 noChangeArrowheads="1"/>
          </p:cNvSpPr>
          <p:nvPr>
            <p:ph type="title"/>
          </p:nvPr>
        </p:nvSpPr>
        <p:spPr>
          <a:xfrm>
            <a:off x="858964" y="146304"/>
            <a:ext cx="10534459" cy="8412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Examples - VMware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EA6A0F27-9CD7-A44F-B996-BFB0F7B76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64" y="1330580"/>
            <a:ext cx="10534459" cy="4841620"/>
          </a:xfrm>
        </p:spPr>
        <p:txBody>
          <a:bodyPr>
            <a:normAutofit fontScale="85000" lnSpcReduction="20000"/>
          </a:bodyPr>
          <a:lstStyle/>
          <a:p>
            <a:pPr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VMware Workstation runs on x86, provides VMM for guests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Runs as application on other native, installed host operating system -&gt; Type 2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Lots of guests possible, including Windows, Linux, </a:t>
            </a:r>
            <a:r>
              <a:rPr lang="en-US" dirty="0" err="1">
                <a:ea typeface="ＭＳ Ｐゴシック" charset="0"/>
              </a:rPr>
              <a:t>etc</a:t>
            </a:r>
            <a:r>
              <a:rPr lang="en-US" dirty="0">
                <a:ea typeface="ＭＳ Ｐゴシック" charset="0"/>
              </a:rPr>
              <a:t> all runnable concurrently (as resources allow)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Virtualization layer abstracts underlying HW, providing guest with is own virtual CPUs, memory, disk drives, network interfaces, </a:t>
            </a:r>
            <a:r>
              <a:rPr lang="en-US" dirty="0" err="1">
                <a:ea typeface="ＭＳ Ｐゴシック" charset="0"/>
              </a:rPr>
              <a:t>etc</a:t>
            </a:r>
            <a:endParaRPr lang="en-US" dirty="0"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</a:rPr>
              <a:t>Physical disks can be provided to guests, or virtual physical disks (just files within host file system)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6460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 noChangeArrowheads="1"/>
          </p:cNvSpPr>
          <p:nvPr>
            <p:ph type="title"/>
          </p:nvPr>
        </p:nvSpPr>
        <p:spPr>
          <a:xfrm>
            <a:off x="850392" y="128016"/>
            <a:ext cx="10552176" cy="795527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VMware Workstation Architecture</a:t>
            </a:r>
          </a:p>
        </p:txBody>
      </p:sp>
      <p:pic>
        <p:nvPicPr>
          <p:cNvPr id="52226" name="Content Placeholder 3" descr="16_09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153" r="-14153"/>
          <a:stretch>
            <a:fillRect/>
          </a:stretch>
        </p:blipFill>
        <p:spPr>
          <a:xfrm>
            <a:off x="2237613" y="1784605"/>
            <a:ext cx="7627938" cy="4200525"/>
          </a:xfrm>
        </p:spPr>
      </p:pic>
    </p:spTree>
    <p:extLst>
      <p:ext uri="{BB962C8B-B14F-4D97-AF65-F5344CB8AC3E}">
        <p14:creationId xmlns:p14="http://schemas.microsoft.com/office/powerpoint/2010/main" val="11632563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 noChangeArrowheads="1"/>
          </p:cNvSpPr>
          <p:nvPr>
            <p:ph type="title"/>
          </p:nvPr>
        </p:nvSpPr>
        <p:spPr>
          <a:xfrm>
            <a:off x="877824" y="137160"/>
            <a:ext cx="10488168" cy="78638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Examples – Java Virtual Machine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56068"/>
            <a:ext cx="10488168" cy="55459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Example of programming-environment virtualization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Very popular language / application environment invented by Sun Microsystems in 1995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Write once, run anywhere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Includes language specification (Java), API library, Java virtual machine (JVM)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Java objects specified by class construct, Java program is one or more objects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Each Java object compiled into architecture-neutral </a:t>
            </a:r>
            <a:r>
              <a:rPr lang="en-US" sz="9600" b="1" dirty="0" err="1">
                <a:solidFill>
                  <a:srgbClr val="F3B217"/>
                </a:solidFill>
                <a:ea typeface="ＭＳ Ｐゴシック" charset="0"/>
              </a:rPr>
              <a:t>bytecode</a:t>
            </a:r>
            <a:r>
              <a:rPr lang="en-US" sz="9600" dirty="0">
                <a:solidFill>
                  <a:srgbClr val="F3B217"/>
                </a:solidFill>
                <a:ea typeface="ＭＳ Ｐゴシック" charset="0"/>
              </a:rPr>
              <a:t> </a:t>
            </a:r>
            <a:r>
              <a:rPr lang="en-US" sz="9600" dirty="0">
                <a:ea typeface="ＭＳ Ｐゴシック" charset="0"/>
              </a:rPr>
              <a:t>output (</a:t>
            </a:r>
            <a:r>
              <a:rPr lang="en-US" sz="9600" b="1" dirty="0">
                <a:latin typeface="Courier New"/>
                <a:ea typeface="ＭＳ Ｐゴシック" charset="0"/>
                <a:cs typeface="Courier New"/>
              </a:rPr>
              <a:t>.class</a:t>
            </a:r>
            <a:r>
              <a:rPr lang="en-US" sz="9600" dirty="0">
                <a:ea typeface="ＭＳ Ｐゴシック" charset="0"/>
              </a:rPr>
              <a:t>) which JVM </a:t>
            </a:r>
            <a:r>
              <a:rPr lang="en-US" sz="9600" b="1" dirty="0">
                <a:solidFill>
                  <a:srgbClr val="F3B217"/>
                </a:solidFill>
                <a:ea typeface="ＭＳ Ｐゴシック" charset="0"/>
              </a:rPr>
              <a:t>class loader </a:t>
            </a:r>
            <a:r>
              <a:rPr lang="en-US" sz="9600" dirty="0">
                <a:ea typeface="ＭＳ Ｐゴシック" charset="0"/>
              </a:rPr>
              <a:t>loads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JVM compiled per architecture, reads </a:t>
            </a:r>
            <a:r>
              <a:rPr lang="en-US" sz="9600" dirty="0" err="1">
                <a:ea typeface="ＭＳ Ｐゴシック" charset="0"/>
              </a:rPr>
              <a:t>bytecode</a:t>
            </a:r>
            <a:r>
              <a:rPr lang="en-US" sz="9600" dirty="0">
                <a:ea typeface="ＭＳ Ｐゴシック" charset="0"/>
              </a:rPr>
              <a:t> and executes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Includes </a:t>
            </a:r>
            <a:r>
              <a:rPr lang="en-US" sz="9600" b="1" dirty="0">
                <a:solidFill>
                  <a:srgbClr val="F3B217"/>
                </a:solidFill>
                <a:ea typeface="ＭＳ Ｐゴシック" charset="0"/>
              </a:rPr>
              <a:t>garbage collection </a:t>
            </a:r>
            <a:r>
              <a:rPr lang="en-US" sz="9600" dirty="0">
                <a:ea typeface="ＭＳ Ｐゴシック" charset="0"/>
              </a:rPr>
              <a:t>to reclaim memory no longer in use</a:t>
            </a:r>
          </a:p>
          <a:p>
            <a:pPr>
              <a:lnSpc>
                <a:spcPct val="120000"/>
              </a:lnSpc>
              <a:defRPr/>
            </a:pPr>
            <a:r>
              <a:rPr lang="en-US" sz="9600" dirty="0">
                <a:ea typeface="ＭＳ Ｐゴシック" charset="0"/>
              </a:rPr>
              <a:t>Made faster by </a:t>
            </a:r>
            <a:r>
              <a:rPr lang="en-US" sz="9600" b="1" dirty="0">
                <a:solidFill>
                  <a:srgbClr val="F3B217"/>
                </a:solidFill>
                <a:ea typeface="ＭＳ Ｐゴシック" charset="0"/>
              </a:rPr>
              <a:t>just-in-time </a:t>
            </a:r>
            <a:r>
              <a:rPr lang="en-US" sz="9600" dirty="0">
                <a:ea typeface="ＭＳ Ｐゴシック" charset="0"/>
              </a:rPr>
              <a:t>(</a:t>
            </a:r>
            <a:r>
              <a:rPr lang="en-US" sz="9600" b="1" dirty="0">
                <a:solidFill>
                  <a:srgbClr val="F3B217"/>
                </a:solidFill>
                <a:ea typeface="ＭＳ Ｐゴシック" charset="0"/>
              </a:rPr>
              <a:t>JIT</a:t>
            </a:r>
            <a:r>
              <a:rPr lang="en-US" sz="9600" dirty="0">
                <a:ea typeface="ＭＳ Ｐゴシック" charset="0"/>
              </a:rPr>
              <a:t>) compiler that turns </a:t>
            </a:r>
            <a:r>
              <a:rPr lang="en-US" sz="9600" dirty="0" err="1">
                <a:ea typeface="ＭＳ Ｐゴシック" charset="0"/>
              </a:rPr>
              <a:t>bytecodes</a:t>
            </a:r>
            <a:r>
              <a:rPr lang="en-US" sz="9600" dirty="0">
                <a:ea typeface="ＭＳ Ｐゴシック" charset="0"/>
              </a:rPr>
              <a:t> into native code and caches them</a:t>
            </a: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186132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18872"/>
            <a:ext cx="10515600" cy="87782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The Java Virtual Machine</a:t>
            </a:r>
          </a:p>
        </p:txBody>
      </p:sp>
      <p:pic>
        <p:nvPicPr>
          <p:cNvPr id="54274" name="Content Placeholder 3" descr="16_10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986" b="-8986"/>
          <a:stretch>
            <a:fillRect/>
          </a:stretch>
        </p:blipFill>
        <p:spPr>
          <a:xfrm>
            <a:off x="2714943" y="1741170"/>
            <a:ext cx="7219950" cy="3975100"/>
          </a:xfrm>
        </p:spPr>
      </p:pic>
    </p:spTree>
    <p:extLst>
      <p:ext uri="{BB962C8B-B14F-4D97-AF65-F5344CB8AC3E}">
        <p14:creationId xmlns:p14="http://schemas.microsoft.com/office/powerpoint/2010/main" val="1530035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 noChangeArrowheads="1"/>
          </p:cNvSpPr>
          <p:nvPr>
            <p:ph type="title"/>
          </p:nvPr>
        </p:nvSpPr>
        <p:spPr>
          <a:xfrm>
            <a:off x="841248" y="137160"/>
            <a:ext cx="10488168" cy="786384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Virtualization Research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1065212"/>
            <a:ext cx="10625327" cy="5564188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Very popular technology with active research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Driven by uses such as server consolidation</a:t>
            </a:r>
          </a:p>
          <a:p>
            <a:pPr>
              <a:defRPr/>
            </a:pPr>
            <a:r>
              <a:rPr lang="en-US" b="1" dirty="0" err="1">
                <a:solidFill>
                  <a:srgbClr val="F3B217"/>
                </a:solidFill>
                <a:ea typeface="ＭＳ Ｐゴシック" charset="0"/>
              </a:rPr>
              <a:t>Unikernels</a:t>
            </a:r>
            <a:r>
              <a:rPr lang="en-US" dirty="0">
                <a:ea typeface="ＭＳ Ｐゴシック" charset="0"/>
              </a:rPr>
              <a:t>, built on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library operating systems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Aim to improve efficiency and security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Specialized machine images using one address space, shrinking attack surface and resource footprint of deployed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essence, compile application, libraries called, and used kernel services into single binary that runs in a virtual environment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Better control of processes available via projects like </a:t>
            </a:r>
            <a:r>
              <a:rPr lang="en-US" b="1" dirty="0">
                <a:solidFill>
                  <a:srgbClr val="F3B217"/>
                </a:solidFill>
                <a:ea typeface="ＭＳ Ｐゴシック" charset="0"/>
              </a:rPr>
              <a:t>Quest-V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Real time execution and fault tolerance via virtualization instructions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Partitioning hypervisors partition physical resources amongst guests, fully-committing all resources (rather than overcommitting)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For example </a:t>
            </a:r>
            <a:r>
              <a:rPr lang="en-US" dirty="0"/>
              <a:t>a Linux system that lacks real-time capabilities for safety- and security-critical tasks can be extended with a lightweight real-time OS running in its own VM</a:t>
            </a: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lvl="1">
              <a:buFont typeface="Monotype Sorts" charset="0"/>
              <a:buChar char="n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lvl="2">
              <a:buFont typeface="Webdings" charset="0"/>
              <a:buChar char="4"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/>
              <a:ea typeface="ＭＳ Ｐゴシック" charset="0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04467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Virtualization Research (cont.)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xmlns="" id="{CF310F91-BFD2-1C41-94D4-CC7D994E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533643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Separation hypervisors like Quest-V, each task runs in a virtual machine</a:t>
            </a:r>
          </a:p>
          <a:p>
            <a:pPr lvl="1">
              <a:defRPr/>
            </a:pPr>
            <a:r>
              <a:rPr lang="en-US" dirty="0"/>
              <a:t>Hypervisor initializes system and starts tasks but not involved in continuing operation</a:t>
            </a:r>
          </a:p>
          <a:p>
            <a:pPr lvl="1">
              <a:defRPr/>
            </a:pPr>
            <a:r>
              <a:rPr lang="en-US" dirty="0"/>
              <a:t>Each VM has its own resources the task manages</a:t>
            </a:r>
          </a:p>
          <a:p>
            <a:pPr lvl="1">
              <a:defRPr/>
            </a:pPr>
            <a:r>
              <a:rPr lang="en-US" dirty="0"/>
              <a:t>Tasks can be real time and more secure</a:t>
            </a:r>
          </a:p>
          <a:p>
            <a:pPr lvl="1">
              <a:defRPr/>
            </a:pPr>
            <a:r>
              <a:rPr lang="en-US" dirty="0"/>
              <a:t>Other examples are </a:t>
            </a:r>
            <a:r>
              <a:rPr lang="en-US" dirty="0" err="1"/>
              <a:t>Xtratum</a:t>
            </a:r>
            <a:r>
              <a:rPr lang="en-US" dirty="0"/>
              <a:t>, Siemens Jailhouse</a:t>
            </a:r>
          </a:p>
          <a:p>
            <a:pPr lvl="1">
              <a:defRPr/>
            </a:pPr>
            <a:r>
              <a:rPr lang="en-US" dirty="0"/>
              <a:t>Can build chip-level distributed system</a:t>
            </a:r>
          </a:p>
          <a:p>
            <a:pPr lvl="1">
              <a:defRPr/>
            </a:pPr>
            <a:r>
              <a:rPr lang="en-US" dirty="0"/>
              <a:t>Secure shared memory channels implemented via extended page tables for inter-task communication</a:t>
            </a:r>
          </a:p>
          <a:p>
            <a:pPr lvl="1">
              <a:defRPr/>
            </a:pPr>
            <a:r>
              <a:rPr lang="en-US" dirty="0"/>
              <a:t>Project targets include robotics, self-driving cars, Internet of Things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  <a:p>
            <a:pPr lvl="1">
              <a:buFont typeface="Monotype Sorts" pitchFamily="2" charset="2"/>
              <a:buChar char="l"/>
              <a:defRPr/>
            </a:pPr>
            <a:endParaRPr lang="en-US" dirty="0"/>
          </a:p>
          <a:p>
            <a:pPr lvl="2">
              <a:buFont typeface="Webdings" pitchFamily="2" charset="2"/>
              <a:buChar char="4"/>
              <a:defRPr/>
            </a:pPr>
            <a:endParaRPr lang="en-US" dirty="0"/>
          </a:p>
          <a:p>
            <a:pPr>
              <a:buFont typeface="Monotype Sorts" pitchFamily="2" charset="2"/>
              <a:buChar char="n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23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 noChangeArrowheads="1"/>
          </p:cNvSpPr>
          <p:nvPr>
            <p:ph type="title"/>
          </p:nvPr>
        </p:nvSpPr>
        <p:spPr>
          <a:xfrm>
            <a:off x="865632" y="132178"/>
            <a:ext cx="10472928" cy="82794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System Models</a:t>
            </a:r>
          </a:p>
        </p:txBody>
      </p:sp>
      <p:pic>
        <p:nvPicPr>
          <p:cNvPr id="12290" name="Content Placeholder 3" descr="16_01.pdf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19" b="9419"/>
          <a:stretch>
            <a:fillRect/>
          </a:stretch>
        </p:blipFill>
        <p:spPr>
          <a:xfrm>
            <a:off x="3125214" y="1491169"/>
            <a:ext cx="6776686" cy="3721394"/>
          </a:xfrm>
        </p:spPr>
      </p:pic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2439862" y="5450971"/>
            <a:ext cx="30114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1E3272"/>
                </a:solidFill>
                <a:latin typeface="Verdana" panose="020B0604030504040204" pitchFamily="34" charset="0"/>
              </a:rPr>
              <a:t>    Non-virtual machine</a:t>
            </a: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7088850" y="5422656"/>
            <a:ext cx="281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>
                <a:solidFill>
                  <a:srgbClr val="1E3272"/>
                </a:solidFill>
                <a:latin typeface="Verdana" panose="020B0604030504040204" pitchFamily="34" charset="0"/>
              </a:rPr>
              <a:t>    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426181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46304"/>
            <a:ext cx="10515600" cy="79552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Implementation of VMMs</a:t>
            </a:r>
          </a:p>
        </p:txBody>
      </p:sp>
      <p:sp>
        <p:nvSpPr>
          <p:cNvPr id="13314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9536" y="1105788"/>
            <a:ext cx="10515600" cy="557847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Vary greatly, with options including: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Type 0 hypervisors </a:t>
            </a:r>
            <a:r>
              <a:rPr lang="en-US" altLang="en-US" b="1" dirty="0" smtClean="0"/>
              <a:t>- </a:t>
            </a:r>
            <a:r>
              <a:rPr lang="en-US" altLang="en-US" dirty="0" smtClean="0"/>
              <a:t>Hardware-based solutions that provide support for virtual machine creation and management via firmware</a:t>
            </a:r>
          </a:p>
          <a:p>
            <a:pPr lvl="2"/>
            <a:r>
              <a:rPr lang="en-US" altLang="en-US" sz="2200" dirty="0"/>
              <a:t>IBM LPARs and Oracle LDOMs are examples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Type 1 hypervisors </a:t>
            </a:r>
            <a:r>
              <a:rPr lang="en-US" altLang="en-US" b="1" dirty="0" smtClean="0"/>
              <a:t>- </a:t>
            </a:r>
            <a:r>
              <a:rPr lang="en-US" altLang="en-US" dirty="0" smtClean="0"/>
              <a:t>Operating-system-like software built to provide virtualization</a:t>
            </a:r>
          </a:p>
          <a:p>
            <a:pPr lvl="2"/>
            <a:r>
              <a:rPr lang="en-US" altLang="en-US" sz="2200" dirty="0"/>
              <a:t>Including VMware ESX, </a:t>
            </a:r>
            <a:r>
              <a:rPr lang="en-US" altLang="en-US" sz="2200" dirty="0" err="1"/>
              <a:t>Joyent</a:t>
            </a:r>
            <a:r>
              <a:rPr lang="en-US" altLang="en-US" sz="2200" dirty="0"/>
              <a:t> </a:t>
            </a:r>
            <a:r>
              <a:rPr lang="en-US" altLang="en-US" sz="2200" dirty="0" err="1"/>
              <a:t>SmartOS</a:t>
            </a:r>
            <a:r>
              <a:rPr lang="en-US" altLang="en-US" sz="2200" dirty="0"/>
              <a:t>, and Citrix </a:t>
            </a:r>
            <a:r>
              <a:rPr lang="en-US" altLang="en-US" sz="2200" dirty="0" err="1"/>
              <a:t>XenServer</a:t>
            </a:r>
            <a:r>
              <a:rPr lang="en-US" altLang="en-US" sz="2200" dirty="0"/>
              <a:t> 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Type 1 hypervisors </a:t>
            </a:r>
            <a:r>
              <a:rPr lang="en-US" altLang="en-US" b="1" dirty="0" smtClean="0"/>
              <a:t>– </a:t>
            </a:r>
            <a:r>
              <a:rPr lang="en-US" altLang="en-US" dirty="0" smtClean="0"/>
              <a:t>Also includes general-purpose operating systems that provide standard functions as well as </a:t>
            </a:r>
            <a:r>
              <a:rPr lang="en-US" altLang="en-US" sz="1600" dirty="0"/>
              <a:t>VMM </a:t>
            </a:r>
            <a:r>
              <a:rPr lang="en-US" altLang="en-US" dirty="0" smtClean="0"/>
              <a:t>functions</a:t>
            </a:r>
          </a:p>
          <a:p>
            <a:pPr lvl="2"/>
            <a:r>
              <a:rPr lang="en-US" altLang="en-US" sz="2200" dirty="0"/>
              <a:t>Including Microsoft Windows Server with </a:t>
            </a:r>
            <a:r>
              <a:rPr lang="en-US" altLang="en-US" sz="2200" dirty="0" err="1"/>
              <a:t>HyperV</a:t>
            </a:r>
            <a:r>
              <a:rPr lang="en-US" altLang="en-US" sz="2200" dirty="0"/>
              <a:t> and </a:t>
            </a:r>
            <a:r>
              <a:rPr lang="en-US" altLang="en-US" sz="2200" dirty="0" err="1"/>
              <a:t>RedHat</a:t>
            </a:r>
            <a:r>
              <a:rPr lang="en-US" altLang="en-US" sz="2200" dirty="0"/>
              <a:t> Linux with KVM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Type 2 hypervisors </a:t>
            </a:r>
            <a:r>
              <a:rPr lang="en-US" altLang="en-US" b="1" dirty="0" smtClean="0"/>
              <a:t>- </a:t>
            </a:r>
            <a:r>
              <a:rPr lang="en-US" altLang="en-US" dirty="0" smtClean="0"/>
              <a:t>Applications that run on standard operating systems but provide </a:t>
            </a:r>
            <a:r>
              <a:rPr lang="en-US" altLang="en-US" sz="1600" dirty="0"/>
              <a:t>VMM </a:t>
            </a:r>
            <a:r>
              <a:rPr lang="en-US" altLang="en-US" dirty="0" smtClean="0"/>
              <a:t>features to guest operating systems</a:t>
            </a:r>
          </a:p>
          <a:p>
            <a:pPr lvl="2"/>
            <a:r>
              <a:rPr lang="en-US" altLang="en-US" sz="2200" dirty="0" smtClean="0"/>
              <a:t>Including </a:t>
            </a:r>
            <a:r>
              <a:rPr lang="en-US" altLang="en-US" sz="2200" dirty="0"/>
              <a:t>VMware Workstation and Fusion, Parallels Desktop, and Oracle </a:t>
            </a:r>
            <a:r>
              <a:rPr lang="en-US" altLang="en-US" sz="2200" dirty="0" err="1"/>
              <a:t>VirtualBox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196207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 noChangeArrowheads="1"/>
          </p:cNvSpPr>
          <p:nvPr>
            <p:ph type="title"/>
          </p:nvPr>
        </p:nvSpPr>
        <p:spPr>
          <a:xfrm>
            <a:off x="859536" y="155448"/>
            <a:ext cx="10506456" cy="777240"/>
          </a:xfrm>
        </p:spPr>
        <p:txBody>
          <a:bodyPr>
            <a:noAutofit/>
          </a:bodyPr>
          <a:lstStyle/>
          <a:p>
            <a:r>
              <a:rPr lang="en-US" altLang="en-US" dirty="0"/>
              <a:t>Implementation of VMMs (cont.)</a:t>
            </a:r>
          </a:p>
        </p:txBody>
      </p:sp>
      <p:sp>
        <p:nvSpPr>
          <p:cNvPr id="1433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9536" y="1152144"/>
            <a:ext cx="10506456" cy="5541264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Other variations include: </a:t>
            </a:r>
          </a:p>
          <a:p>
            <a:pPr lvl="1"/>
            <a:r>
              <a:rPr lang="en-US" altLang="en-US" sz="2400" b="1" dirty="0" err="1">
                <a:solidFill>
                  <a:srgbClr val="F3B217"/>
                </a:solidFill>
              </a:rPr>
              <a:t>Paravirtualization</a:t>
            </a:r>
            <a:r>
              <a:rPr lang="en-US" altLang="en-US" sz="2400" dirty="0">
                <a:solidFill>
                  <a:srgbClr val="F3B217"/>
                </a:solidFill>
              </a:rPr>
              <a:t> </a:t>
            </a:r>
            <a:r>
              <a:rPr lang="en-US" altLang="en-US" sz="2400" dirty="0"/>
              <a:t>- Technique in which the guest operating system is modified to work in cooperation with the VMM to optimize performance </a:t>
            </a:r>
          </a:p>
          <a:p>
            <a:pPr lvl="1"/>
            <a:r>
              <a:rPr lang="en-US" altLang="en-US" sz="2400" b="1" dirty="0">
                <a:solidFill>
                  <a:srgbClr val="F3B217"/>
                </a:solidFill>
              </a:rPr>
              <a:t>Programming-environment virtualization </a:t>
            </a:r>
            <a:r>
              <a:rPr lang="en-US" altLang="en-US" sz="2400" dirty="0"/>
              <a:t>- VMMs do not virtualize real hardware but instead create an optimized virtual system</a:t>
            </a:r>
          </a:p>
          <a:p>
            <a:pPr lvl="2"/>
            <a:r>
              <a:rPr lang="en-US" altLang="en-US" dirty="0"/>
              <a:t>Used by Oracle Java and </a:t>
            </a:r>
            <a:r>
              <a:rPr lang="en-US" altLang="en-US" dirty="0" err="1"/>
              <a:t>Microsoft.Net</a:t>
            </a:r>
            <a:endParaRPr lang="en-US" altLang="en-US" dirty="0"/>
          </a:p>
          <a:p>
            <a:pPr lvl="1"/>
            <a:r>
              <a:rPr lang="en-US" altLang="en-US" sz="2400" b="1" dirty="0">
                <a:solidFill>
                  <a:srgbClr val="F3B217"/>
                </a:solidFill>
              </a:rPr>
              <a:t>Emulators </a:t>
            </a:r>
            <a:r>
              <a:rPr lang="en-US" altLang="en-US" sz="2400" b="1" dirty="0"/>
              <a:t>– </a:t>
            </a:r>
            <a:r>
              <a:rPr lang="en-US" altLang="en-US" sz="2400" dirty="0"/>
              <a:t>Allow applications written for one hardware environment to run on a very different hardware environment, such as a different type of CPU</a:t>
            </a:r>
          </a:p>
          <a:p>
            <a:pPr lvl="1"/>
            <a:r>
              <a:rPr lang="en-US" altLang="en-US" sz="2400" b="1" dirty="0">
                <a:solidFill>
                  <a:srgbClr val="F3B217"/>
                </a:solidFill>
              </a:rPr>
              <a:t>Application containment </a:t>
            </a:r>
            <a:r>
              <a:rPr lang="en-US" altLang="en-US" sz="2400" dirty="0"/>
              <a:t>- Not virtualization at all but rather provides virtualization-like features by segregating applications from the operating system, making them more secure, manageable</a:t>
            </a:r>
          </a:p>
          <a:p>
            <a:pPr lvl="2"/>
            <a:r>
              <a:rPr lang="en-US" altLang="en-US" dirty="0"/>
              <a:t>Including Oracle Solaris Zones, BSD Jails, and IBM AIX WPARs </a:t>
            </a:r>
          </a:p>
          <a:p>
            <a:r>
              <a:rPr lang="en-US" altLang="en-US" dirty="0" smtClean="0"/>
              <a:t>Much variation due to breadth, depth and importance of virtualization in modern computing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760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 noChangeArrowheads="1"/>
          </p:cNvSpPr>
          <p:nvPr>
            <p:ph type="title"/>
          </p:nvPr>
        </p:nvSpPr>
        <p:spPr>
          <a:xfrm>
            <a:off x="832104" y="128016"/>
            <a:ext cx="10533888" cy="859536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History</a:t>
            </a:r>
          </a:p>
        </p:txBody>
      </p:sp>
      <p:sp>
        <p:nvSpPr>
          <p:cNvPr id="15362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32104" y="1088136"/>
            <a:ext cx="10533888" cy="5276087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 smtClean="0"/>
              <a:t>First appeared in IBM mainframes in 1972</a:t>
            </a:r>
          </a:p>
          <a:p>
            <a:r>
              <a:rPr lang="en-US" altLang="en-US" dirty="0" smtClean="0"/>
              <a:t>Allowed multiple users to share a batch-oriented system</a:t>
            </a:r>
          </a:p>
          <a:p>
            <a:r>
              <a:rPr lang="en-US" altLang="en-US" dirty="0" smtClean="0"/>
              <a:t>Formal definition of virtualization helped move it beyond IBM</a:t>
            </a:r>
          </a:p>
          <a:p>
            <a:pPr lvl="1"/>
            <a:r>
              <a:rPr lang="en-US" altLang="en-US" dirty="0" smtClean="0"/>
              <a:t>A </a:t>
            </a:r>
            <a:r>
              <a:rPr lang="en-US" altLang="en-US" sz="3000" b="1" dirty="0">
                <a:solidFill>
                  <a:srgbClr val="F3B217"/>
                </a:solidFill>
              </a:rPr>
              <a:t>VMM</a:t>
            </a:r>
            <a:r>
              <a:rPr lang="en-US" altLang="en-US" sz="3000" dirty="0"/>
              <a:t> </a:t>
            </a:r>
            <a:r>
              <a:rPr lang="en-US" altLang="en-US" dirty="0" smtClean="0"/>
              <a:t>provides an environment for programs that is essentially identical to the original machine</a:t>
            </a:r>
          </a:p>
          <a:p>
            <a:pPr lvl="1"/>
            <a:r>
              <a:rPr lang="en-US" altLang="en-US" dirty="0" smtClean="0"/>
              <a:t>Programs running within that environment show only minor performance decreases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sz="3000" b="1" dirty="0">
                <a:solidFill>
                  <a:srgbClr val="F3B217"/>
                </a:solidFill>
              </a:rPr>
              <a:t>VMM</a:t>
            </a:r>
            <a:r>
              <a:rPr lang="en-US" altLang="en-US" sz="3000" dirty="0"/>
              <a:t> </a:t>
            </a:r>
            <a:r>
              <a:rPr lang="en-US" altLang="en-US" dirty="0" smtClean="0"/>
              <a:t>is in complete control of system resources</a:t>
            </a:r>
          </a:p>
          <a:p>
            <a:r>
              <a:rPr lang="en-US" altLang="en-US" dirty="0" smtClean="0"/>
              <a:t>In late 1990s Intel CPUs fast enough for researchers to try virtualizing on general purpose PCs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Xen</a:t>
            </a:r>
            <a:r>
              <a:rPr lang="en-US" altLang="en-US" dirty="0" smtClean="0">
                <a:solidFill>
                  <a:srgbClr val="F3B217"/>
                </a:solidFill>
              </a:rPr>
              <a:t> </a:t>
            </a:r>
            <a:r>
              <a:rPr lang="en-US" altLang="en-US" dirty="0" smtClean="0"/>
              <a:t>and </a:t>
            </a:r>
            <a:r>
              <a:rPr lang="en-US" altLang="en-US" b="1" dirty="0" smtClean="0">
                <a:solidFill>
                  <a:srgbClr val="F3B217"/>
                </a:solidFill>
              </a:rPr>
              <a:t>VMware</a:t>
            </a:r>
            <a:r>
              <a:rPr lang="en-US" altLang="en-US" dirty="0" smtClean="0">
                <a:solidFill>
                  <a:srgbClr val="F3B217"/>
                </a:solidFill>
              </a:rPr>
              <a:t> </a:t>
            </a:r>
            <a:r>
              <a:rPr lang="en-US" altLang="en-US" dirty="0" smtClean="0"/>
              <a:t>created technologies, still used today</a:t>
            </a:r>
          </a:p>
          <a:p>
            <a:pPr lvl="1"/>
            <a:r>
              <a:rPr lang="en-US" altLang="en-US" dirty="0" smtClean="0"/>
              <a:t>Virtualization has expanded to many OSes, CPUs, VMMs</a:t>
            </a:r>
          </a:p>
        </p:txBody>
      </p:sp>
    </p:spTree>
    <p:extLst>
      <p:ext uri="{BB962C8B-B14F-4D97-AF65-F5344CB8AC3E}">
        <p14:creationId xmlns:p14="http://schemas.microsoft.com/office/powerpoint/2010/main" val="147164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 noChangeArrowheads="1"/>
          </p:cNvSpPr>
          <p:nvPr>
            <p:ph type="title"/>
          </p:nvPr>
        </p:nvSpPr>
        <p:spPr>
          <a:xfrm>
            <a:off x="859535" y="137160"/>
            <a:ext cx="10497311" cy="832104"/>
          </a:xfrm>
        </p:spPr>
        <p:txBody>
          <a:bodyPr>
            <a:normAutofit/>
          </a:bodyPr>
          <a:lstStyle/>
          <a:p>
            <a:r>
              <a:rPr lang="en-US" altLang="en-US" smtClean="0"/>
              <a:t>Benefits and Features</a:t>
            </a:r>
          </a:p>
        </p:txBody>
      </p:sp>
      <p:sp>
        <p:nvSpPr>
          <p:cNvPr id="1638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859536" y="1124712"/>
            <a:ext cx="10497311" cy="5413248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 smtClean="0"/>
              <a:t>Host system protected from VMs, VMs protected from each other</a:t>
            </a:r>
          </a:p>
          <a:p>
            <a:pPr lvl="1"/>
            <a:r>
              <a:rPr lang="en-US" altLang="en-US" dirty="0" smtClean="0"/>
              <a:t>I.e. A virus less likely to spread</a:t>
            </a:r>
          </a:p>
          <a:p>
            <a:pPr lvl="1"/>
            <a:r>
              <a:rPr lang="en-US" altLang="en-US" dirty="0" smtClean="0"/>
              <a:t>Sharing is provided though via shared file system volume, network communication</a:t>
            </a:r>
          </a:p>
          <a:p>
            <a:r>
              <a:rPr lang="en-US" altLang="en-US" dirty="0" smtClean="0"/>
              <a:t>Freeze, </a:t>
            </a:r>
            <a:r>
              <a:rPr lang="en-US" altLang="en-US" b="1" dirty="0" smtClean="0">
                <a:solidFill>
                  <a:srgbClr val="F3B217"/>
                </a:solidFill>
              </a:rPr>
              <a:t>suspend</a:t>
            </a:r>
            <a:r>
              <a:rPr lang="en-US" altLang="en-US" dirty="0" smtClean="0"/>
              <a:t>, running VM</a:t>
            </a:r>
          </a:p>
          <a:p>
            <a:pPr lvl="1"/>
            <a:r>
              <a:rPr lang="en-US" altLang="en-US" dirty="0" smtClean="0"/>
              <a:t>Then can move or copy somewhere else and </a:t>
            </a:r>
            <a:r>
              <a:rPr lang="en-US" altLang="en-US" b="1" dirty="0" smtClean="0">
                <a:solidFill>
                  <a:srgbClr val="F3B217"/>
                </a:solidFill>
              </a:rPr>
              <a:t>resume</a:t>
            </a:r>
          </a:p>
          <a:p>
            <a:pPr lvl="1"/>
            <a:r>
              <a:rPr lang="en-US" altLang="en-US" dirty="0" smtClean="0"/>
              <a:t>Snapshot of a given state, able to restore back to that state</a:t>
            </a:r>
          </a:p>
          <a:p>
            <a:pPr lvl="2"/>
            <a:r>
              <a:rPr lang="en-US" altLang="en-US" sz="2800" dirty="0" smtClean="0"/>
              <a:t>Some VMMs allow multiple snapshots per VM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Clone</a:t>
            </a:r>
            <a:r>
              <a:rPr lang="en-US" altLang="en-US" dirty="0" smtClean="0">
                <a:solidFill>
                  <a:srgbClr val="F3B217"/>
                </a:solidFill>
              </a:rPr>
              <a:t> </a:t>
            </a:r>
            <a:r>
              <a:rPr lang="en-US" altLang="en-US" dirty="0" smtClean="0"/>
              <a:t>by creating copy and running both original and copy</a:t>
            </a:r>
          </a:p>
          <a:p>
            <a:r>
              <a:rPr lang="en-US" altLang="en-US" dirty="0" smtClean="0"/>
              <a:t>Great for OS research, better system development efficiency</a:t>
            </a:r>
          </a:p>
          <a:p>
            <a:r>
              <a:rPr lang="en-US" altLang="en-US" dirty="0" smtClean="0"/>
              <a:t>Run multiple, different OSes on a single machine</a:t>
            </a:r>
          </a:p>
          <a:p>
            <a:pPr lvl="1"/>
            <a:r>
              <a:rPr lang="en-US" altLang="en-US" b="1" dirty="0" smtClean="0">
                <a:solidFill>
                  <a:srgbClr val="F3B217"/>
                </a:solidFill>
              </a:rPr>
              <a:t>Consolidation</a:t>
            </a:r>
            <a:r>
              <a:rPr lang="en-US" altLang="en-US" dirty="0" smtClean="0"/>
              <a:t>, app dev, …</a:t>
            </a:r>
          </a:p>
        </p:txBody>
      </p:sp>
    </p:spTree>
    <p:extLst>
      <p:ext uri="{BB962C8B-B14F-4D97-AF65-F5344CB8AC3E}">
        <p14:creationId xmlns:p14="http://schemas.microsoft.com/office/powerpoint/2010/main" val="32729170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26284</TotalTime>
  <Words>3802</Words>
  <Application>Microsoft Office PowerPoint</Application>
  <PresentationFormat>Widescreen</PresentationFormat>
  <Paragraphs>408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2" baseType="lpstr">
      <vt:lpstr>MS PGothic</vt:lpstr>
      <vt:lpstr>MS PGothic</vt:lpstr>
      <vt:lpstr>Arial</vt:lpstr>
      <vt:lpstr>Calibri</vt:lpstr>
      <vt:lpstr>Calibri Light</vt:lpstr>
      <vt:lpstr>Courier New</vt:lpstr>
      <vt:lpstr>Helvetica</vt:lpstr>
      <vt:lpstr>Monotype Sorts</vt:lpstr>
      <vt:lpstr>Times New Roman</vt:lpstr>
      <vt:lpstr>Verdana</vt:lpstr>
      <vt:lpstr>Webdings</vt:lpstr>
      <vt:lpstr>Wingdings</vt:lpstr>
      <vt:lpstr>Тема Office</vt:lpstr>
      <vt:lpstr>Computer Architecture and Operating Systems Lecture 11: Virtual Machines</vt:lpstr>
      <vt:lpstr>Virtual Machines</vt:lpstr>
      <vt:lpstr>Objectives</vt:lpstr>
      <vt:lpstr>Overview</vt:lpstr>
      <vt:lpstr>System Models</vt:lpstr>
      <vt:lpstr>Implementation of VMMs</vt:lpstr>
      <vt:lpstr>Implementation of VMMs (cont.)</vt:lpstr>
      <vt:lpstr>History</vt:lpstr>
      <vt:lpstr>Benefits and Features</vt:lpstr>
      <vt:lpstr>Benefits and Features (cont.)</vt:lpstr>
      <vt:lpstr>Building Blocks</vt:lpstr>
      <vt:lpstr>Building Block – Trap and Emulate</vt:lpstr>
      <vt:lpstr>Trap-and-Emulate (cont.)</vt:lpstr>
      <vt:lpstr>Trap-and-Emulate Virtualization Implementation</vt:lpstr>
      <vt:lpstr>Building Block – Binary Translation</vt:lpstr>
      <vt:lpstr>Binary Translation (cont.)</vt:lpstr>
      <vt:lpstr>Binary Translation (cont.)</vt:lpstr>
      <vt:lpstr>Binary Translation Virtualization Implementation</vt:lpstr>
      <vt:lpstr>Nested Page Tables</vt:lpstr>
      <vt:lpstr>Building Blocks – Hardware Assistance</vt:lpstr>
      <vt:lpstr>Nested Page Tables</vt:lpstr>
      <vt:lpstr>Types of Virtual Machines and Implementations</vt:lpstr>
      <vt:lpstr>Types of VMs – Type 0 Hypervisor</vt:lpstr>
      <vt:lpstr>Type 0 Hypervisor</vt:lpstr>
      <vt:lpstr>Types of VMs – Type 1 Hypervisor</vt:lpstr>
      <vt:lpstr>Types of VMs – Type 1 Hypervisor (cont.)</vt:lpstr>
      <vt:lpstr>Types of VMs – Type 2 Hypervisor</vt:lpstr>
      <vt:lpstr>Types of VMs – Paravirtualization</vt:lpstr>
      <vt:lpstr>Xen I/O via Shared Circular Buffer</vt:lpstr>
      <vt:lpstr>Types of VMs – Paravirtualization (cont.)</vt:lpstr>
      <vt:lpstr>Types of VMs – Programming Environment Virtualization</vt:lpstr>
      <vt:lpstr>Types of VMs – Emulation</vt:lpstr>
      <vt:lpstr>Types of VMs – Application Containment</vt:lpstr>
      <vt:lpstr>Solaris 10 with Two Zones</vt:lpstr>
      <vt:lpstr>Virtualization and Operating-System Components</vt:lpstr>
      <vt:lpstr>OS Component – CPU Scheduling</vt:lpstr>
      <vt:lpstr>OS Component – CPU Scheduling (cont.)</vt:lpstr>
      <vt:lpstr>OS Component – Memory Management</vt:lpstr>
      <vt:lpstr>OS Component – I/O</vt:lpstr>
      <vt:lpstr>OS Component – Storage Management</vt:lpstr>
      <vt:lpstr>OS Component – Live Migration</vt:lpstr>
      <vt:lpstr>Live Migration of Guest Between Servers</vt:lpstr>
      <vt:lpstr>Examples - VMware</vt:lpstr>
      <vt:lpstr>VMware Workstation Architecture</vt:lpstr>
      <vt:lpstr>Examples – Java Virtual Machine</vt:lpstr>
      <vt:lpstr>The Java Virtual Machine</vt:lpstr>
      <vt:lpstr>Virtualization Research</vt:lpstr>
      <vt:lpstr>Virtualization Research (cont.)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712</cp:revision>
  <dcterms:created xsi:type="dcterms:W3CDTF">2015-11-11T03:30:50Z</dcterms:created>
  <dcterms:modified xsi:type="dcterms:W3CDTF">2021-05-30T10:42:22Z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