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2" r:id="rId3"/>
    <p:sldId id="313" r:id="rId4"/>
    <p:sldId id="314" r:id="rId5"/>
    <p:sldId id="273" r:id="rId6"/>
    <p:sldId id="274" r:id="rId7"/>
    <p:sldId id="275" r:id="rId8"/>
    <p:sldId id="276" r:id="rId9"/>
    <p:sldId id="309" r:id="rId10"/>
    <p:sldId id="278" r:id="rId11"/>
    <p:sldId id="310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11" r:id="rId31"/>
    <p:sldId id="299" r:id="rId32"/>
    <p:sldId id="300" r:id="rId33"/>
    <p:sldId id="301" r:id="rId34"/>
    <p:sldId id="302" r:id="rId35"/>
    <p:sldId id="308" r:id="rId36"/>
    <p:sldId id="304" r:id="rId37"/>
    <p:sldId id="305" r:id="rId38"/>
    <p:sldId id="306" r:id="rId39"/>
    <p:sldId id="307" r:id="rId40"/>
    <p:sldId id="272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9729" autoAdjust="0"/>
  </p:normalViewPr>
  <p:slideViewPr>
    <p:cSldViewPr snapToGrid="0">
      <p:cViewPr>
        <p:scale>
          <a:sx n="80" d="100"/>
          <a:sy n="80" d="100"/>
        </p:scale>
        <p:origin x="-177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C8BC8-5C5B-4656-9226-C0E76ED3814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9D9B0-DE7A-4100-A63D-B2743CE121B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F57CF-E018-4B10-8EA9-38636F9BFA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1E69E-48EE-4767-B9EC-E1BBDBA492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8DEA-5CF5-42D5-B59B-B4F9205B349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2889D-DA6C-487B-92ED-F24080A36D7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C6757-3189-4510-90BC-6B0F3EAB6A9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111C3-FE35-42B4-AB53-E3E6F9F9EE1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799B9-770F-444F-93DD-8295831065D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17C2C-7099-4AD0-A7CB-BB273EC2BC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68356-4EF5-46F5-BCAC-093C25F6517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7FEA2-E65F-4B6E-94F1-8785A7660B5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F6FCB-94F3-4465-9412-2A589780D92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CAC87-EE5D-4DB1-8EA8-8864F250EAF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CB1DD-DB27-4142-A69C-479D27836F6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C2BAA-31E3-42A3-944C-29682AF27D1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4B1A9-714C-44CC-B254-C3E379E4007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E0D24-6758-4492-89B8-A8E9C94A513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63562-1952-4C9E-B14F-0417C5E0B3E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62AF8-7D39-4130-B790-ED37AE669C5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8EF1-795E-4BBB-BCE4-DEB2DA18D6C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D738C-E6B8-4421-A94F-C3F924C01A4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2B85F-3A7B-400A-9355-6982715DF61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943CF-6EE0-47A4-B58E-31EB0BD6236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BE654-A4AB-448F-ACE4-2C87B44488B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4288F-2393-4B36-B7AB-1EAAEB4A94C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F0E7D-0C28-4D4D-9D0D-ED7552CBB4B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53FCC-78B9-443F-BFBA-9B9E9F093CF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119D1-F7D5-4FC5-AD44-2B16B12E852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The C Programming Language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218" y="198438"/>
            <a:ext cx="1027218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760" y="1102860"/>
            <a:ext cx="10693179" cy="55354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Exact type and amount of information vary according to OS and call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stored in a block</a:t>
            </a:r>
            <a:r>
              <a:rPr lang="en-US" i="1" dirty="0" smtClean="0"/>
              <a:t>, </a:t>
            </a:r>
            <a:r>
              <a:rPr lang="en-US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placed, or </a:t>
            </a:r>
            <a:r>
              <a:rPr lang="en-US" b="1" dirty="0" smtClean="0">
                <a:solidFill>
                  <a:srgbClr val="F7B217"/>
                </a:solidFill>
              </a:rPr>
              <a:t>pushed</a:t>
            </a:r>
            <a:r>
              <a:rPr lang="en-US" i="1" dirty="0" smtClean="0"/>
              <a:t>, </a:t>
            </a:r>
            <a:r>
              <a:rPr lang="en-US" dirty="0" smtClean="0"/>
              <a:t>onto the </a:t>
            </a:r>
            <a:r>
              <a:rPr lang="en-US" b="1" dirty="0" smtClean="0">
                <a:solidFill>
                  <a:srgbClr val="F7B217"/>
                </a:solidFill>
              </a:rPr>
              <a:t>stack</a:t>
            </a:r>
            <a:r>
              <a:rPr lang="en-US" i="1" dirty="0" smtClean="0"/>
              <a:t> </a:t>
            </a:r>
            <a:r>
              <a:rPr lang="en-US" dirty="0" smtClean="0"/>
              <a:t>by the program and </a:t>
            </a:r>
            <a:r>
              <a:rPr lang="en-US" b="1" dirty="0" smtClean="0">
                <a:solidFill>
                  <a:srgbClr val="F7B217"/>
                </a:solidFill>
              </a:rPr>
              <a:t>popped</a:t>
            </a:r>
            <a:r>
              <a:rPr lang="en-US" i="1" dirty="0" smtClean="0"/>
              <a:t> </a:t>
            </a:r>
            <a:r>
              <a:rPr lang="en-US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via Table</a:t>
            </a:r>
            <a:endParaRPr lang="ru-RU" dirty="0"/>
          </a:p>
        </p:txBody>
      </p:sp>
      <p:pic>
        <p:nvPicPr>
          <p:cNvPr id="5" name="Picture 7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782" y="1319056"/>
            <a:ext cx="9469526" cy="497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78774" y="1138239"/>
            <a:ext cx="10497787" cy="523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create process, terminate process</a:t>
            </a:r>
          </a:p>
          <a:p>
            <a:pPr lvl="1"/>
            <a:r>
              <a:rPr lang="en-US" dirty="0" smtClean="0"/>
              <a:t>end, abort</a:t>
            </a:r>
          </a:p>
          <a:p>
            <a:pPr lvl="1"/>
            <a:r>
              <a:rPr lang="en-US" dirty="0" smtClean="0"/>
              <a:t>load, execute</a:t>
            </a:r>
          </a:p>
          <a:p>
            <a:pPr lvl="1"/>
            <a:r>
              <a:rPr lang="en-US" dirty="0" smtClean="0"/>
              <a:t>get process attributes, set process attributes</a:t>
            </a:r>
          </a:p>
          <a:p>
            <a:pPr lvl="1"/>
            <a:r>
              <a:rPr lang="en-US" dirty="0" smtClean="0"/>
              <a:t>wait for time</a:t>
            </a:r>
          </a:p>
          <a:p>
            <a:pPr lvl="1"/>
            <a:r>
              <a:rPr lang="en-US" dirty="0" smtClean="0"/>
              <a:t>wait event, signal event</a:t>
            </a:r>
          </a:p>
          <a:p>
            <a:pPr lvl="1"/>
            <a:r>
              <a:rPr lang="en-US" dirty="0" smtClean="0"/>
              <a:t>allocate and free memory</a:t>
            </a:r>
          </a:p>
          <a:p>
            <a:pPr lvl="1"/>
            <a:r>
              <a:rPr lang="en-US" dirty="0" smtClean="0"/>
              <a:t>Dump memory if error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Debugger</a:t>
            </a:r>
            <a:r>
              <a:rPr lang="en-US" dirty="0" smtClean="0"/>
              <a:t> for determining </a:t>
            </a:r>
            <a:r>
              <a:rPr lang="en-US" b="1" dirty="0" smtClean="0">
                <a:solidFill>
                  <a:srgbClr val="3366FF"/>
                </a:solidFill>
              </a:rPr>
              <a:t>bugs, single step </a:t>
            </a:r>
            <a:r>
              <a:rPr lang="en-US" dirty="0" smtClean="0"/>
              <a:t>execution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Locks</a:t>
            </a:r>
            <a:r>
              <a:rPr lang="en-US" dirty="0" smtClean="0"/>
              <a:t> for managing access to shared data between processes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436503"/>
          </a:xfrm>
        </p:spPr>
        <p:txBody>
          <a:bodyPr>
            <a:normAutofit/>
          </a:bodyPr>
          <a:lstStyle/>
          <a:p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create file, delete file</a:t>
            </a:r>
          </a:p>
          <a:p>
            <a:pPr lvl="1"/>
            <a:r>
              <a:rPr lang="en-US" dirty="0" smtClean="0"/>
              <a:t>open, close file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and set file attributes</a:t>
            </a:r>
          </a:p>
          <a:p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request device, release device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device attributes, set device attributes</a:t>
            </a:r>
          </a:p>
          <a:p>
            <a:pPr lvl="1"/>
            <a:r>
              <a:rPr lang="en-US" dirty="0" smtClean="0"/>
              <a:t>logically attach or detach devices</a:t>
            </a:r>
          </a:p>
          <a:p>
            <a:pPr lvl="1"/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433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0024" y="997529"/>
            <a:ext cx="10865922" cy="58010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Information maintenance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time or date, set time or 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system data, set system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and set process, file, or device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Communications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create, delete communication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send, receive messages if </a:t>
            </a:r>
            <a:r>
              <a:rPr lang="en-US" b="1" dirty="0" smtClean="0">
                <a:solidFill>
                  <a:srgbClr val="F7B217"/>
                </a:solidFill>
              </a:rPr>
              <a:t>message passing model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F7B217"/>
                </a:solidFill>
              </a:rPr>
              <a:t>host name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7B217"/>
                </a:solidFill>
              </a:rPr>
              <a:t>process name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From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b="1" dirty="0" smtClean="0">
                <a:solidFill>
                  <a:srgbClr val="F7B217"/>
                </a:solidFill>
              </a:rPr>
              <a:t>client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dirty="0" smtClean="0"/>
              <a:t>to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b="1" dirty="0" smtClean="0">
                <a:solidFill>
                  <a:srgbClr val="F7B217"/>
                </a:solidFill>
              </a:rPr>
              <a:t>server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F7B217"/>
                </a:solidFill>
              </a:rPr>
              <a:t>Shared-memory model </a:t>
            </a:r>
            <a:r>
              <a:rPr lang="en-US" dirty="0" smtClean="0"/>
              <a:t>create and gain access to memory regions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status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attach and detach remote devices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Protection</a:t>
            </a:r>
          </a:p>
          <a:p>
            <a:pPr lvl="1"/>
            <a:r>
              <a:rPr lang="en-US" smtClean="0"/>
              <a:t>Control access to resources</a:t>
            </a:r>
          </a:p>
          <a:p>
            <a:pPr lvl="1"/>
            <a:r>
              <a:rPr lang="en-US" smtClean="0"/>
              <a:t>Get and set permissions</a:t>
            </a:r>
          </a:p>
          <a:p>
            <a:pPr lvl="1"/>
            <a:r>
              <a:rPr lang="en-US" smtClean="0"/>
              <a:t>Allow and deny user access</a:t>
            </a:r>
          </a:p>
          <a:p>
            <a:pPr lvl="1"/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72685" y="201363"/>
            <a:ext cx="101981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0946" y="1001443"/>
            <a:ext cx="6501247" cy="579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415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093" y="1113787"/>
            <a:ext cx="4046291" cy="5548269"/>
          </a:xfrm>
        </p:spPr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076" y="1092591"/>
            <a:ext cx="5582031" cy="564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MS-DOS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83774" y="1104405"/>
            <a:ext cx="5213265" cy="54982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Single-tasking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Shell invoked when system booted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method to run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process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Single memory space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Loads program into memory, overwriting all but the kernel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 exit -&gt; shell reloaded</a:t>
            </a:r>
          </a:p>
        </p:txBody>
      </p:sp>
      <p:pic>
        <p:nvPicPr>
          <p:cNvPr id="28676" name="Picture 9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550" y="1704976"/>
            <a:ext cx="5503333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63167" y="5307013"/>
            <a:ext cx="6705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r>
              <a:rPr kumimoji="1" lang="en-US">
                <a:latin typeface="Helvetica" pitchFamily="-84" charset="0"/>
              </a:rPr>
              <a:t>At system startup         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endParaRPr kumimoji="1" lang="en-US">
              <a:latin typeface="Helvetica" pitchFamily="-8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FreeBSD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07521" y="1044576"/>
            <a:ext cx="7398327" cy="53205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Unix variant</a:t>
            </a:r>
          </a:p>
          <a:p>
            <a:r>
              <a:rPr lang="en-US" dirty="0" smtClean="0"/>
              <a:t>Multitasking</a:t>
            </a:r>
          </a:p>
          <a:p>
            <a:r>
              <a:rPr lang="en-US" dirty="0" smtClean="0"/>
              <a:t>User login -&gt; invoke user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choice of shell</a:t>
            </a:r>
          </a:p>
          <a:p>
            <a:r>
              <a:rPr lang="en-US" dirty="0" smtClean="0"/>
              <a:t>Shell executes fork() system call to create process</a:t>
            </a:r>
          </a:p>
          <a:p>
            <a:pPr lvl="1"/>
            <a:r>
              <a:rPr lang="en-US" dirty="0" smtClean="0"/>
              <a:t>Executes exec() to load program into process</a:t>
            </a:r>
          </a:p>
          <a:p>
            <a:pPr lvl="1"/>
            <a:r>
              <a:rPr lang="en-US" dirty="0" smtClean="0"/>
              <a:t>Shell waits for process to terminate or continues with user commands</a:t>
            </a:r>
          </a:p>
          <a:p>
            <a:r>
              <a:rPr lang="en-US" dirty="0" smtClean="0"/>
              <a:t>Process exits with:</a:t>
            </a:r>
          </a:p>
          <a:p>
            <a:pPr lvl="1"/>
            <a:r>
              <a:rPr lang="en-US" dirty="0" smtClean="0"/>
              <a:t> code = 0 – no error </a:t>
            </a:r>
          </a:p>
          <a:p>
            <a:pPr lvl="1"/>
            <a:r>
              <a:rPr lang="en-US" dirty="0" smtClean="0"/>
              <a:t> code &gt; 0 – error code</a:t>
            </a:r>
          </a:p>
          <a:p>
            <a:endParaRPr lang="en-US" dirty="0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 l="31691" t="500" r="31691" b="500"/>
          <a:stretch>
            <a:fillRect/>
          </a:stretch>
        </p:blipFill>
        <p:spPr bwMode="auto">
          <a:xfrm>
            <a:off x="8255108" y="1211139"/>
            <a:ext cx="307340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234" y="198438"/>
            <a:ext cx="1018116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1142999"/>
            <a:ext cx="11186555" cy="5542809"/>
          </a:xfrm>
          <a:noFill/>
        </p:spPr>
        <p:txBody>
          <a:bodyPr>
            <a:normAutofit/>
          </a:bodyPr>
          <a:lstStyle/>
          <a:p>
            <a:r>
              <a:rPr lang="en-US" sz="2800" dirty="0" smtClean="0"/>
              <a:t>Operating systems provide an environment for execution of programs and services to programs and users</a:t>
            </a:r>
          </a:p>
          <a:p>
            <a:r>
              <a:rPr lang="en-US" sz="2800" dirty="0" smtClean="0"/>
              <a:t>One set of operating-system services provides functions that are helpful to the user:</a:t>
            </a:r>
          </a:p>
          <a:p>
            <a:pPr lvl="1"/>
            <a:r>
              <a:rPr lang="en-US" sz="2800" b="1" dirty="0" smtClean="0"/>
              <a:t>User interface </a:t>
            </a:r>
            <a:r>
              <a:rPr lang="en-US" sz="2800" dirty="0" smtClean="0"/>
              <a:t>- Almost all operating systems have a user interface </a:t>
            </a:r>
            <a:r>
              <a:rPr lang="ru-RU" sz="2800" dirty="0" smtClean="0"/>
              <a:t>(</a:t>
            </a:r>
            <a:r>
              <a:rPr lang="en-US" sz="2800" b="1" dirty="0" smtClean="0">
                <a:solidFill>
                  <a:srgbClr val="F7B217"/>
                </a:solidFill>
              </a:rPr>
              <a:t>UI</a:t>
            </a:r>
            <a:r>
              <a:rPr lang="en-US" sz="2800" dirty="0" smtClean="0"/>
              <a:t>).</a:t>
            </a:r>
          </a:p>
          <a:p>
            <a:pPr lvl="2"/>
            <a:r>
              <a:rPr lang="en-US" sz="2800" dirty="0" smtClean="0"/>
              <a:t>Varies between </a:t>
            </a:r>
            <a:r>
              <a:rPr lang="en-US" sz="2800" b="1" dirty="0" smtClean="0">
                <a:solidFill>
                  <a:srgbClr val="F7B217"/>
                </a:solidFill>
              </a:rPr>
              <a:t>Command-Line (CLI)</a:t>
            </a:r>
            <a:r>
              <a:rPr lang="en-US" sz="2800" dirty="0" smtClean="0">
                <a:solidFill>
                  <a:srgbClr val="F7B217"/>
                </a:solidFill>
              </a:rPr>
              <a:t>, </a:t>
            </a:r>
            <a:r>
              <a:rPr lang="en-US" sz="2800" b="1" dirty="0" smtClean="0">
                <a:solidFill>
                  <a:srgbClr val="F7B217"/>
                </a:solidFill>
              </a:rPr>
              <a:t>Graphics User Interface (GUI)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r>
              <a:rPr lang="en-US" sz="2800" b="1" dirty="0" smtClean="0">
                <a:solidFill>
                  <a:srgbClr val="3366FF"/>
                </a:solidFill>
              </a:rPr>
              <a:t>   </a:t>
            </a:r>
            <a:r>
              <a:rPr lang="en-US" sz="2800" b="1" dirty="0" smtClean="0">
                <a:solidFill>
                  <a:srgbClr val="F7B217"/>
                </a:solidFill>
              </a:rPr>
              <a:t>Batch</a:t>
            </a:r>
          </a:p>
          <a:p>
            <a:pPr lvl="1"/>
            <a:r>
              <a:rPr lang="en-US" sz="2800" b="1" dirty="0" smtClean="0"/>
              <a:t>Program execution </a:t>
            </a:r>
            <a:r>
              <a:rPr lang="en-US" sz="2800" dirty="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sz="2800" b="1" dirty="0" smtClean="0"/>
              <a:t>I/O operations </a:t>
            </a:r>
            <a:r>
              <a:rPr lang="en-US" sz="2800" dirty="0" smtClean="0"/>
              <a:t>-  A running program may require I/O, which may involve a file or an I/O device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1" y="1122364"/>
            <a:ext cx="9768416" cy="5254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System programs provide a convenient environment for program development and execution.  They can be divided into:</a:t>
            </a:r>
          </a:p>
          <a:p>
            <a:pPr lvl="1"/>
            <a:r>
              <a:rPr lang="en-US" dirty="0" smtClean="0"/>
              <a:t>File manipulation </a:t>
            </a:r>
          </a:p>
          <a:p>
            <a:pPr lvl="1"/>
            <a:r>
              <a:rPr lang="en-US" dirty="0" smtClean="0"/>
              <a:t>Status information sometimes stored in a File modification</a:t>
            </a:r>
          </a:p>
          <a:p>
            <a:pPr lvl="1"/>
            <a:r>
              <a:rPr lang="en-US" dirty="0" smtClean="0"/>
              <a:t>Programming language support</a:t>
            </a:r>
          </a:p>
          <a:p>
            <a:pPr lvl="1"/>
            <a:r>
              <a:rPr lang="en-US" dirty="0" smtClean="0"/>
              <a:t>Program loading and execution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Background services</a:t>
            </a:r>
          </a:p>
          <a:p>
            <a:pPr lvl="1"/>
            <a:r>
              <a:rPr lang="en-US" dirty="0" smtClean="0"/>
              <a:t>Application programs</a:t>
            </a:r>
          </a:p>
          <a:p>
            <a:r>
              <a:rPr lang="en-US" dirty="0" smtClean="0"/>
              <a:t>Most users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view of the operation system is defined by system programs, not the actual system calls</a:t>
            </a: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092201"/>
            <a:ext cx="9812867" cy="5546105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 a 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File management </a:t>
            </a:r>
            <a:r>
              <a:rPr lang="en-US" dirty="0" smtClean="0"/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Others provide detailed performance, logging, and debugging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Typically, these programs format and print the output to the terminal or other output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systems implement  a </a:t>
            </a:r>
            <a:r>
              <a:rPr lang="en-US" b="1" dirty="0" smtClean="0">
                <a:solidFill>
                  <a:srgbClr val="3366FF"/>
                </a:solidFill>
              </a:rPr>
              <a:t>registry</a:t>
            </a:r>
            <a:r>
              <a:rPr lang="en-US" dirty="0" smtClean="0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767" y="1122362"/>
            <a:ext cx="9518651" cy="57356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File modification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editors to create and modify files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Special commands to search contents of files or perform transformations of the text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Programming-language support </a:t>
            </a:r>
            <a:r>
              <a:rPr lang="en-US" dirty="0" smtClean="0"/>
              <a:t>- Compilers, assemblers, debuggers and interpreters sometimes provided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Program loading and execution</a:t>
            </a:r>
            <a:r>
              <a:rPr lang="en-US" dirty="0" smtClean="0"/>
              <a:t>- Absolute loaders, </a:t>
            </a:r>
            <a:r>
              <a:rPr lang="en-US" dirty="0" err="1" smtClean="0"/>
              <a:t>relocatable</a:t>
            </a:r>
            <a:r>
              <a:rPr lang="en-US" dirty="0" smtClean="0"/>
              <a:t> loaders, linkage editors, and overlay-loaders, debugging systems for higher-level and machine language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Communications</a:t>
            </a:r>
            <a:r>
              <a:rPr lang="en-US" dirty="0" smtClean="0"/>
              <a:t> - Provide the mechanism for creating virtual connections among processes, users, and computer systems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users to send messages to one another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108075"/>
            <a:ext cx="10234084" cy="5187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/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Known as </a:t>
            </a:r>
            <a:r>
              <a:rPr lang="en-US" b="1" smtClean="0">
                <a:solidFill>
                  <a:srgbClr val="3366FF"/>
                </a:solidFill>
              </a:rPr>
              <a:t>services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FF"/>
                </a:solidFill>
              </a:rPr>
              <a:t>subsystems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FF"/>
                </a:solidFill>
              </a:rPr>
              <a:t>daemons</a:t>
            </a:r>
            <a:r>
              <a:rPr lang="en-US" smtClean="0"/>
              <a:t> </a:t>
            </a:r>
            <a:endParaRPr lang="en-US" b="1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b="1" smtClean="0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</a:t>
            </a:r>
            <a:r>
              <a:rPr lang="en-US" altLang="en-US" smtClean="0"/>
              <a:t>’</a:t>
            </a:r>
            <a:r>
              <a:rPr lang="en-US" smtClean="0"/>
              <a:t>t pertain to system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typically considered part of OS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Launched by command line, mouse click, finger poke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9334" y="65088"/>
            <a:ext cx="10282767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Operating System Design and Implementation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819397" y="1108076"/>
            <a:ext cx="10474037" cy="54946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and Implementation of OS not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solvable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, but some approaches have proven successful</a:t>
            </a:r>
          </a:p>
          <a:p>
            <a:endParaRPr lang="en-US" sz="800" dirty="0" smtClean="0"/>
          </a:p>
          <a:p>
            <a:r>
              <a:rPr lang="en-US" dirty="0" smtClean="0"/>
              <a:t>Internal structure of different Operating Systems  can vary widely</a:t>
            </a:r>
          </a:p>
          <a:p>
            <a:endParaRPr lang="en-US" sz="800" dirty="0" smtClean="0"/>
          </a:p>
          <a:p>
            <a:r>
              <a:rPr lang="en-US" dirty="0" smtClean="0"/>
              <a:t>Start the design by defining goals and specifications </a:t>
            </a:r>
          </a:p>
          <a:p>
            <a:endParaRPr lang="en-US" sz="800" dirty="0" smtClean="0"/>
          </a:p>
          <a:p>
            <a:r>
              <a:rPr lang="en-US" dirty="0" smtClean="0"/>
              <a:t>Affected by choice of hardware, type of system</a:t>
            </a:r>
          </a:p>
          <a:p>
            <a:endParaRPr lang="en-US" sz="8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User </a:t>
            </a:r>
            <a:r>
              <a:rPr lang="en-US" dirty="0" smtClean="0"/>
              <a:t>goals and </a:t>
            </a:r>
            <a:r>
              <a:rPr lang="en-US" b="1" dirty="0" smtClean="0">
                <a:solidFill>
                  <a:srgbClr val="3366FF"/>
                </a:solidFill>
              </a:rPr>
              <a:t>System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User goals – operating system should be convenient to use, easy to learn, reliable, safe, and fast</a:t>
            </a:r>
          </a:p>
          <a:p>
            <a:pPr lvl="1"/>
            <a:r>
              <a:rPr lang="en-US" dirty="0" smtClean="0"/>
              <a:t>System goals – operating system should be easy to design, implement, and maintain, as well as flexible, reliable, error-free, and efficient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633" y="106363"/>
            <a:ext cx="10972800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Operating System Design and Implementation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024" y="1076326"/>
            <a:ext cx="10438410" cy="5478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Important principle to separate</a:t>
            </a:r>
          </a:p>
          <a:p>
            <a:pPr>
              <a:buFont typeface="Monotype Sorts" pitchFamily="-84" charset="2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3366FF"/>
                </a:solidFill>
              </a:rPr>
              <a:t>Policy</a:t>
            </a:r>
            <a:r>
              <a:rPr lang="en-US" b="1" dirty="0" smtClean="0"/>
              <a:t>:   </a:t>
            </a:r>
            <a:r>
              <a:rPr lang="en-US" b="1" i="1" dirty="0" smtClean="0"/>
              <a:t>What</a:t>
            </a:r>
            <a:r>
              <a:rPr lang="en-US" dirty="0" smtClean="0"/>
              <a:t> will be done?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>
                <a:solidFill>
                  <a:srgbClr val="3366FF"/>
                </a:solidFill>
              </a:rPr>
              <a:t>Mechanism</a:t>
            </a:r>
            <a:r>
              <a:rPr lang="en-US" b="1" dirty="0" smtClean="0"/>
              <a:t>:  </a:t>
            </a:r>
            <a:r>
              <a:rPr lang="en-US" b="1" i="1" dirty="0" smtClean="0"/>
              <a:t>How</a:t>
            </a:r>
            <a:r>
              <a:rPr lang="en-US" dirty="0" smtClean="0"/>
              <a:t> to do it?</a:t>
            </a:r>
          </a:p>
          <a:p>
            <a:r>
              <a:rPr lang="en-US" dirty="0" smtClean="0"/>
              <a:t>Mechanisms determine how to do something, policies decide what will be done</a:t>
            </a:r>
          </a:p>
          <a:p>
            <a:r>
              <a:rPr lang="en-US" dirty="0" smtClean="0"/>
              <a:t>The separation of policy from mechanism is a very important principle, it allows maximum flexibility if policy decisions are to be changed later (example – timer)</a:t>
            </a:r>
          </a:p>
          <a:p>
            <a:r>
              <a:rPr lang="en-US" dirty="0" smtClean="0"/>
              <a:t>Specifying and designing an OS is highly creative task of </a:t>
            </a:r>
            <a:r>
              <a:rPr lang="en-US" b="1" dirty="0" smtClean="0">
                <a:solidFill>
                  <a:srgbClr val="3366FF"/>
                </a:solidFill>
              </a:rPr>
              <a:t>software engineering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71451"/>
            <a:ext cx="109728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273" y="1092201"/>
            <a:ext cx="10592378" cy="55104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Much variation</a:t>
            </a:r>
          </a:p>
          <a:p>
            <a:pPr lvl="1"/>
            <a:r>
              <a:rPr lang="en-US" dirty="0" smtClean="0"/>
              <a:t>Early </a:t>
            </a:r>
            <a:r>
              <a:rPr lang="en-US" dirty="0" err="1" smtClean="0"/>
              <a:t>OSes</a:t>
            </a:r>
            <a:r>
              <a:rPr lang="en-US" dirty="0" smtClean="0"/>
              <a:t> in assembly language</a:t>
            </a:r>
          </a:p>
          <a:p>
            <a:pPr lvl="1"/>
            <a:r>
              <a:rPr lang="en-US" dirty="0" smtClean="0"/>
              <a:t>Then system programming languages like </a:t>
            </a:r>
            <a:r>
              <a:rPr lang="en-US" dirty="0" err="1" smtClean="0"/>
              <a:t>Algol</a:t>
            </a:r>
            <a:r>
              <a:rPr lang="en-US" dirty="0" smtClean="0"/>
              <a:t>, PL/1</a:t>
            </a:r>
          </a:p>
          <a:p>
            <a:pPr lvl="1"/>
            <a:r>
              <a:rPr lang="en-US" dirty="0" smtClean="0"/>
              <a:t>Now C, C++</a:t>
            </a:r>
          </a:p>
          <a:p>
            <a:r>
              <a:rPr lang="en-US" dirty="0" smtClean="0"/>
              <a:t>Actually usually a mix of languages</a:t>
            </a:r>
          </a:p>
          <a:p>
            <a:pPr lvl="1"/>
            <a:r>
              <a:rPr lang="en-US" dirty="0" smtClean="0"/>
              <a:t>Lowest levels in assembly</a:t>
            </a:r>
          </a:p>
          <a:p>
            <a:pPr lvl="1"/>
            <a:r>
              <a:rPr lang="en-US" dirty="0" smtClean="0"/>
              <a:t>Main body in C</a:t>
            </a:r>
          </a:p>
          <a:p>
            <a:pPr lvl="1"/>
            <a:r>
              <a:rPr lang="en-US" dirty="0" smtClean="0"/>
              <a:t>Systems programs in C, C++, scripting languages like PERL, Python, shell scripts</a:t>
            </a:r>
          </a:p>
          <a:p>
            <a:r>
              <a:rPr lang="en-US" dirty="0" smtClean="0"/>
              <a:t>More high-level language easier to</a:t>
            </a:r>
            <a:r>
              <a:rPr lang="en-US" b="1" dirty="0" smtClean="0">
                <a:solidFill>
                  <a:srgbClr val="3366FF"/>
                </a:solidFill>
              </a:rPr>
              <a:t> port </a:t>
            </a:r>
            <a:r>
              <a:rPr lang="en-US" dirty="0" smtClean="0"/>
              <a:t>to other hardware</a:t>
            </a:r>
          </a:p>
          <a:p>
            <a:pPr lvl="1"/>
            <a:r>
              <a:rPr lang="en-US" dirty="0" smtClean="0"/>
              <a:t>But slower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Emulation</a:t>
            </a:r>
            <a:r>
              <a:rPr lang="en-US" dirty="0" smtClean="0"/>
              <a:t> can allow an OS to run on non-native hardware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Operating System Structure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075268" y="1092201"/>
            <a:ext cx="9224433" cy="4530725"/>
          </a:xfrm>
        </p:spPr>
        <p:txBody>
          <a:bodyPr/>
          <a:lstStyle/>
          <a:p>
            <a:r>
              <a:rPr lang="en-US" smtClean="0"/>
              <a:t>General-purpose OS is very large program</a:t>
            </a:r>
          </a:p>
          <a:p>
            <a:r>
              <a:rPr lang="en-US" smtClean="0"/>
              <a:t>Various ways to structure ones</a:t>
            </a:r>
          </a:p>
          <a:p>
            <a:pPr lvl="1"/>
            <a:r>
              <a:rPr lang="en-US" smtClean="0"/>
              <a:t>Simple structure – MS-DOS</a:t>
            </a:r>
          </a:p>
          <a:p>
            <a:pPr lvl="1"/>
            <a:r>
              <a:rPr lang="en-US" smtClean="0"/>
              <a:t>More complex -- UNIX</a:t>
            </a:r>
          </a:p>
          <a:p>
            <a:pPr lvl="1"/>
            <a:r>
              <a:rPr lang="en-US" smtClean="0"/>
              <a:t>Layered – an abstrcation</a:t>
            </a:r>
          </a:p>
          <a:p>
            <a:pPr lvl="1"/>
            <a:r>
              <a:rPr lang="en-US" smtClean="0"/>
              <a:t>Microkernel -Mach</a:t>
            </a:r>
          </a:p>
          <a:p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Simple Structure  -- MS-DOS</a:t>
            </a:r>
            <a:endParaRPr 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5281084" cy="45307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MS-DOS – written to provide the most functionality in the least space</a:t>
            </a:r>
          </a:p>
          <a:p>
            <a:pPr lvl="1"/>
            <a:r>
              <a:rPr lang="en-US" smtClean="0"/>
              <a:t>Not divided into modules</a:t>
            </a:r>
          </a:p>
          <a:p>
            <a:pPr lvl="1"/>
            <a:r>
              <a:rPr lang="en-US" smtClean="0"/>
              <a:t>Although MS-DOS has some structure, its interfaces and levels of functionality are not well separated</a:t>
            </a:r>
          </a:p>
        </p:txBody>
      </p:sp>
      <p:pic>
        <p:nvPicPr>
          <p:cNvPr id="38916" name="Picture 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8233" y="1712913"/>
            <a:ext cx="4760384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551" y="255588"/>
            <a:ext cx="9031816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Non Simple Structure  -- UNIX</a:t>
            </a:r>
            <a:endParaRPr lang="en-US" sz="24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3" y="1155701"/>
            <a:ext cx="10409601" cy="5470730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  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dirty="0" smtClean="0"/>
              <a:t>Systems programs</a:t>
            </a:r>
          </a:p>
          <a:p>
            <a:pPr lvl="1"/>
            <a:r>
              <a:rPr lang="en-US" dirty="0" smtClean="0"/>
              <a:t>The kernel</a:t>
            </a:r>
          </a:p>
          <a:p>
            <a:pPr lvl="2"/>
            <a:r>
              <a:rPr lang="en-US" sz="3200" dirty="0" smtClean="0"/>
              <a:t>Consists of everything below the system-call interface and above the physical hardware</a:t>
            </a:r>
          </a:p>
          <a:p>
            <a:pPr lvl="2"/>
            <a:r>
              <a:rPr lang="en-US" sz="3200" dirty="0" smtClean="0"/>
              <a:t>Provides the file system, CPU scheduling, memory management, and other operating-system functions; a large number of functions for one level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1534" y="182563"/>
            <a:ext cx="1049231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23" y="666549"/>
            <a:ext cx="10604664" cy="5965825"/>
          </a:xfrm>
          <a:noFill/>
        </p:spPr>
        <p:txBody>
          <a:bodyPr>
            <a:normAutofit fontScale="92500" lnSpcReduction="10000"/>
          </a:bodyPr>
          <a:lstStyle/>
          <a:p>
            <a:pPr lvl="1"/>
            <a:endParaRPr lang="en-US" sz="1600" b="1" dirty="0" smtClean="0"/>
          </a:p>
          <a:p>
            <a:r>
              <a:rPr lang="en-US" sz="2800" dirty="0" smtClean="0"/>
              <a:t>One set of operating-system services provides functions that are helpful to the user (Cont.):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File-system manipulation </a:t>
            </a:r>
            <a:r>
              <a:rPr lang="en-US" sz="2800" dirty="0" smtClean="0"/>
              <a:t>-  The file system is of particular interest. Programs need to read and write files and directories, create and delete them, search them, list file Information, permission management.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Communications</a:t>
            </a:r>
            <a:r>
              <a:rPr lang="en-US" sz="2800" dirty="0" smtClean="0"/>
              <a:t> – Processes may exchange information, on the same computer or between computers over a network</a:t>
            </a:r>
          </a:p>
          <a:p>
            <a:pPr lvl="2"/>
            <a:r>
              <a:rPr lang="en-US" sz="2800" dirty="0" smtClean="0"/>
              <a:t>Communications may be via shared memory or through message passing (packets moved by the OS)</a:t>
            </a:r>
          </a:p>
          <a:p>
            <a:pPr lvl="1"/>
            <a:r>
              <a:rPr lang="en-US" sz="2800" b="1" dirty="0" smtClean="0"/>
              <a:t>Error detection </a:t>
            </a:r>
            <a:r>
              <a:rPr lang="en-US" sz="2800" dirty="0" smtClean="0"/>
              <a:t>– OS needs to be constantly aware of possible errors</a:t>
            </a:r>
          </a:p>
          <a:p>
            <a:pPr lvl="2"/>
            <a:r>
              <a:rPr lang="en-US" sz="2800" dirty="0" smtClean="0"/>
              <a:t>May occur in the CPU and memory hardware, in I/O devices, in user program</a:t>
            </a:r>
          </a:p>
          <a:p>
            <a:pPr lvl="2"/>
            <a:r>
              <a:rPr lang="en-US" sz="2800" dirty="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sz="2800" dirty="0" smtClean="0"/>
              <a:t>Debugging facilities can greatly enhance the user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and programmer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abilities to efficiently use the system</a:t>
            </a:r>
            <a:endParaRPr lang="en-US" sz="28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57625"/>
          </a:xfrm>
        </p:spPr>
        <p:txBody>
          <a:bodyPr/>
          <a:lstStyle/>
          <a:p>
            <a:r>
              <a:rPr lang="en-US" dirty="0" smtClean="0"/>
              <a:t>Beyond simple but not fully </a:t>
            </a:r>
            <a:r>
              <a:rPr lang="en-US" dirty="0" smtClean="0"/>
              <a:t>layered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UNIX System Structure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430" y="1943883"/>
            <a:ext cx="9230784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Layered Approach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395" y="1092530"/>
            <a:ext cx="5759532" cy="5569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dirty="0" smtClean="0"/>
              <a:t>With modularity, layers are selected such that each uses functions (operations) and services of only lower-level layers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2559" y="1120699"/>
            <a:ext cx="5040001" cy="50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1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07522" y="1096199"/>
            <a:ext cx="10355283" cy="5761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Moves as much from the kernel into user space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Mach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example of </a:t>
            </a:r>
            <a:r>
              <a:rPr lang="en-US" b="1" dirty="0" smtClean="0">
                <a:solidFill>
                  <a:srgbClr val="F7B217"/>
                </a:solidFill>
              </a:rPr>
              <a:t>microkernel</a:t>
            </a:r>
          </a:p>
          <a:p>
            <a:pPr lvl="1"/>
            <a:r>
              <a:rPr lang="en-US" dirty="0" smtClean="0"/>
              <a:t>Mac OS X kernel (</a:t>
            </a:r>
            <a:r>
              <a:rPr lang="en-US" b="1" dirty="0" smtClean="0">
                <a:solidFill>
                  <a:srgbClr val="F7B217"/>
                </a:solidFill>
              </a:rPr>
              <a:t>Darwin</a:t>
            </a:r>
            <a:r>
              <a:rPr lang="en-US" dirty="0" smtClean="0"/>
              <a:t>) partly based on Mach</a:t>
            </a:r>
            <a:endParaRPr lang="en-US" sz="800" dirty="0" smtClean="0"/>
          </a:p>
          <a:p>
            <a:r>
              <a:rPr lang="en-US" dirty="0" smtClean="0"/>
              <a:t>Communication takes place between user modules using </a:t>
            </a:r>
            <a:r>
              <a:rPr lang="en-US" b="1" dirty="0" smtClean="0">
                <a:solidFill>
                  <a:srgbClr val="F7B217"/>
                </a:solidFill>
              </a:rPr>
              <a:t>message passing</a:t>
            </a:r>
            <a:endParaRPr lang="en-US" sz="800" dirty="0" smtClean="0">
              <a:solidFill>
                <a:srgbClr val="F7B217"/>
              </a:solidFill>
            </a:endParaRP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Easier to extend a microkernel</a:t>
            </a:r>
          </a:p>
          <a:p>
            <a:pPr lvl="1"/>
            <a:r>
              <a:rPr lang="en-US" dirty="0" smtClean="0"/>
              <a:t>Easier to port the operating system to new architectures</a:t>
            </a:r>
          </a:p>
          <a:p>
            <a:pPr lvl="1"/>
            <a:r>
              <a:rPr lang="en-US" dirty="0" smtClean="0"/>
              <a:t>More reliable (less code is running in kernel mode)</a:t>
            </a:r>
          </a:p>
          <a:p>
            <a:pPr lvl="1"/>
            <a:r>
              <a:rPr lang="en-US" dirty="0" smtClean="0"/>
              <a:t>More secure</a:t>
            </a:r>
            <a:endParaRPr lang="en-US" sz="800" dirty="0" smtClean="0"/>
          </a:p>
          <a:p>
            <a:r>
              <a:rPr lang="en-US" dirty="0" smtClean="0"/>
              <a:t>Detriments:</a:t>
            </a:r>
          </a:p>
          <a:p>
            <a:pPr lvl="1"/>
            <a:r>
              <a:rPr lang="en-US" dirty="0" smtClean="0"/>
              <a:t>Performance overhead of user space to kernel space communication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996" y="1247073"/>
            <a:ext cx="9799680" cy="473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10111289" cy="5155436"/>
          </a:xfrm>
        </p:spPr>
        <p:txBody>
          <a:bodyPr/>
          <a:lstStyle/>
          <a:p>
            <a:r>
              <a:rPr lang="en-US" dirty="0" smtClean="0"/>
              <a:t>Many modern operating systems implement </a:t>
            </a:r>
            <a:r>
              <a:rPr lang="en-US" b="1" dirty="0" smtClean="0">
                <a:solidFill>
                  <a:srgbClr val="F7B217"/>
                </a:solidFill>
              </a:rPr>
              <a:t>loadable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kernel modules</a:t>
            </a:r>
          </a:p>
          <a:p>
            <a:pPr lvl="1"/>
            <a:r>
              <a:rPr lang="en-US" dirty="0" smtClean="0"/>
              <a:t>Uses object-oriented approach</a:t>
            </a:r>
          </a:p>
          <a:p>
            <a:pPr lvl="1"/>
            <a:r>
              <a:rPr lang="en-US" dirty="0" smtClean="0"/>
              <a:t>Each core component is separate</a:t>
            </a:r>
          </a:p>
          <a:p>
            <a:pPr lvl="1"/>
            <a:r>
              <a:rPr lang="en-US" dirty="0" smtClean="0"/>
              <a:t>Each talks to the others over known interfaces</a:t>
            </a:r>
          </a:p>
          <a:p>
            <a:pPr lvl="1"/>
            <a:r>
              <a:rPr lang="en-US" dirty="0" smtClean="0"/>
              <a:t>Each is loadable as needed within the kernel</a:t>
            </a:r>
          </a:p>
          <a:p>
            <a:r>
              <a:rPr lang="en-US" dirty="0" smtClean="0"/>
              <a:t>Overall, similar to layers but with more flexible</a:t>
            </a:r>
          </a:p>
          <a:p>
            <a:pPr lvl="1"/>
            <a:r>
              <a:rPr lang="en-US" dirty="0" smtClean="0"/>
              <a:t>Linux, Solaris, etc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Modular Approach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884" y="1669885"/>
            <a:ext cx="9275233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Hybrid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525" y="985655"/>
            <a:ext cx="10272156" cy="5765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modern operating systems are actually not one pure model</a:t>
            </a:r>
          </a:p>
          <a:p>
            <a:pPr lvl="1"/>
            <a:r>
              <a:rPr lang="en-US" dirty="0" smtClean="0"/>
              <a:t>Hybrid combines multiple approaches to address performance, security, usability needs</a:t>
            </a:r>
          </a:p>
          <a:p>
            <a:pPr lvl="1"/>
            <a:r>
              <a:rPr lang="en-US" dirty="0" smtClean="0"/>
              <a:t>Linux and Solaris kernels in kernel address space, so monolithic, plus modular for dynamic loading of functionality</a:t>
            </a:r>
          </a:p>
          <a:p>
            <a:pPr lvl="1"/>
            <a:r>
              <a:rPr lang="en-US" dirty="0" smtClean="0"/>
              <a:t>Windows mostly monolithic, plus microkernel for different subsystem </a:t>
            </a:r>
            <a:r>
              <a:rPr lang="en-US" b="1" i="1" dirty="0" smtClean="0"/>
              <a:t>personalities</a:t>
            </a:r>
          </a:p>
          <a:p>
            <a:r>
              <a:rPr lang="en-US" dirty="0" smtClean="0"/>
              <a:t>Apple Mac OS X hybrid, layered, </a:t>
            </a:r>
            <a:r>
              <a:rPr lang="en-US" b="1" dirty="0" smtClean="0">
                <a:solidFill>
                  <a:srgbClr val="F7B217"/>
                </a:solidFill>
              </a:rPr>
              <a:t>Aqua</a:t>
            </a:r>
            <a:r>
              <a:rPr lang="en-US" dirty="0" smtClean="0"/>
              <a:t> UI plus </a:t>
            </a:r>
            <a:r>
              <a:rPr lang="en-US" b="1" dirty="0" smtClean="0">
                <a:solidFill>
                  <a:srgbClr val="F7B217"/>
                </a:solidFill>
              </a:rPr>
              <a:t>Cocoa</a:t>
            </a:r>
            <a:r>
              <a:rPr lang="en-US" dirty="0" smtClean="0"/>
              <a:t> programming environment</a:t>
            </a:r>
          </a:p>
          <a:p>
            <a:pPr lvl="1"/>
            <a:r>
              <a:rPr lang="en-US" dirty="0" smtClean="0"/>
              <a:t>Below is kernel consisting of Mach microkernel and BSD Unix parts, plus I/O kit and dynamically loadable modules (called </a:t>
            </a:r>
            <a:r>
              <a:rPr lang="en-US" b="1" dirty="0" smtClean="0">
                <a:solidFill>
                  <a:srgbClr val="F7B217"/>
                </a:solidFill>
              </a:rPr>
              <a:t>kernel extensions</a:t>
            </a:r>
            <a:r>
              <a:rPr lang="en-US" dirty="0" smtClean="0"/>
              <a:t>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 OS X Structure</a:t>
            </a:r>
          </a:p>
        </p:txBody>
      </p:sp>
      <p:pic>
        <p:nvPicPr>
          <p:cNvPr id="48131" name="Content Placeholder 3" descr="2_16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54" r="554"/>
          <a:stretch>
            <a:fillRect/>
          </a:stretch>
        </p:blipFill>
        <p:spPr>
          <a:xfrm>
            <a:off x="1238251" y="1458914"/>
            <a:ext cx="9880600" cy="4079875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668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260" y="1067237"/>
            <a:ext cx="8424989" cy="54998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Apple mobile OS for </a:t>
            </a:r>
            <a:r>
              <a:rPr lang="en-US" b="1" i="1" dirty="0" err="1" smtClean="0"/>
              <a:t>iPhone</a:t>
            </a:r>
            <a:r>
              <a:rPr lang="en-US" dirty="0" smtClean="0"/>
              <a:t>, </a:t>
            </a:r>
            <a:r>
              <a:rPr lang="en-US" b="1" i="1" dirty="0" err="1" smtClean="0"/>
              <a:t>iPad</a:t>
            </a:r>
            <a:endParaRPr lang="en-US" dirty="0" smtClean="0"/>
          </a:p>
          <a:p>
            <a:pPr lvl="1"/>
            <a:r>
              <a:rPr lang="en-US" dirty="0" smtClean="0"/>
              <a:t>Structured on Mac OS X, added functionality</a:t>
            </a:r>
          </a:p>
          <a:p>
            <a:pPr lvl="1"/>
            <a:r>
              <a:rPr lang="en-US" dirty="0" smtClean="0"/>
              <a:t>Does not run OS X applications natively</a:t>
            </a:r>
          </a:p>
          <a:p>
            <a:pPr lvl="2"/>
            <a:r>
              <a:rPr lang="en-US" sz="2600" dirty="0" smtClean="0"/>
              <a:t>Also runs on different CPU architecture (ARM vs. Intel)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Cocoa Touch </a:t>
            </a:r>
            <a:r>
              <a:rPr lang="en-US" dirty="0" smtClean="0"/>
              <a:t>Objective-C API for developing apps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Media services </a:t>
            </a:r>
            <a:r>
              <a:rPr lang="en-US" dirty="0" smtClean="0"/>
              <a:t>layer for graphics, audio, video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Core services </a:t>
            </a:r>
            <a:r>
              <a:rPr lang="en-US" dirty="0" smtClean="0"/>
              <a:t>provides cloud computing, databases</a:t>
            </a:r>
          </a:p>
          <a:p>
            <a:pPr lvl="1"/>
            <a:r>
              <a:rPr lang="en-US" dirty="0" smtClean="0"/>
              <a:t>Core operating system, based on Mac OS X kernel</a:t>
            </a:r>
          </a:p>
        </p:txBody>
      </p:sp>
      <p:pic>
        <p:nvPicPr>
          <p:cNvPr id="49156" name="Picture 1" descr="2_17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3620" y="2454214"/>
            <a:ext cx="2502311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Android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23" y="1044576"/>
            <a:ext cx="10497786" cy="5617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 Open Handset Alliance (mostly Google)</a:t>
            </a:r>
          </a:p>
          <a:p>
            <a:pPr lvl="1"/>
            <a:r>
              <a:rPr lang="en-US" dirty="0" smtClean="0"/>
              <a:t>Open Source</a:t>
            </a:r>
          </a:p>
          <a:p>
            <a:r>
              <a:rPr lang="en-US" dirty="0" smtClean="0"/>
              <a:t>Similar stack to IOS</a:t>
            </a:r>
          </a:p>
          <a:p>
            <a:r>
              <a:rPr lang="en-US" dirty="0" smtClean="0"/>
              <a:t>Based on Linux kernel but modified</a:t>
            </a:r>
          </a:p>
          <a:p>
            <a:pPr lvl="1"/>
            <a:r>
              <a:rPr lang="en-US" dirty="0" smtClean="0"/>
              <a:t>Provides process, memory, device-driver management</a:t>
            </a:r>
          </a:p>
          <a:p>
            <a:pPr lvl="1"/>
            <a:r>
              <a:rPr lang="en-US" dirty="0" smtClean="0"/>
              <a:t>Adds power management </a:t>
            </a:r>
          </a:p>
          <a:p>
            <a:r>
              <a:rPr lang="en-US" dirty="0" smtClean="0"/>
              <a:t>Runtime environment includes core set of libraries and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lvl="1"/>
            <a:r>
              <a:rPr lang="en-US" dirty="0" smtClean="0"/>
              <a:t>Apps developed in Java plus Android API</a:t>
            </a:r>
          </a:p>
          <a:p>
            <a:pPr lvl="2"/>
            <a:r>
              <a:rPr lang="en-US" dirty="0" smtClean="0"/>
              <a:t>Java class files compiled to Java </a:t>
            </a:r>
            <a:r>
              <a:rPr lang="en-US" dirty="0" err="1" smtClean="0"/>
              <a:t>bytecode</a:t>
            </a:r>
            <a:r>
              <a:rPr lang="en-US" dirty="0" smtClean="0"/>
              <a:t> then translated to executable than runs in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Libraries include frameworks for web browser (</a:t>
            </a:r>
            <a:r>
              <a:rPr lang="en-US" dirty="0" err="1" smtClean="0"/>
              <a:t>webkit</a:t>
            </a:r>
            <a:r>
              <a:rPr lang="en-US" dirty="0" smtClean="0"/>
              <a:t>), database (</a:t>
            </a:r>
            <a:r>
              <a:rPr lang="en-US" dirty="0" err="1" smtClean="0"/>
              <a:t>SQLite</a:t>
            </a:r>
            <a:r>
              <a:rPr lang="en-US" dirty="0" smtClean="0"/>
              <a:t>), multimedia, smaller </a:t>
            </a:r>
            <a:r>
              <a:rPr lang="en-US" dirty="0" err="1" smtClean="0"/>
              <a:t>libc</a:t>
            </a:r>
            <a:endParaRPr 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7734" y="182563"/>
            <a:ext cx="1041611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648" y="1014026"/>
            <a:ext cx="10450285" cy="560053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Resource allocation - </a:t>
            </a:r>
            <a:r>
              <a:rPr lang="en-US" sz="26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Accounting -</a:t>
            </a:r>
            <a:r>
              <a:rPr lang="en-US" sz="2600" dirty="0" smtClean="0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Protection and security - </a:t>
            </a:r>
            <a:r>
              <a:rPr lang="en-US" sz="2600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sz="2600" b="1" dirty="0" smtClean="0"/>
              <a:t>Protection</a:t>
            </a:r>
            <a:r>
              <a:rPr lang="en-US" sz="2600" dirty="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sz="2600" b="1" dirty="0" smtClean="0"/>
              <a:t>Security</a:t>
            </a:r>
            <a:r>
              <a:rPr lang="en-US" sz="2600" dirty="0" smtClean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5576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148" y="1106488"/>
            <a:ext cx="10462161" cy="53299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Programming interface to the services provided by the OS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Typically written in a high-level language (C or C++)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Mostly accessed by programs via a high-level </a:t>
            </a:r>
            <a:r>
              <a:rPr lang="en-US" b="1" dirty="0" smtClean="0">
                <a:solidFill>
                  <a:srgbClr val="F7B217"/>
                </a:solidFill>
              </a:rPr>
              <a:t>Application Programming Interface (API)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rather than direct system call use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999928"/>
            <a:ext cx="10515600" cy="4997896"/>
          </a:xfrm>
        </p:spPr>
        <p:txBody>
          <a:bodyPr/>
          <a:lstStyle/>
          <a:p>
            <a:r>
              <a:rPr lang="en-US" dirty="0" smtClean="0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5218" y="2042556"/>
            <a:ext cx="7916333" cy="46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9810751" y="212935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992609" y="2107951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Standard API</a:t>
            </a:r>
          </a:p>
        </p:txBody>
      </p:sp>
      <p:pic>
        <p:nvPicPr>
          <p:cNvPr id="17411" name="Picture 1" descr="Screen Shot 2012-12-01 at 12.25.00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026" y="995547"/>
            <a:ext cx="569595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00" y="1079114"/>
            <a:ext cx="10462160" cy="5624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Typically, a number associated with each system call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System-call interface </a:t>
            </a:r>
            <a:r>
              <a:rPr lang="en-US" dirty="0" smtClean="0"/>
              <a:t>maintains a table indexed according to these numbers</a:t>
            </a:r>
            <a:endParaRPr lang="en-US" sz="800" dirty="0" smtClean="0"/>
          </a:p>
          <a:p>
            <a:r>
              <a:rPr lang="en-US" dirty="0" smtClean="0"/>
              <a:t>The system call interface invokes  the intended system call in OS kernel and returns status of the system call and any return values</a:t>
            </a:r>
            <a:endParaRPr lang="en-US" sz="800" dirty="0" smtClean="0"/>
          </a:p>
          <a:p>
            <a:r>
              <a:rPr lang="en-US" dirty="0" smtClean="0"/>
              <a:t>The caller need know nothing about how the system call is implemented</a:t>
            </a:r>
          </a:p>
          <a:p>
            <a:pPr lvl="1"/>
            <a:r>
              <a:rPr lang="en-US" dirty="0" smtClean="0"/>
              <a:t>Just needs to obey API and understand what OS will do as a result call</a:t>
            </a:r>
          </a:p>
          <a:p>
            <a:pPr lvl="1"/>
            <a:r>
              <a:rPr lang="en-US" dirty="0" smtClean="0"/>
              <a:t>Most details of  OS interface hidden from programmer by API  </a:t>
            </a:r>
          </a:p>
          <a:p>
            <a:pPr lvl="2"/>
            <a:r>
              <a:rPr lang="en-US" sz="2600" dirty="0" smtClean="0"/>
              <a:t>Managed by run-time support library (set of functions built into libraries included with compiler)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System Call – OS Relationship</a:t>
            </a:r>
            <a:endParaRPr lang="ru-RU" dirty="0"/>
          </a:p>
        </p:txBody>
      </p:sp>
      <p:pic>
        <p:nvPicPr>
          <p:cNvPr id="5" name="Picture 5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801" y="1211816"/>
            <a:ext cx="8750808" cy="535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24300</TotalTime>
  <Words>2286</Words>
  <Application>Microsoft Office PowerPoint</Application>
  <PresentationFormat>Произвольный</PresentationFormat>
  <Paragraphs>349</Paragraphs>
  <Slides>40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Computer Architecture and Operating Systems Lecture 2: The C Programming Language</vt:lpstr>
      <vt:lpstr>Operating System Services</vt:lpstr>
      <vt:lpstr>Operating System Services (Cont.)</vt:lpstr>
      <vt:lpstr>Operating System Services (Cont.)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Standard C Library Example</vt:lpstr>
      <vt:lpstr>Example: MS-DOS</vt:lpstr>
      <vt:lpstr>Example: FreeBSD</vt:lpstr>
      <vt:lpstr>System Programs</vt:lpstr>
      <vt:lpstr>System Programs</vt:lpstr>
      <vt:lpstr>System Programs (Cont.)</vt:lpstr>
      <vt:lpstr>System Programs (Cont.)</vt:lpstr>
      <vt:lpstr>Operating System Design and Implementation</vt:lpstr>
      <vt:lpstr>Operating System Design and Implementation (Cont.)</vt:lpstr>
      <vt:lpstr>Implementation</vt:lpstr>
      <vt:lpstr>Operating System Structure</vt:lpstr>
      <vt:lpstr>Simple Structure  -- MS-DOS</vt:lpstr>
      <vt:lpstr>Non Simple Structure  -- UNIX</vt:lpstr>
      <vt:lpstr>Traditional UNIX System Structure</vt:lpstr>
      <vt:lpstr>Layered Approach</vt:lpstr>
      <vt:lpstr>Microkernel System Structure </vt:lpstr>
      <vt:lpstr>Microkernel System Structure </vt:lpstr>
      <vt:lpstr>Modules</vt:lpstr>
      <vt:lpstr>Solaris Modular Approach</vt:lpstr>
      <vt:lpstr>Hybrid Systems</vt:lpstr>
      <vt:lpstr>Mac OS X Structure</vt:lpstr>
      <vt:lpstr>iOS</vt:lpstr>
      <vt:lpstr>Android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614</cp:revision>
  <dcterms:created xsi:type="dcterms:W3CDTF">2015-11-11T03:30:50Z</dcterms:created>
  <dcterms:modified xsi:type="dcterms:W3CDTF">2021-03-24T14:26:21Z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