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87" r:id="rId12"/>
    <p:sldId id="279" r:id="rId13"/>
    <p:sldId id="288" r:id="rId14"/>
    <p:sldId id="286" r:id="rId15"/>
    <p:sldId id="281" r:id="rId16"/>
    <p:sldId id="278" r:id="rId17"/>
    <p:sldId id="275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273272"/>
    <a:srgbClr val="1E3272"/>
    <a:srgbClr val="F7B217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8 GB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7033591" cy="4997896"/>
          </a:xfrm>
        </p:spPr>
        <p:txBody>
          <a:bodyPr>
            <a:noAutofit/>
          </a:bodyPr>
          <a:lstStyle/>
          <a:p>
            <a:r>
              <a:rPr lang="en-US" smtClean="0"/>
              <a:t>Designed </a:t>
            </a:r>
            <a:r>
              <a:rPr lang="en-US"/>
              <a:t>by Charles Babbage from 1834 – 1871</a:t>
            </a:r>
          </a:p>
          <a:p>
            <a:r>
              <a:rPr lang="en-US" smtClean="0"/>
              <a:t>Built </a:t>
            </a:r>
            <a:r>
              <a:rPr lang="en-US"/>
              <a:t>from mechanical gears, where each gear represented a discrete value (0-9</a:t>
            </a:r>
            <a:r>
              <a:rPr lang="en-US" smtClean="0"/>
              <a:t>)</a:t>
            </a:r>
          </a:p>
          <a:p>
            <a:r>
              <a:rPr lang="en-US" smtClean="0"/>
              <a:t>Programs provided as punched cards</a:t>
            </a:r>
            <a:endParaRPr lang="en-US"/>
          </a:p>
          <a:p>
            <a:r>
              <a:rPr lang="en-US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</a:t>
            </a:r>
            <a:r>
              <a:rPr lang="en-US"/>
              <a:t>0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smtClean="0"/>
              <a:t>Generation - Analytical Engine</a:t>
            </a:r>
            <a:endParaRPr lang="en-US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791" y="1923590"/>
            <a:ext cx="34290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499789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 1945–55, first machines were created: Atanasoff–Berry computer, Z3, Colossus, ENIAC</a:t>
            </a:r>
          </a:p>
          <a:p>
            <a:r>
              <a:rPr lang="en-US" smtClean="0"/>
              <a:t>All programming was done in machine language by connecting boards and wires</a:t>
            </a:r>
          </a:p>
          <a:p>
            <a:r>
              <a:rPr lang="en-US" smtClean="0"/>
              <a:t>Stored program concept was formulated</a:t>
            </a:r>
          </a:p>
          <a:p>
            <a:endParaRPr lang="en-US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History: </a:t>
            </a:r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</a:t>
            </a:r>
            <a:r>
              <a:rPr lang="en-US" smtClean="0"/>
              <a:t>Generation - </a:t>
            </a:r>
            <a:r>
              <a:rPr lang="en-US"/>
              <a:t>Vacuum </a:t>
            </a:r>
            <a:r>
              <a:rPr lang="en-US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Input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Memory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94577" y="2916936"/>
            <a:ext cx="1871736" cy="679544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2F5CB5"/>
                </a:solidFill>
              </a:rPr>
              <a:t>Arithmetical / Logic Unit</a:t>
            </a:r>
            <a:endParaRPr lang="en-US" sz="2000" b="1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91197" y="3851438"/>
            <a:ext cx="1871736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2F5CB5"/>
                </a:solidFill>
              </a:rPr>
              <a:t>Control Unit</a:t>
            </a:r>
            <a:endParaRPr lang="en-US" sz="2000" b="1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1955–65: 2</a:t>
            </a:r>
            <a:r>
              <a:rPr lang="en-US" b="1" baseline="30000"/>
              <a:t>nd</a:t>
            </a:r>
            <a:r>
              <a:rPr lang="en-US" b="1"/>
              <a:t> Generation. Transistors and Batch Systems.</a:t>
            </a:r>
          </a:p>
          <a:p>
            <a:r>
              <a:rPr lang="en-US" b="1"/>
              <a:t>1965–1980: 3</a:t>
            </a:r>
            <a:r>
              <a:rPr lang="en-US" b="1" baseline="30000"/>
              <a:t>rd</a:t>
            </a:r>
            <a:r>
              <a:rPr lang="en-US" b="1"/>
              <a:t> Generation. ICs and Multiprogramming.</a:t>
            </a:r>
          </a:p>
          <a:p>
            <a:r>
              <a:rPr lang="en-US" b="1"/>
              <a:t>1980–Present: 4</a:t>
            </a:r>
            <a:r>
              <a:rPr lang="en-US" b="1" baseline="30000"/>
              <a:t>th</a:t>
            </a:r>
            <a:r>
              <a:rPr lang="en-US" b="1"/>
              <a:t> Generation. Personal Computers.</a:t>
            </a:r>
          </a:p>
          <a:p>
            <a:r>
              <a:rPr lang="en-US" b="1"/>
              <a:t>1990–Present: 5</a:t>
            </a:r>
            <a:r>
              <a:rPr lang="en-US" b="1" baseline="30000"/>
              <a:t>th</a:t>
            </a:r>
            <a:r>
              <a:rPr lang="en-US" b="1"/>
              <a:t> Generation. Mobile Computers.</a:t>
            </a:r>
            <a:endParaRPr lang="ru-RU" b="1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6407426" cy="499789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/>
              <a:t>Cofounded Intel in 1968 with Robert Noyce. </a:t>
            </a:r>
          </a:p>
          <a:p>
            <a:pPr>
              <a:spcBef>
                <a:spcPct val="20000"/>
              </a:spcBef>
            </a:pPr>
            <a:r>
              <a:rPr lang="en-US" b="1"/>
              <a:t>Moore’s Law:</a:t>
            </a:r>
            <a:r>
              <a:rPr lang="en-US"/>
              <a:t> number of transistors on a computer chip doubles every year (observed in 1965)</a:t>
            </a:r>
          </a:p>
          <a:p>
            <a:pPr>
              <a:spcBef>
                <a:spcPct val="20000"/>
              </a:spcBef>
            </a:pPr>
            <a:r>
              <a:rPr lang="en-US"/>
              <a:t>Since 1975, transistor counts have doubled every two years.</a:t>
            </a:r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Gordon Moore</a:t>
            </a:r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81" y="1288774"/>
            <a:ext cx="301625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8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508802" y="6371263"/>
            <a:ext cx="7174395" cy="331969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1800"/>
              <a:t>Constrained by power, instruction-level parallelism, memory latency</a:t>
            </a:r>
          </a:p>
        </p:txBody>
      </p:sp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smtClean="0"/>
              <a:t>)</a:t>
            </a:r>
            <a:endParaRPr lang="en-US" sz="4400" dirty="0" smtClean="0"/>
          </a:p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</a:t>
            </a:r>
            <a:r>
              <a:rPr lang="en-US" smtClean="0"/>
              <a:t>and test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quizzes, and test</a:t>
            </a:r>
          </a:p>
          <a:p>
            <a:r>
              <a:rPr lang="en-US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Increase your computer liretacy</a:t>
            </a:r>
          </a:p>
          <a:p>
            <a:pPr>
              <a:lnSpc>
                <a:spcPct val="150000"/>
              </a:lnSpc>
            </a:pPr>
            <a:r>
              <a:rPr lang="en-US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tools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5184" y="1272105"/>
            <a:ext cx="416011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C[i][j]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A[i][k]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4,27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java.util.Random 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start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+=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stop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165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355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&lt;stdlib.h&gt;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&lt;stdio.h&gt;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&lt;sys/time.h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tdiff(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*start,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*end)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tv_sec) 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argc,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*argv[])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A[i][j]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B[i][j]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C[i][j]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start, end;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gettimeofday(&amp;start,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C[i][j] += A[i][k] * B[k][j];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gettimeofday(&amp;end,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, tdiff(&amp;start, &amp;end));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1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4952</TotalTime>
  <Words>583</Words>
  <Application>Microsoft Office PowerPoint</Application>
  <PresentationFormat>Widescreen</PresentationFormat>
  <Paragraphs>184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History: 0th Generation - Analytical Engine</vt:lpstr>
      <vt:lpstr>History: 1st Generation - Vacuum Tubes</vt:lpstr>
      <vt:lpstr>PowerPoint Presentation</vt:lpstr>
      <vt:lpstr>Gordon Moore</vt:lpstr>
      <vt:lpstr>Single Core Performance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37</cp:revision>
  <dcterms:created xsi:type="dcterms:W3CDTF">2015-11-11T03:30:50Z</dcterms:created>
  <dcterms:modified xsi:type="dcterms:W3CDTF">2020-10-19T06:57:13Z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