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272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1E3272"/>
    <a:srgbClr val="2F5CB5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9729" autoAdjust="0"/>
  </p:normalViewPr>
  <p:slideViewPr>
    <p:cSldViewPr snapToGrid="0">
      <p:cViewPr>
        <p:scale>
          <a:sx n="75" d="100"/>
          <a:sy n="75" d="100"/>
        </p:scale>
        <p:origin x="-744" y="-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05.04.2021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87256"/>
          </a:xfrm>
          <a:effectLst/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chemeClr val="bg1"/>
                </a:solidFill>
              </a:rPr>
              <a:t>Computer Architecture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7B217"/>
                </a:solidFill>
              </a:rPr>
              <a:t>Operating Systems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4</a:t>
            </a:r>
            <a:r>
              <a:rPr lang="en-US" b="1" dirty="0" smtClean="0"/>
              <a:t>: </a:t>
            </a:r>
            <a:r>
              <a:rPr lang="en-US" b="1" dirty="0" smtClean="0"/>
              <a:t>Linking and Loading</a:t>
            </a:r>
            <a:endParaRPr lang="en-US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9611" y="169863"/>
            <a:ext cx="10501489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F7B217"/>
                </a:solidFill>
              </a:rPr>
              <a:t>ELF Object File Format</a:t>
            </a:r>
            <a:endParaRPr lang="en-GB" dirty="0">
              <a:solidFill>
                <a:srgbClr val="F7B217"/>
              </a:solidFill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5501" y="1069975"/>
            <a:ext cx="7429499" cy="5584825"/>
          </a:xfrm>
          <a:ln/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dirty="0"/>
              <a:t>Elf header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 smtClean="0"/>
              <a:t>Word size, byte ordering, file type </a:t>
            </a:r>
            <a:r>
              <a:rPr lang="en-GB" sz="2000" b="1" dirty="0"/>
              <a:t>(.o, exec, .so</a:t>
            </a:r>
            <a:r>
              <a:rPr lang="en-GB" sz="2000" b="1" dirty="0" smtClean="0"/>
              <a:t>), machine type, etc</a:t>
            </a:r>
            <a:r>
              <a:rPr lang="en-GB" sz="2000" b="1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dirty="0"/>
              <a:t>Segment header table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Page size, virtual addresses memory segments (sections), segment sizes.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dirty="0">
                <a:latin typeface="Courier New" pitchFamily="49" charset="0"/>
              </a:rPr>
              <a:t>.text</a:t>
            </a:r>
            <a:r>
              <a:rPr lang="en-GB" sz="2400" b="1" dirty="0"/>
              <a:t> section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Code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dirty="0" smtClean="0">
                <a:latin typeface="Courier New" pitchFamily="49" charset="0"/>
              </a:rPr>
              <a:t>.</a:t>
            </a:r>
            <a:r>
              <a:rPr lang="en-GB" sz="2400" b="1" dirty="0" err="1" smtClean="0">
                <a:latin typeface="Courier New" pitchFamily="49" charset="0"/>
              </a:rPr>
              <a:t>rodata</a:t>
            </a:r>
            <a:r>
              <a:rPr lang="en-GB" sz="2400" b="1" dirty="0" smtClean="0">
                <a:latin typeface="Courier New" pitchFamily="49" charset="0"/>
              </a:rPr>
              <a:t> </a:t>
            </a:r>
            <a:r>
              <a:rPr lang="en-GB" sz="2400" b="1" dirty="0" smtClean="0"/>
              <a:t>section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 smtClean="0"/>
              <a:t>Read only data: jump tables, ...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dirty="0" smtClean="0">
                <a:latin typeface="Courier New" pitchFamily="49" charset="0"/>
              </a:rPr>
              <a:t>.</a:t>
            </a:r>
            <a:r>
              <a:rPr lang="en-GB" sz="2400" b="1" dirty="0">
                <a:latin typeface="Courier New" pitchFamily="49" charset="0"/>
              </a:rPr>
              <a:t>data</a:t>
            </a:r>
            <a:r>
              <a:rPr lang="en-GB" sz="2400" b="1" dirty="0"/>
              <a:t> section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Initialized global variables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dirty="0">
                <a:latin typeface="Courier New" pitchFamily="49" charset="0"/>
              </a:rPr>
              <a:t>.</a:t>
            </a:r>
            <a:r>
              <a:rPr lang="en-GB" sz="2400" b="1" dirty="0" err="1">
                <a:latin typeface="Courier New" pitchFamily="49" charset="0"/>
              </a:rPr>
              <a:t>bss</a:t>
            </a:r>
            <a:r>
              <a:rPr lang="en-GB" sz="2400" b="1" dirty="0"/>
              <a:t> section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Uninitialized global variables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“Block Started by Symbol”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>
                <a:solidFill>
                  <a:srgbClr val="C00000"/>
                </a:solidFill>
              </a:rPr>
              <a:t>“Better Save Space”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Has section header but occupies no </a:t>
            </a:r>
            <a:r>
              <a:rPr lang="en-GB" sz="2000" b="1" dirty="0" smtClean="0"/>
              <a:t>space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8216900" y="1295400"/>
            <a:ext cx="2984500" cy="40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8216900" y="1676400"/>
            <a:ext cx="2984500" cy="650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8216900" y="2286000"/>
            <a:ext cx="2984500" cy="40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8216900" y="2667000"/>
            <a:ext cx="2984500" cy="40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8216900" y="3429000"/>
            <a:ext cx="2984500" cy="40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8216900" y="3810000"/>
            <a:ext cx="29845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8216900" y="4191000"/>
            <a:ext cx="29845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8216900" y="4572000"/>
            <a:ext cx="29845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8216900" y="4953000"/>
            <a:ext cx="29845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8216900" y="5334000"/>
            <a:ext cx="2984500" cy="65024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11280612" y="1143001"/>
            <a:ext cx="21538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8216900" y="3048000"/>
            <a:ext cx="2984500" cy="40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63600" y="207963"/>
            <a:ext cx="10490200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F7B217"/>
                </a:solidFill>
              </a:rPr>
              <a:t>ELF Object File Format (</a:t>
            </a:r>
            <a:r>
              <a:rPr lang="en-GB" dirty="0" smtClean="0">
                <a:solidFill>
                  <a:srgbClr val="F7B217"/>
                </a:solidFill>
              </a:rPr>
              <a:t>cont.)</a:t>
            </a:r>
            <a:endParaRPr lang="en-GB" dirty="0">
              <a:solidFill>
                <a:srgbClr val="F7B217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3969" y="1081088"/>
            <a:ext cx="6506631" cy="5776912"/>
          </a:xfrm>
          <a:ln/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dirty="0">
                <a:latin typeface="Courier New" pitchFamily="49" charset="0"/>
              </a:rPr>
              <a:t>.</a:t>
            </a:r>
            <a:r>
              <a:rPr lang="en-GB" sz="2400" b="1" dirty="0" err="1">
                <a:latin typeface="Courier New" pitchFamily="49" charset="0"/>
              </a:rPr>
              <a:t>symtab</a:t>
            </a:r>
            <a:r>
              <a:rPr lang="en-GB" sz="2400" b="1" dirty="0"/>
              <a:t> section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Symbol table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Procedure and static variable names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Section names and locations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dirty="0">
                <a:latin typeface="Courier New" pitchFamily="49" charset="0"/>
              </a:rPr>
              <a:t>.</a:t>
            </a:r>
            <a:r>
              <a:rPr lang="en-GB" sz="2400" b="1" dirty="0" err="1">
                <a:latin typeface="Courier New" pitchFamily="49" charset="0"/>
              </a:rPr>
              <a:t>rel.text</a:t>
            </a:r>
            <a:r>
              <a:rPr lang="en-GB" sz="2400" b="1" dirty="0"/>
              <a:t> section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Relocation info for </a:t>
            </a:r>
            <a:r>
              <a:rPr lang="en-GB" sz="2000" b="1" dirty="0">
                <a:latin typeface="Courier New" pitchFamily="49" charset="0"/>
              </a:rPr>
              <a:t>.text</a:t>
            </a:r>
            <a:r>
              <a:rPr lang="en-GB" sz="2000" b="1" dirty="0"/>
              <a:t> section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Addresses of instructions that will need to be modified in the executable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Instructions for modifying.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dirty="0">
                <a:latin typeface="Courier New" pitchFamily="49" charset="0"/>
              </a:rPr>
              <a:t>.</a:t>
            </a:r>
            <a:r>
              <a:rPr lang="en-GB" sz="2400" b="1" dirty="0" err="1">
                <a:latin typeface="Courier New" pitchFamily="49" charset="0"/>
              </a:rPr>
              <a:t>rel.data</a:t>
            </a:r>
            <a:r>
              <a:rPr lang="en-GB" sz="2400" b="1" dirty="0"/>
              <a:t> section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Relocation info for </a:t>
            </a:r>
            <a:r>
              <a:rPr lang="en-GB" sz="2000" b="1" dirty="0">
                <a:latin typeface="Courier New" pitchFamily="49" charset="0"/>
              </a:rPr>
              <a:t>.data</a:t>
            </a:r>
            <a:r>
              <a:rPr lang="en-GB" sz="2000" b="1" dirty="0"/>
              <a:t> section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Addresses of pointer data that will need to be modified in the merged executable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dirty="0">
                <a:latin typeface="Courier New" pitchFamily="49" charset="0"/>
              </a:rPr>
              <a:t>.debug</a:t>
            </a:r>
            <a:r>
              <a:rPr lang="en-GB" sz="2400" b="1" dirty="0"/>
              <a:t> section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Info for symbolic debugging (</a:t>
            </a:r>
            <a:r>
              <a:rPr lang="en-GB" sz="2000" b="1" dirty="0" err="1">
                <a:latin typeface="Courier New" pitchFamily="49" charset="0"/>
              </a:rPr>
              <a:t>gcc</a:t>
            </a:r>
            <a:r>
              <a:rPr lang="en-GB" sz="2000" b="1" dirty="0">
                <a:latin typeface="Courier New" pitchFamily="49" charset="0"/>
              </a:rPr>
              <a:t> -g</a:t>
            </a:r>
            <a:r>
              <a:rPr lang="en-GB" sz="2000" b="1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dirty="0"/>
              <a:t>Section header table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Offsets and sizes of each section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7188200" y="1397000"/>
            <a:ext cx="3962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7188200" y="1778000"/>
            <a:ext cx="39624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7188200" y="2387600"/>
            <a:ext cx="3962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7188200" y="2768600"/>
            <a:ext cx="3962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7188200" y="3530600"/>
            <a:ext cx="3962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7188200" y="3911600"/>
            <a:ext cx="3962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7188200" y="4292600"/>
            <a:ext cx="3962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7188200" y="4673600"/>
            <a:ext cx="3962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7188200" y="5054600"/>
            <a:ext cx="3962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7188200" y="5435600"/>
            <a:ext cx="3962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11150600" y="12446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7188200" y="3149600"/>
            <a:ext cx="3962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29029" y="207962"/>
            <a:ext cx="10524771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F7B217"/>
                </a:solidFill>
              </a:rPr>
              <a:t>Linker Symbols	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3751" y="1206500"/>
            <a:ext cx="10560049" cy="5397500"/>
          </a:xfrm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defined by module </a:t>
            </a:r>
            <a:r>
              <a:rPr lang="en-GB" i="1" dirty="0"/>
              <a:t>m</a:t>
            </a:r>
            <a:r>
              <a:rPr lang="en-GB" dirty="0"/>
              <a:t> that can be referenced by other modules.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E.g.: </a:t>
            </a:r>
            <a:r>
              <a:rPr lang="en-GB" dirty="0"/>
              <a:t>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C functions and 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global variables.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External </a:t>
            </a:r>
            <a:r>
              <a:rPr lang="en-GB" dirty="0"/>
              <a:t>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 that are referenced by module </a:t>
            </a:r>
            <a:r>
              <a:rPr lang="en-GB" i="1" dirty="0"/>
              <a:t>m</a:t>
            </a:r>
            <a:r>
              <a:rPr lang="en-GB" dirty="0"/>
              <a:t> but defined by some other module.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Local </a:t>
            </a:r>
            <a:r>
              <a:rPr lang="en-GB" dirty="0"/>
              <a:t>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that are defined and referenced exclusively by module </a:t>
            </a:r>
            <a:r>
              <a:rPr lang="en-GB" i="1" dirty="0"/>
              <a:t>m</a:t>
            </a:r>
            <a:r>
              <a:rPr lang="en-GB" dirty="0"/>
              <a:t>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E.g.: </a:t>
            </a:r>
            <a:r>
              <a:rPr lang="en-GB" dirty="0"/>
              <a:t>C functions and </a:t>
            </a:r>
            <a:r>
              <a:rPr lang="en-GB" dirty="0" smtClean="0"/>
              <a:t>global variables </a:t>
            </a:r>
            <a:r>
              <a:rPr lang="en-GB" dirty="0"/>
              <a:t>defined with the 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dirty="0" smtClean="0"/>
              <a:t>attribute.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smtClean="0">
                <a:solidFill>
                  <a:srgbClr val="C00000"/>
                </a:solidFill>
              </a:rPr>
              <a:t>Local </a:t>
            </a:r>
            <a:r>
              <a:rPr lang="en-GB" b="1" dirty="0">
                <a:solidFill>
                  <a:srgbClr val="C00000"/>
                </a:solidFill>
              </a:rPr>
              <a:t>linker symbols are </a:t>
            </a:r>
            <a:r>
              <a:rPr lang="en-GB" b="1" i="1" dirty="0">
                <a:solidFill>
                  <a:srgbClr val="C00000"/>
                </a:solidFill>
              </a:rPr>
              <a:t>not</a:t>
            </a:r>
            <a:r>
              <a:rPr lang="en-GB" b="1" dirty="0">
                <a:solidFill>
                  <a:srgbClr val="C00000"/>
                </a:solidFill>
              </a:rPr>
              <a:t> local program variables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44551" y="169862"/>
            <a:ext cx="10483849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F7B217"/>
                </a:solidFill>
              </a:rPr>
              <a:t>Step 1: Symbol Resolution</a:t>
            </a:r>
            <a:endParaRPr lang="en-GB" dirty="0">
              <a:solidFill>
                <a:srgbClr val="F7B217"/>
              </a:solidFill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7338" y="2702650"/>
            <a:ext cx="2723031" cy="258750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hu-HU" sz="18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242792" y="4931144"/>
            <a:ext cx="1008907" cy="354906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983797" y="2704237"/>
            <a:ext cx="2528554" cy="2587504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    s += a[i];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s;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0344037" y="4913086"/>
            <a:ext cx="871049" cy="354906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grpSp>
        <p:nvGrpSpPr>
          <p:cNvPr id="2" name="Group 47"/>
          <p:cNvGrpSpPr/>
          <p:nvPr/>
        </p:nvGrpSpPr>
        <p:grpSpPr>
          <a:xfrm>
            <a:off x="4113065" y="1278744"/>
            <a:ext cx="1774387" cy="3217056"/>
            <a:chOff x="1523474" y="689057"/>
            <a:chExt cx="1330790" cy="3217056"/>
          </a:xfrm>
        </p:grpSpPr>
        <p:sp>
          <p:nvSpPr>
            <p:cNvPr id="7" name="TextBox 6"/>
            <p:cNvSpPr txBox="1"/>
            <p:nvPr/>
          </p:nvSpPr>
          <p:spPr>
            <a:xfrm>
              <a:off x="1843265" y="689057"/>
              <a:ext cx="1010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Referencing </a:t>
              </a:r>
            </a:p>
            <a:p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12" name="Straight Arrow Connector 11"/>
            <p:cNvCxnSpPr>
              <a:stCxn id="7" idx="2"/>
            </p:cNvCxnSpPr>
            <p:nvPr/>
          </p:nvCxnSpPr>
          <p:spPr bwMode="auto">
            <a:xfrm flipH="1">
              <a:off x="1523474" y="1335388"/>
              <a:ext cx="825290" cy="2570725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53"/>
          <p:cNvGrpSpPr/>
          <p:nvPr/>
        </p:nvGrpSpPr>
        <p:grpSpPr>
          <a:xfrm>
            <a:off x="326600" y="4120569"/>
            <a:ext cx="1039170" cy="1936469"/>
            <a:chOff x="244950" y="3397531"/>
            <a:chExt cx="779377" cy="1936469"/>
          </a:xfrm>
        </p:grpSpPr>
        <p:sp>
          <p:nvSpPr>
            <p:cNvPr id="14" name="TextBox 13"/>
            <p:cNvSpPr txBox="1"/>
            <p:nvPr/>
          </p:nvSpPr>
          <p:spPr>
            <a:xfrm>
              <a:off x="244950" y="4687669"/>
              <a:ext cx="7669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Defining </a:t>
              </a:r>
            </a:p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a global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 bwMode="auto">
            <a:xfrm flipV="1">
              <a:off x="628420" y="3397531"/>
              <a:ext cx="395907" cy="1290138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" name="Group 55"/>
          <p:cNvGrpSpPr/>
          <p:nvPr/>
        </p:nvGrpSpPr>
        <p:grpSpPr>
          <a:xfrm>
            <a:off x="1894747" y="4609240"/>
            <a:ext cx="1622558" cy="2057397"/>
            <a:chOff x="1421060" y="3886203"/>
            <a:chExt cx="1216919" cy="2057397"/>
          </a:xfrm>
        </p:grpSpPr>
        <p:sp>
          <p:nvSpPr>
            <p:cNvPr id="28" name="TextBox 27"/>
            <p:cNvSpPr txBox="1"/>
            <p:nvPr/>
          </p:nvSpPr>
          <p:spPr>
            <a:xfrm>
              <a:off x="1421060" y="5297269"/>
              <a:ext cx="12169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1800" dirty="0" err="1" smtClean="0">
                  <a:solidFill>
                    <a:srgbClr val="990000"/>
                  </a:solidFill>
                  <a:latin typeface="Courier New"/>
                  <a:cs typeface="Courier New"/>
                </a:rPr>
                <a:t>val</a:t>
              </a:r>
              <a:endParaRPr lang="en-US" sz="1800" dirty="0" smtClean="0">
                <a:solidFill>
                  <a:srgbClr val="99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32" name="Straight Arrow Connector 31"/>
            <p:cNvCxnSpPr>
              <a:stCxn id="28" idx="0"/>
            </p:cNvCxnSpPr>
            <p:nvPr/>
          </p:nvCxnSpPr>
          <p:spPr bwMode="auto">
            <a:xfrm flipH="1" flipV="1">
              <a:off x="1524001" y="3886203"/>
              <a:ext cx="505519" cy="1411066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" name="Group 6152"/>
          <p:cNvGrpSpPr/>
          <p:nvPr/>
        </p:nvGrpSpPr>
        <p:grpSpPr>
          <a:xfrm>
            <a:off x="3200404" y="4609240"/>
            <a:ext cx="2288906" cy="1734231"/>
            <a:chOff x="2400302" y="4609240"/>
            <a:chExt cx="1716679" cy="1734231"/>
          </a:xfrm>
        </p:grpSpPr>
        <p:sp>
          <p:nvSpPr>
            <p:cNvPr id="42" name="TextBox 41"/>
            <p:cNvSpPr txBox="1"/>
            <p:nvPr/>
          </p:nvSpPr>
          <p:spPr>
            <a:xfrm>
              <a:off x="3145658" y="5697140"/>
              <a:ext cx="9713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Referencing</a:t>
              </a:r>
            </a:p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 bwMode="auto">
            <a:xfrm flipH="1" flipV="1">
              <a:off x="2400302" y="4609240"/>
              <a:ext cx="1231018" cy="1087900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" name="Group 6153"/>
          <p:cNvGrpSpPr/>
          <p:nvPr/>
        </p:nvGrpSpPr>
        <p:grpSpPr>
          <a:xfrm>
            <a:off x="4539454" y="3009038"/>
            <a:ext cx="2470948" cy="3726764"/>
            <a:chOff x="3404589" y="3009038"/>
            <a:chExt cx="1853211" cy="3726764"/>
          </a:xfrm>
        </p:grpSpPr>
        <p:sp>
          <p:nvSpPr>
            <p:cNvPr id="49" name="TextBox 48"/>
            <p:cNvSpPr txBox="1"/>
            <p:nvPr/>
          </p:nvSpPr>
          <p:spPr>
            <a:xfrm>
              <a:off x="3404589" y="6366470"/>
              <a:ext cx="159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487848" y="3009038"/>
              <a:ext cx="769952" cy="3334433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8" name="Group 56"/>
          <p:cNvGrpSpPr/>
          <p:nvPr/>
        </p:nvGrpSpPr>
        <p:grpSpPr>
          <a:xfrm>
            <a:off x="8432802" y="3605938"/>
            <a:ext cx="2353976" cy="2774265"/>
            <a:chOff x="6324600" y="2882900"/>
            <a:chExt cx="1765482" cy="2774265"/>
          </a:xfrm>
        </p:grpSpPr>
        <p:sp>
          <p:nvSpPr>
            <p:cNvPr id="52" name="TextBox 51"/>
            <p:cNvSpPr txBox="1"/>
            <p:nvPr/>
          </p:nvSpPr>
          <p:spPr>
            <a:xfrm>
              <a:off x="6618284" y="5010834"/>
              <a:ext cx="14717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ctr"/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1800" dirty="0" err="1" smtClean="0">
                  <a:solidFill>
                    <a:srgbClr val="990000"/>
                  </a:solidFill>
                  <a:latin typeface="Courier New"/>
                  <a:cs typeface="Courier New"/>
                </a:rPr>
                <a:t>i</a:t>
              </a:r>
              <a:r>
                <a:rPr lang="en-US" sz="1800" dirty="0">
                  <a:solidFill>
                    <a:srgbClr val="990000"/>
                  </a:solidFill>
                  <a:latin typeface="Courier New"/>
                  <a:cs typeface="Courier New"/>
                </a:rPr>
                <a:t> </a:t>
              </a:r>
              <a:r>
                <a:rPr lang="en-US" sz="1800" dirty="0" smtClean="0">
                  <a:solidFill>
                    <a:srgbClr val="990000"/>
                  </a:solidFill>
                  <a:latin typeface="Calibri"/>
                  <a:cs typeface="Calibri"/>
                </a:rPr>
                <a:t>or</a:t>
              </a:r>
              <a:r>
                <a:rPr lang="en-US" sz="1800" dirty="0" smtClean="0">
                  <a:solidFill>
                    <a:srgbClr val="990000"/>
                  </a:solidFill>
                  <a:latin typeface="Courier New"/>
                  <a:cs typeface="Courier New"/>
                </a:rPr>
                <a:t> s</a:t>
              </a:r>
            </a:p>
          </p:txBody>
        </p:sp>
        <p:cxnSp>
          <p:nvCxnSpPr>
            <p:cNvPr id="53" name="Straight Arrow Connector 52"/>
            <p:cNvCxnSpPr>
              <a:stCxn id="52" idx="0"/>
            </p:cNvCxnSpPr>
            <p:nvPr/>
          </p:nvCxnSpPr>
          <p:spPr bwMode="auto">
            <a:xfrm flipH="1" flipV="1">
              <a:off x="6324600" y="2882900"/>
              <a:ext cx="1029582" cy="21279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Group 6154"/>
          <p:cNvGrpSpPr/>
          <p:nvPr/>
        </p:nvGrpSpPr>
        <p:grpSpPr>
          <a:xfrm>
            <a:off x="1499613" y="1872734"/>
            <a:ext cx="2691271" cy="1480066"/>
            <a:chOff x="1124710" y="1872734"/>
            <a:chExt cx="2018453" cy="1480066"/>
          </a:xfrm>
        </p:grpSpPr>
        <p:sp>
          <p:nvSpPr>
            <p:cNvPr id="71" name="TextBox 70"/>
            <p:cNvSpPr txBox="1"/>
            <p:nvPr/>
          </p:nvSpPr>
          <p:spPr>
            <a:xfrm>
              <a:off x="1551477" y="1872734"/>
              <a:ext cx="159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72" name="Straight Arrow Connector 71"/>
            <p:cNvCxnSpPr>
              <a:stCxn id="71" idx="2"/>
            </p:cNvCxnSpPr>
            <p:nvPr/>
          </p:nvCxnSpPr>
          <p:spPr bwMode="auto">
            <a:xfrm flipH="1">
              <a:off x="1124710" y="2242066"/>
              <a:ext cx="1222610" cy="11107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667" y="1362076"/>
            <a:ext cx="10528300" cy="12287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Local non-static C variables vs. local static C variables</a:t>
            </a:r>
          </a:p>
          <a:p>
            <a:pPr lvl="1"/>
            <a:r>
              <a:rPr lang="en-US" dirty="0" smtClean="0"/>
              <a:t>local non-static C variables: stored on the stack </a:t>
            </a:r>
          </a:p>
          <a:p>
            <a:pPr lvl="1"/>
            <a:r>
              <a:rPr lang="en-US" dirty="0" smtClean="0"/>
              <a:t>local static C variables: stored in either 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bss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smtClean="0"/>
              <a:t>or </a:t>
            </a:r>
            <a:r>
              <a:rPr lang="en-US" dirty="0" smtClean="0">
                <a:latin typeface="Courier New"/>
                <a:cs typeface="Courier New"/>
              </a:rPr>
              <a:t>.data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48018" y="2829900"/>
            <a:ext cx="1919413" cy="3418501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4A00FF"/>
                </a:solidFill>
                <a:latin typeface="Menlo-Regular"/>
              </a:rPr>
              <a:t>f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x;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is-IS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4A00FF"/>
                </a:solidFill>
                <a:latin typeface="Menlo-Regular"/>
              </a:rPr>
              <a:t>g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x;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89600" y="3505200"/>
            <a:ext cx="5791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Compiler allocates space in </a:t>
            </a:r>
            <a:r>
              <a:rPr lang="en-US" sz="2000" dirty="0" smtClean="0">
                <a:latin typeface="Courier New"/>
                <a:cs typeface="Courier New"/>
              </a:rPr>
              <a:t>.data </a:t>
            </a:r>
            <a:r>
              <a:rPr lang="en-US" sz="2000" dirty="0" smtClean="0">
                <a:latin typeface="Calibri" pitchFamily="34" charset="0"/>
              </a:rPr>
              <a:t>for each definition of </a:t>
            </a:r>
            <a:r>
              <a:rPr lang="en-US" sz="2000" dirty="0" smtClean="0">
                <a:latin typeface="Courier New"/>
                <a:cs typeface="Courier New"/>
              </a:rPr>
              <a:t>x</a:t>
            </a:r>
          </a:p>
          <a:p>
            <a:endParaRPr lang="en-US" sz="200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C</a:t>
            </a:r>
            <a:r>
              <a:rPr lang="en-US" sz="2000" dirty="0" smtClean="0">
                <a:latin typeface="Calibri" pitchFamily="34" charset="0"/>
              </a:rPr>
              <a:t>reates local symbols in the symbol table with unique names, e.g., </a:t>
            </a:r>
            <a:r>
              <a:rPr lang="en-US" sz="2000" dirty="0" smtClean="0">
                <a:latin typeface="Courier New"/>
                <a:cs typeface="Courier New"/>
              </a:rPr>
              <a:t>x.1</a:t>
            </a:r>
            <a:r>
              <a:rPr lang="en-US" sz="2000" dirty="0" smtClean="0">
                <a:latin typeface="Calibri" pitchFamily="34" charset="0"/>
              </a:rPr>
              <a:t> and </a:t>
            </a:r>
            <a:r>
              <a:rPr lang="en-US" sz="2000" dirty="0" smtClean="0">
                <a:latin typeface="Courier New"/>
                <a:cs typeface="Courier New"/>
              </a:rPr>
              <a:t>x.2</a:t>
            </a:r>
            <a:r>
              <a:rPr lang="en-US" sz="2000" dirty="0" smtClean="0">
                <a:latin typeface="Calibri" pitchFamily="34" charset="0"/>
              </a:rPr>
              <a:t>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5658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63599" y="169862"/>
            <a:ext cx="10452101" cy="78263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F7B217"/>
                </a:solidFill>
              </a:rPr>
              <a:t>How Linker Resolves Duplicate Symbol Definitions</a:t>
            </a:r>
            <a:endParaRPr lang="en-GB" dirty="0">
              <a:solidFill>
                <a:srgbClr val="F7B217"/>
              </a:solidFill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2799" y="1754188"/>
            <a:ext cx="10502901" cy="1446212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 symbols are either </a:t>
            </a:r>
            <a:r>
              <a:rPr lang="en-GB" i="1" dirty="0"/>
              <a:t>strong</a:t>
            </a:r>
            <a:r>
              <a:rPr lang="en-GB" dirty="0"/>
              <a:t> or </a:t>
            </a:r>
            <a:r>
              <a:rPr lang="en-GB" i="1" dirty="0"/>
              <a:t>weak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</a:t>
            </a:r>
            <a:r>
              <a:rPr lang="en-GB" b="1" i="1" dirty="0" smtClean="0">
                <a:solidFill>
                  <a:srgbClr val="C00000"/>
                </a:solidFill>
              </a:rPr>
              <a:t>trong</a:t>
            </a:r>
            <a:r>
              <a:rPr lang="en-GB" dirty="0"/>
              <a:t>: procedures and initialized </a:t>
            </a:r>
            <a:r>
              <a:rPr lang="en-GB" dirty="0" err="1"/>
              <a:t>globals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W</a:t>
            </a:r>
            <a:r>
              <a:rPr lang="en-GB" b="1" i="1" dirty="0" smtClean="0">
                <a:solidFill>
                  <a:srgbClr val="C00000"/>
                </a:solidFill>
              </a:rPr>
              <a:t>eak</a:t>
            </a:r>
            <a:r>
              <a:rPr lang="en-GB" dirty="0"/>
              <a:t>: uninitialized </a:t>
            </a:r>
            <a:r>
              <a:rPr lang="en-GB" dirty="0" err="1"/>
              <a:t>globals</a:t>
            </a:r>
            <a:endParaRPr lang="en-GB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661834" y="3893120"/>
            <a:ext cx="1560340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p1()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7010400" y="3893120"/>
            <a:ext cx="1284624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p2()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651251" y="3523232"/>
            <a:ext cx="733191" cy="354906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p1.c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7004051" y="3523232"/>
            <a:ext cx="733191" cy="354906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p2.c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024534" y="4391594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8805334" y="4572000"/>
            <a:ext cx="1223433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10024534" y="3883595"/>
            <a:ext cx="69132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weak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8801101" y="4070877"/>
            <a:ext cx="1223433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1308101" y="4431283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2396068" y="4645594"/>
            <a:ext cx="1223433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1308101" y="3889416"/>
            <a:ext cx="785513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2396068" y="4072468"/>
            <a:ext cx="1223433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 animBg="1"/>
      <p:bldP spid="24585" grpId="0"/>
      <p:bldP spid="24586" grpId="0" animBg="1"/>
      <p:bldP spid="24587" grpId="0"/>
      <p:bldP spid="24588" grpId="0" animBg="1"/>
      <p:bldP spid="24589" grpId="0"/>
      <p:bldP spid="245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23383" y="157162"/>
            <a:ext cx="10530417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F7B217"/>
                </a:solidFill>
              </a:rPr>
              <a:t>Linker’s Symbol Rules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2799" y="1143000"/>
            <a:ext cx="10541001" cy="5224462"/>
          </a:xfrm>
          <a:ln/>
        </p:spPr>
        <p:txBody>
          <a:bodyPr>
            <a:normAutofit fontScale="925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Rule </a:t>
            </a:r>
            <a:r>
              <a:rPr lang="en-GB" dirty="0" smtClean="0"/>
              <a:t>1: Multiple strong symbols are not allowed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Each </a:t>
            </a:r>
            <a:r>
              <a:rPr lang="en-GB" dirty="0"/>
              <a:t>item can be defined only </a:t>
            </a:r>
            <a:r>
              <a:rPr lang="en-GB" dirty="0" smtClean="0"/>
              <a:t>once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Otherwise: Linker error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Rule </a:t>
            </a:r>
            <a:r>
              <a:rPr lang="en-GB" dirty="0" smtClean="0"/>
              <a:t>2: Given a strong symbol and multiple weak symbols, choose the strong symbol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</a:t>
            </a:r>
            <a:r>
              <a:rPr lang="en-GB" dirty="0" smtClean="0"/>
              <a:t>eferences </a:t>
            </a:r>
            <a:r>
              <a:rPr lang="en-GB" dirty="0"/>
              <a:t>to the weak symbol resolve to the strong </a:t>
            </a:r>
            <a:r>
              <a:rPr lang="en-GB" dirty="0" smtClean="0"/>
              <a:t>symbol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Rule </a:t>
            </a:r>
            <a:r>
              <a:rPr lang="en-GB" dirty="0" smtClean="0"/>
              <a:t>3: </a:t>
            </a:r>
            <a:r>
              <a:rPr lang="en-GB" dirty="0"/>
              <a:t>If there are multiple weak symbols, </a:t>
            </a:r>
            <a:r>
              <a:rPr lang="en-GB" dirty="0" smtClean="0"/>
              <a:t>pick </a:t>
            </a:r>
            <a:r>
              <a:rPr lang="en-GB" dirty="0"/>
              <a:t>an arbitrary </a:t>
            </a:r>
            <a:r>
              <a:rPr lang="en-GB" dirty="0" smtClean="0"/>
              <a:t>one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override this with </a:t>
            </a:r>
            <a:r>
              <a:rPr lang="en-GB" b="1" dirty="0" err="1">
                <a:latin typeface="Courier New" pitchFamily="49" charset="0"/>
              </a:rPr>
              <a:t>gcc</a:t>
            </a:r>
            <a:r>
              <a:rPr lang="en-GB" b="1" dirty="0">
                <a:latin typeface="Courier New" pitchFamily="49" charset="0"/>
              </a:rPr>
              <a:t> –</a:t>
            </a:r>
            <a:r>
              <a:rPr lang="en-GB" b="1" dirty="0" err="1">
                <a:latin typeface="Courier New" pitchFamily="49" charset="0"/>
              </a:rPr>
              <a:t>fno</a:t>
            </a:r>
            <a:r>
              <a:rPr lang="en-GB" b="1" dirty="0">
                <a:latin typeface="Courier New" pitchFamily="49" charset="0"/>
              </a:rPr>
              <a:t>-common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	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0" y="3962401"/>
            <a:ext cx="12192000" cy="11038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0" y="1879599"/>
            <a:ext cx="12192000" cy="1098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6084" y="169862"/>
            <a:ext cx="10505016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F7B217"/>
                </a:solidFill>
              </a:rPr>
              <a:t>Linker Puzzles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711201" y="2165351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645282" y="2165351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11201" y="3079751"/>
            <a:ext cx="1045777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645282" y="3079751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711200" y="4129089"/>
            <a:ext cx="1169208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645282" y="4129089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711200" y="5195889"/>
            <a:ext cx="1169208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2645282" y="5195889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711201" y="1174751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2645282" y="1174751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092701" y="1304926"/>
            <a:ext cx="3974206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Link time error: two strong symbols (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p1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5058834" y="2159001"/>
            <a:ext cx="439707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uninitialized int. Is this what you really want?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099050" y="3194051"/>
            <a:ext cx="3611671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might 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Evil!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5105400" y="4140201"/>
            <a:ext cx="347753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1800" dirty="0" smtClean="0"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1800" b="0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0" dirty="0" smtClean="0">
                <a:latin typeface="Calibri" pitchFamily="34" charset="0"/>
                <a:ea typeface="msgothic" charset="0"/>
                <a:cs typeface="msgothic" charset="0"/>
              </a:rPr>
              <a:t>will 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overwrite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Nasty!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587021" y="6051551"/>
            <a:ext cx="7813014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Nightmare scenario: two identical weak 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structs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compiled by different compilers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with different alignment rules. 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5099049" y="5159376"/>
            <a:ext cx="4654008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References to </a:t>
            </a:r>
            <a:r>
              <a:rPr lang="en-GB" sz="1800" dirty="0"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 will refer to the same initialized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0" dirty="0">
                <a:latin typeface="Calibri" pitchFamily="34" charset="0"/>
                <a:ea typeface="msgothic" charset="0"/>
                <a:cs typeface="msgothic" charset="0"/>
              </a:rPr>
              <a:t>variable.</a:t>
            </a:r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6626" grpId="0" animBg="1"/>
      <p:bldP spid="26627" grpId="0" animBg="1"/>
      <p:bldP spid="26628" grpId="0" animBg="1"/>
      <p:bldP spid="26629" grpId="0" animBg="1"/>
      <p:bldP spid="26630" grpId="0" animBg="1"/>
      <p:bldP spid="26631" grpId="0" animBg="1"/>
      <p:bldP spid="26632" grpId="0" animBg="1"/>
      <p:bldP spid="26633" grpId="0" animBg="1"/>
      <p:bldP spid="26636" grpId="0"/>
      <p:bldP spid="26637" grpId="0"/>
      <p:bldP spid="26638" grpId="0"/>
      <p:bldP spid="26639" grpId="0"/>
      <p:bldP spid="26641" grpId="0"/>
      <p:bldP spid="266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if you can</a:t>
            </a:r>
          </a:p>
          <a:p>
            <a:endParaRPr lang="en-US" dirty="0" smtClean="0"/>
          </a:p>
          <a:p>
            <a:r>
              <a:rPr lang="en-US" dirty="0" smtClean="0"/>
              <a:t>Otherwise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smtClean="0"/>
              <a:t>if you can</a:t>
            </a:r>
          </a:p>
          <a:p>
            <a:pPr lvl="1"/>
            <a:r>
              <a:rPr lang="en-US" dirty="0" smtClean="0"/>
              <a:t>Initialize if you define a global variable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dirty="0" smtClean="0"/>
              <a:t> if you reference an external global variable</a:t>
            </a:r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96711" y="465667"/>
            <a:ext cx="10126133" cy="573088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Step 2: Relocation</a:t>
            </a:r>
            <a:endParaRPr lang="en-GB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77565" y="3702050"/>
            <a:ext cx="3037416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721305" y="3395828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77565" y="5032375"/>
            <a:ext cx="3037416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sum(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655387" y="4738690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sum.o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677565" y="2057400"/>
            <a:ext cx="3037416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677565" y="4235450"/>
            <a:ext cx="3037416" cy="322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array[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677565" y="2590800"/>
            <a:ext cx="3037416" cy="36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data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519289" y="1306514"/>
            <a:ext cx="2456932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 Object Files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3704399" y="211296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3704399" y="24780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3704399" y="374173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3704399" y="41544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3704399" y="510381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84800" y="1306514"/>
            <a:ext cx="6244134" cy="4635499"/>
            <a:chOff x="4038600" y="1306513"/>
            <a:chExt cx="4683100" cy="4635499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5231591" y="2309813"/>
              <a:ext cx="2422525" cy="319087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Headers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5231591" y="29575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main()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5231591" y="34909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swap()</a:t>
              </a: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4948237" y="2136774"/>
              <a:ext cx="224083" cy="3659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5231591" y="40243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More system code</a:t>
              </a: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5105400" y="1306513"/>
              <a:ext cx="1713865" cy="3659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  <a:ea typeface="msgothic" charset="0"/>
                  <a:cs typeface="msgothic" charset="0"/>
                </a:rPr>
                <a:t>Executable Object File</a:t>
              </a:r>
            </a:p>
          </p:txBody>
        </p:sp>
        <p:sp>
          <p:nvSpPr>
            <p:cNvPr id="18453" name="AutoShape 21"/>
            <p:cNvSpPr>
              <a:spLocks/>
            </p:cNvSpPr>
            <p:nvPr/>
          </p:nvSpPr>
          <p:spPr bwMode="auto">
            <a:xfrm>
              <a:off x="7772400" y="2628899"/>
              <a:ext cx="304800" cy="1928813"/>
            </a:xfrm>
            <a:prstGeom prst="rightBrace">
              <a:avLst>
                <a:gd name="adj1" fmla="val 59766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8068413" y="3224742"/>
              <a:ext cx="653287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.text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5231591" y="5257800"/>
              <a:ext cx="2422525" cy="684212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.symtab</a:t>
              </a:r>
            </a:p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.debug</a:t>
              </a:r>
            </a:p>
          </p:txBody>
        </p:sp>
        <p:sp>
          <p:nvSpPr>
            <p:cNvPr id="18463" name="AutoShape 31"/>
            <p:cNvSpPr>
              <a:spLocks/>
            </p:cNvSpPr>
            <p:nvPr/>
          </p:nvSpPr>
          <p:spPr bwMode="auto">
            <a:xfrm>
              <a:off x="7730316" y="4557713"/>
              <a:ext cx="304800" cy="676275"/>
            </a:xfrm>
            <a:prstGeom prst="rightBrace">
              <a:avLst>
                <a:gd name="adj1" fmla="val 18490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Text Box 32"/>
            <p:cNvSpPr txBox="1">
              <a:spLocks noChangeArrowheads="1"/>
            </p:cNvSpPr>
            <p:nvPr/>
          </p:nvSpPr>
          <p:spPr bwMode="auto">
            <a:xfrm>
              <a:off x="8068413" y="4696354"/>
              <a:ext cx="653287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.data</a:t>
              </a:r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4038600" y="4106070"/>
              <a:ext cx="836613" cy="1587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4038600" y="2971800"/>
              <a:ext cx="836613" cy="392113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 flipV="1">
              <a:off x="4038600" y="4849813"/>
              <a:ext cx="836613" cy="409575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5231591" y="2633663"/>
              <a:ext cx="2422525" cy="319087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System code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5231590" y="4564063"/>
              <a:ext cx="2422525" cy="3619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System </a:t>
              </a:r>
              <a:r>
                <a:rPr lang="en-GB" sz="1600" b="1" dirty="0" smtClean="0">
                  <a:latin typeface="Calibri" pitchFamily="34" charset="0"/>
                  <a:ea typeface="msgothic" charset="0"/>
                  <a:cs typeface="msgothic" charset="0"/>
                </a:rPr>
                <a:t>data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5231591" y="4942682"/>
              <a:ext cx="2422524" cy="3222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int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 </a:t>
              </a:r>
              <a:r>
                <a:rPr lang="en-GB" sz="1600" b="1" dirty="0" smtClean="0">
                  <a:latin typeface="Courier New" pitchFamily="49" charset="0"/>
                  <a:ea typeface="msgothic" charset="0"/>
                  <a:cs typeface="msgothic" charset="0"/>
                </a:rPr>
                <a:t>array[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2]={1,2}</a:t>
              </a:r>
            </a:p>
          </p:txBody>
        </p:sp>
      </p:grpSp>
      <p:sp>
        <p:nvSpPr>
          <p:cNvPr id="3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 Program</a:t>
            </a:r>
            <a:endParaRPr lang="en-US" dirty="0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599431" y="1346923"/>
            <a:ext cx="4143057" cy="4401205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2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2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2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2800" dirty="0">
              <a:solidFill>
                <a:srgbClr val="000000"/>
              </a:solidFill>
              <a:latin typeface="Menlo-Regular"/>
            </a:endParaRPr>
          </a:p>
          <a:p>
            <a:r>
              <a:rPr lang="hu-HU" sz="28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2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2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28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endParaRPr lang="hu-HU" sz="2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2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2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2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2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2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2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2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2800" dirty="0">
                <a:solidFill>
                  <a:srgbClr val="000000"/>
                </a:solidFill>
                <a:latin typeface="Menlo-Regular"/>
              </a:rPr>
              <a:t>, 2);</a:t>
            </a:r>
          </a:p>
          <a:p>
            <a:r>
              <a:rPr lang="fr-FR" sz="2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2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2800" dirty="0">
                <a:solidFill>
                  <a:srgbClr val="000000"/>
                </a:solidFill>
                <a:latin typeface="Menlo-Regular"/>
              </a:rPr>
              <a:t> val;</a:t>
            </a:r>
          </a:p>
          <a:p>
            <a:r>
              <a:rPr lang="fr-FR" sz="28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6574642" y="1397228"/>
            <a:ext cx="3837910" cy="4401205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2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2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2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2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2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28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2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28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fr-FR" sz="28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endParaRPr lang="fr-FR" sz="28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2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28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28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2800" dirty="0">
                <a:solidFill>
                  <a:srgbClr val="000000"/>
                </a:solidFill>
                <a:latin typeface="Menlo-Regular"/>
              </a:rPr>
              <a:t>        s += a[i];</a:t>
            </a:r>
          </a:p>
          <a:p>
            <a:r>
              <a:rPr lang="da-DK" sz="2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2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2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2800" dirty="0">
                <a:solidFill>
                  <a:srgbClr val="000000"/>
                </a:solidFill>
                <a:latin typeface="Menlo-Regular"/>
              </a:rPr>
              <a:t> s;</a:t>
            </a:r>
          </a:p>
          <a:p>
            <a:r>
              <a:rPr lang="is-IS" sz="28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is-IS" sz="2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925454" y="5949816"/>
            <a:ext cx="1287830" cy="447175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003150" y="5940156"/>
            <a:ext cx="1103485" cy="447175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45205" y="445029"/>
            <a:ext cx="11622616" cy="782638"/>
          </a:xfrm>
          <a:ln/>
        </p:spPr>
        <p:txBody>
          <a:bodyPr/>
          <a:lstStyle/>
          <a:p>
            <a:pPr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Relocation Entries</a:t>
            </a:r>
            <a:endParaRPr lang="en-GB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620001" y="6551634"/>
            <a:ext cx="292353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  <a:ea typeface="msgothic" charset="0"/>
                <a:cs typeface="msgothic" charset="0"/>
              </a:rPr>
              <a:t>Source: </a:t>
            </a:r>
            <a:r>
              <a:rPr lang="en-GB" sz="1400" b="1" dirty="0" err="1" smtClean="0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sz="1400" b="1" dirty="0" smtClean="0">
                <a:latin typeface="Courier New" pitchFamily="49" charset="0"/>
                <a:ea typeface="msgothic" charset="0"/>
                <a:cs typeface="msgothic" charset="0"/>
              </a:rPr>
              <a:t> –r –d </a:t>
            </a:r>
            <a:r>
              <a:rPr lang="en-GB" sz="1400" b="1" dirty="0" err="1" smtClean="0"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4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0" y="3581400"/>
            <a:ext cx="6175386" cy="278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0000000000000000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0:   48 83 ec 08             sub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4:   be 02 00 00 00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mov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  $0x2,%esi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 9:   bf 00 00 00 00          mov    $0x0,%edi      </a:t>
            </a:r>
            <a:r>
              <a:rPr lang="sk-SK" sz="1600" dirty="0">
                <a:solidFill>
                  <a:srgbClr val="3366FF"/>
                </a:solidFill>
                <a:latin typeface="Menlo-Regular"/>
              </a:rPr>
              <a:t># %edi = &amp;array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a: R_X86_64_32 array         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Relocation entry</a:t>
            </a:r>
          </a:p>
          <a:p>
            <a:endParaRPr lang="en-US" sz="1600" dirty="0">
              <a:solidFill>
                <a:srgbClr val="3366FF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e:   e8 00 00 00 00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callq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 13 &lt;main+0x13&gt;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sum()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f: R_X86_64_PC32 sum-0x4      </a:t>
            </a:r>
            <a:r>
              <a:rPr lang="en-US" sz="1600" dirty="0">
                <a:solidFill>
                  <a:srgbClr val="3366FF"/>
                </a:solidFill>
                <a:latin typeface="Menlo-Regular"/>
              </a:rPr>
              <a:t># Relocation entry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13:   48 83 c4 08             add    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17:   c3              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0756151" y="6014374"/>
            <a:ext cx="1008907" cy="354906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57338" y="1219201"/>
            <a:ext cx="2723031" cy="2033506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hu-HU" sz="1800" dirty="0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266541" y="2895045"/>
            <a:ext cx="1008907" cy="354906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34436" y="152401"/>
            <a:ext cx="11891433" cy="1135063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Relocated .text section</a:t>
            </a:r>
            <a:endParaRPr lang="en-GB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3200" y="3200400"/>
            <a:ext cx="181822" cy="325988"/>
          </a:xfrm>
          <a:prstGeom prst="rect">
            <a:avLst/>
          </a:prstGeom>
          <a:solidFill>
            <a:schemeClr val="bg1">
              <a:lumMod val="95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01601" y="1330889"/>
            <a:ext cx="12022668" cy="4526497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00000000004004d0 &lt;main&gt;: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4004d0:       48 83 ec 08       </a:t>
            </a:r>
            <a:r>
              <a:rPr lang="ro-RO" sz="1600" dirty="0" smtClean="0">
                <a:solidFill>
                  <a:srgbClr val="000000"/>
                </a:solidFill>
                <a:latin typeface="Menlo-Regular"/>
              </a:rPr>
              <a:t>sub    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4004d4:       be 02 00 00 00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mov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$0x2,%esi</a:t>
            </a:r>
          </a:p>
          <a:p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  4004d9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:       bf 18 10 60 00    </a:t>
            </a:r>
            <a:r>
              <a:rPr lang="sk-SK" sz="1600" dirty="0" smtClean="0">
                <a:solidFill>
                  <a:srgbClr val="000000"/>
                </a:solidFill>
                <a:latin typeface="Menlo-Regular"/>
              </a:rPr>
              <a:t>mov    </a:t>
            </a:r>
            <a:r>
              <a:rPr lang="sk-SK" sz="1600" dirty="0">
                <a:latin typeface="Menlo-Regular"/>
              </a:rPr>
              <a:t>$0x601018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,%edi  </a:t>
            </a:r>
            <a:r>
              <a:rPr lang="sk-SK" sz="1600" dirty="0">
                <a:latin typeface="Menlo-Regular"/>
              </a:rPr>
              <a:t># %edi = &amp;array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4004de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       e8 </a:t>
            </a:r>
            <a:r>
              <a:rPr lang="en-US" sz="1600" dirty="0">
                <a:solidFill>
                  <a:schemeClr val="accent1"/>
                </a:solidFill>
                <a:latin typeface="Menlo-Regular"/>
              </a:rPr>
              <a:t>05 00 00 00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callq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Menlo-Regular"/>
              </a:rPr>
              <a:t>4004e8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&lt;sum&gt;    # sum()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600" dirty="0" smtClean="0">
                <a:solidFill>
                  <a:srgbClr val="3366FF"/>
                </a:solidFill>
                <a:latin typeface="Menlo-Regular"/>
              </a:rPr>
              <a:t>4004e3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:       48 83 c4 08       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add    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$0x8,%rsp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4004e7:       c3                </a:t>
            </a:r>
            <a:r>
              <a:rPr lang="en-US" sz="1600" dirty="0" err="1" smtClean="0">
                <a:solidFill>
                  <a:srgbClr val="000000"/>
                </a:solidFill>
                <a:latin typeface="Menlo-Regular"/>
              </a:rPr>
              <a:t>retq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00000000004004e8 &lt;sum&gt;: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sk-SK" sz="1600" dirty="0">
                <a:solidFill>
                  <a:srgbClr val="FF0000"/>
                </a:solidFill>
                <a:latin typeface="Menlo-Regular"/>
              </a:rPr>
              <a:t>4004e8</a:t>
            </a:r>
            <a:r>
              <a:rPr lang="sk-SK" sz="1600" dirty="0">
                <a:solidFill>
                  <a:srgbClr val="000000"/>
                </a:solidFill>
                <a:latin typeface="Menlo-Regular"/>
              </a:rPr>
              <a:t>:       b8 00 00 00 00          mov    $0x0,%eax</a:t>
            </a:r>
          </a:p>
          <a:p>
            <a:r>
              <a:rPr lang="sk-SK" sz="1600" dirty="0">
                <a:solidFill>
                  <a:srgbClr val="000000"/>
                </a:solidFill>
                <a:latin typeface="Menlo-Regular"/>
              </a:rPr>
              <a:t>  4004ed:       ba 00 00 00 00          mov    $0x0,%edx</a:t>
            </a:r>
          </a:p>
          <a:p>
            <a:r>
              <a:rPr lang="cs-CZ" sz="1600" dirty="0">
                <a:solidFill>
                  <a:srgbClr val="000000"/>
                </a:solidFill>
                <a:latin typeface="Menlo-Regular"/>
              </a:rPr>
              <a:t>  4004f2:       </a:t>
            </a:r>
            <a:r>
              <a:rPr lang="cs-CZ" sz="1600" dirty="0" err="1">
                <a:solidFill>
                  <a:srgbClr val="000000"/>
                </a:solidFill>
                <a:latin typeface="Menlo-Regular"/>
              </a:rPr>
              <a:t>eb</a:t>
            </a:r>
            <a:r>
              <a:rPr lang="cs-CZ" sz="1600" dirty="0">
                <a:solidFill>
                  <a:srgbClr val="000000"/>
                </a:solidFill>
                <a:latin typeface="Menlo-Regular"/>
              </a:rPr>
              <a:t> 09                   </a:t>
            </a:r>
            <a:r>
              <a:rPr lang="cs-CZ" sz="1600" dirty="0" err="1">
                <a:solidFill>
                  <a:srgbClr val="000000"/>
                </a:solidFill>
                <a:latin typeface="Menlo-Regular"/>
              </a:rPr>
              <a:t>jmp</a:t>
            </a:r>
            <a:r>
              <a:rPr lang="cs-CZ" sz="1600" dirty="0">
                <a:solidFill>
                  <a:srgbClr val="000000"/>
                </a:solidFill>
                <a:latin typeface="Menlo-Regular"/>
              </a:rPr>
              <a:t>    4004fd &lt;sum+0x15&gt;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4004f4:       48 63 ca                movslq %edx,%rcx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4004f7:       03 04 8f                add    (%rdi,%rcx,4),%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eax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4004fa:       83 c2 01                add    $0x1,%edx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4004fd:       39 f2           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cmp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   %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esi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,%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edx</a:t>
            </a:r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  4004ff:       7c f3                   </a:t>
            </a:r>
            <a:r>
              <a:rPr lang="nl-NL" sz="1600" dirty="0" err="1">
                <a:solidFill>
                  <a:srgbClr val="000000"/>
                </a:solidFill>
                <a:latin typeface="Menlo-Regular"/>
              </a:rPr>
              <a:t>jl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    4004f4 &lt;sum+0xc&gt;</a:t>
            </a:r>
          </a:p>
          <a:p>
            <a:r>
              <a:rPr lang="hu-HU" sz="1600" dirty="0">
                <a:solidFill>
                  <a:srgbClr val="000000"/>
                </a:solidFill>
                <a:latin typeface="Menlo-Regular"/>
              </a:rPr>
              <a:t>  400501:       f3 c3                   repz retq</a:t>
            </a: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7600" y="5943600"/>
            <a:ext cx="7222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Using PC-relative addressing for sum(): 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</a:rPr>
              <a:t>0x4004e8</a:t>
            </a:r>
            <a:r>
              <a:rPr lang="en-US" sz="2000" dirty="0" smtClean="0">
                <a:latin typeface="Calibri" pitchFamily="34" charset="0"/>
              </a:rPr>
              <a:t> = </a:t>
            </a:r>
            <a:r>
              <a:rPr lang="en-US" sz="2000" dirty="0" smtClean="0">
                <a:solidFill>
                  <a:srgbClr val="3366FF"/>
                </a:solidFill>
                <a:latin typeface="Calibri" pitchFamily="34" charset="0"/>
              </a:rPr>
              <a:t>0x4004e3</a:t>
            </a:r>
            <a:r>
              <a:rPr lang="en-US" sz="2000" dirty="0" smtClean="0">
                <a:latin typeface="Calibri" pitchFamily="34" charset="0"/>
              </a:rPr>
              <a:t> + </a:t>
            </a:r>
            <a:r>
              <a:rPr lang="en-US" sz="2000" dirty="0" smtClean="0">
                <a:solidFill>
                  <a:srgbClr val="00CC99"/>
                </a:solidFill>
                <a:latin typeface="Calibri" pitchFamily="34" charset="0"/>
              </a:rPr>
              <a:t>0x5</a:t>
            </a:r>
          </a:p>
        </p:txBody>
      </p:sp>
      <p:sp>
        <p:nvSpPr>
          <p:cNvPr id="3" name="Rectangle 2"/>
          <p:cNvSpPr/>
          <p:nvPr/>
        </p:nvSpPr>
        <p:spPr>
          <a:xfrm>
            <a:off x="7192797" y="6519446"/>
            <a:ext cx="3147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</a:t>
            </a:r>
            <a:r>
              <a:rPr lang="en-US" sz="1600" dirty="0" smtClean="0">
                <a:latin typeface="Courier New"/>
                <a:cs typeface="Courier New"/>
              </a:rPr>
              <a:t>ource: </a:t>
            </a:r>
            <a:r>
              <a:rPr lang="en-US" sz="1600" dirty="0" err="1" smtClean="0">
                <a:latin typeface="Courier New"/>
                <a:cs typeface="Courier New"/>
              </a:rPr>
              <a:t>objdump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-dx </a:t>
            </a:r>
            <a:r>
              <a:rPr lang="en-US" sz="1600" dirty="0" err="1">
                <a:latin typeface="Courier New"/>
                <a:cs typeface="Courier New"/>
              </a:rPr>
              <a:t>prog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784" y="381000"/>
            <a:ext cx="11622616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Loading Executable Object </a:t>
            </a:r>
            <a:r>
              <a:rPr lang="en-GB" dirty="0" smtClean="0"/>
              <a:t>Files</a:t>
            </a:r>
            <a:endParaRPr lang="en-GB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31528" y="1567788"/>
            <a:ext cx="3962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31528" y="1948788"/>
            <a:ext cx="39624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Program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31528" y="2939388"/>
            <a:ext cx="39624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.text section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31528" y="3701388"/>
            <a:ext cx="3962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.data section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431528" y="4082388"/>
            <a:ext cx="3962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431528" y="4463388"/>
            <a:ext cx="3962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symtab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431528" y="4844388"/>
            <a:ext cx="3962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431528" y="5987388"/>
            <a:ext cx="39624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relocatables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4359424" y="1413297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645934" y="1236453"/>
            <a:ext cx="2285154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6249106" y="1262063"/>
            <a:ext cx="3718983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6249106" y="2963864"/>
            <a:ext cx="3718983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6249106" y="3629025"/>
            <a:ext cx="3718983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6249107" y="4350809"/>
            <a:ext cx="3718983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6249106" y="2054226"/>
            <a:ext cx="3718983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8102600" y="3957639"/>
            <a:ext cx="2117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6249106" y="1719263"/>
            <a:ext cx="3718983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8102600" y="2282825"/>
            <a:ext cx="2117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6249105" y="6312959"/>
            <a:ext cx="3718984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5894925" y="653151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10445629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r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sp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10037113" y="2279650"/>
            <a:ext cx="512233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10236200" y="899577"/>
            <a:ext cx="1752600" cy="819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invisible to user code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V="1">
            <a:off x="10058400" y="1257569"/>
            <a:ext cx="2117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10517718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H="1">
            <a:off x="10005485" y="4340225"/>
            <a:ext cx="512233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5080000" y="6172201"/>
            <a:ext cx="925551" cy="26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 smtClean="0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  <a:endParaRPr lang="en-GB" sz="12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6249105" y="5017559"/>
            <a:ext cx="3718984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data segment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6249105" y="5643034"/>
            <a:ext cx="3718984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code segment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8" name="AutoShape 36"/>
          <p:cNvSpPr>
            <a:spLocks/>
          </p:cNvSpPr>
          <p:nvPr/>
        </p:nvSpPr>
        <p:spPr bwMode="auto">
          <a:xfrm>
            <a:off x="10033000" y="5026025"/>
            <a:ext cx="1016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10236201" y="5010151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431528" y="3320388"/>
            <a:ext cx="39624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itchFamily="34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431528" y="5225388"/>
            <a:ext cx="3962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.line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431528" y="2558388"/>
            <a:ext cx="3962400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ini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t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431528" y="5606388"/>
            <a:ext cx="3962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itchFamily="34" charset="0"/>
                <a:ea typeface="msgothic" charset="0"/>
                <a:cs typeface="msgothic" charset="0"/>
              </a:rPr>
              <a:t>strtab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73427" y="304800"/>
            <a:ext cx="11775016" cy="10541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Packaging Commonly Used Functions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2882" y="1333500"/>
            <a:ext cx="11076516" cy="5295900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to package functions commonly used by programmers?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Math, I/O, memory management, string manipulation, etc.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Awkward</a:t>
            </a:r>
            <a:r>
              <a:rPr lang="en-GB" dirty="0"/>
              <a:t>, given the linker framework so far: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1:</a:t>
            </a:r>
            <a:r>
              <a:rPr lang="en-GB" dirty="0"/>
              <a:t> Put all functions </a:t>
            </a:r>
            <a:r>
              <a:rPr lang="en-GB" dirty="0" smtClean="0"/>
              <a:t>into </a:t>
            </a:r>
            <a:r>
              <a:rPr lang="en-GB" dirty="0"/>
              <a:t>a single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Programmers link big object file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Space and time inefficient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2:</a:t>
            </a:r>
            <a:r>
              <a:rPr lang="en-GB" dirty="0"/>
              <a:t> Put each function in a separate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Programmers explicitly link appropriate binaries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efficient, but burdensome on the programmer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5883" y="436562"/>
            <a:ext cx="11622616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Old-fashioned Solution: Static </a:t>
            </a:r>
            <a:r>
              <a:rPr lang="en-GB" dirty="0"/>
              <a:t>Libraries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5885" y="1447800"/>
            <a:ext cx="11279716" cy="4767262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solidFill>
                  <a:srgbClr val="990000"/>
                </a:solidFill>
              </a:rPr>
              <a:t>Static </a:t>
            </a:r>
            <a:r>
              <a:rPr lang="en-GB" dirty="0">
                <a:solidFill>
                  <a:srgbClr val="990000"/>
                </a:solidFill>
              </a:rPr>
              <a:t>libraries </a:t>
            </a:r>
            <a:r>
              <a:rPr lang="en-GB" dirty="0"/>
              <a:t>(.</a:t>
            </a:r>
            <a:r>
              <a:rPr lang="en-GB" dirty="0">
                <a:latin typeface="Courier New" pitchFamily="49" charset="0"/>
              </a:rPr>
              <a:t>a</a:t>
            </a:r>
            <a:r>
              <a:rPr lang="en-GB" dirty="0"/>
              <a:t> </a:t>
            </a:r>
            <a:r>
              <a:rPr lang="en-GB" dirty="0">
                <a:solidFill>
                  <a:srgbClr val="000004"/>
                </a:solidFill>
              </a:rPr>
              <a:t>archive files</a:t>
            </a:r>
            <a:r>
              <a:rPr lang="en-GB" dirty="0"/>
              <a:t>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Concatenate related </a:t>
            </a:r>
            <a:r>
              <a:rPr lang="en-GB" dirty="0" err="1"/>
              <a:t>relocatable</a:t>
            </a:r>
            <a:r>
              <a:rPr lang="en-GB" dirty="0"/>
              <a:t> object files into a single file with an index (called an </a:t>
            </a:r>
            <a:r>
              <a:rPr lang="en-GB" i="1" dirty="0"/>
              <a:t>archive</a:t>
            </a:r>
            <a:r>
              <a:rPr lang="en-GB" dirty="0"/>
              <a:t>).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Enhance linker so that it tries to resolve unresolved external references by looking for the symbols in one or more archives.</a:t>
            </a:r>
          </a:p>
          <a:p>
            <a:pPr lvl="1">
              <a:buSzPct val="75000"/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 archive member file resolves reference, </a:t>
            </a:r>
            <a:r>
              <a:rPr lang="en-GB" dirty="0" smtClean="0"/>
              <a:t>link it  </a:t>
            </a:r>
            <a:r>
              <a:rPr lang="en-GB" dirty="0"/>
              <a:t>into</a:t>
            </a:r>
            <a:r>
              <a:rPr lang="en-GB" dirty="0" smtClean="0"/>
              <a:t> the executable</a:t>
            </a:r>
            <a:r>
              <a:rPr lang="en-GB" dirty="0"/>
              <a:t>.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70984" y="436562"/>
            <a:ext cx="11622616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Creating Static Libraries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1727200" y="1919981"/>
            <a:ext cx="211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812800" y="2289870"/>
            <a:ext cx="1828800" cy="360909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028701" y="16151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atoi.c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274234" y="298678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atoi.o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3048000" y="2289870"/>
            <a:ext cx="1828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062817" y="16151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printf.c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088217" y="2986781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printf.o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3962400" y="1919981"/>
            <a:ext cx="211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1727200" y="2681981"/>
            <a:ext cx="211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3962400" y="2681981"/>
            <a:ext cx="211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3962400" y="3364606"/>
            <a:ext cx="2117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3348568" y="4674294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5179485" y="3302694"/>
            <a:ext cx="1731433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2438400" y="3836095"/>
            <a:ext cx="39624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5181601" y="2159695"/>
            <a:ext cx="3645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...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6096000" y="2300982"/>
            <a:ext cx="18288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6110817" y="16262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random.c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6136217" y="2997894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random.o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7010400" y="1931094"/>
            <a:ext cx="211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7010400" y="2693094"/>
            <a:ext cx="211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1727200" y="3302694"/>
            <a:ext cx="16256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6794500" y="3759894"/>
            <a:ext cx="3637832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rs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atoi.o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 … </a:t>
            </a:r>
            <a:r>
              <a:rPr lang="en-GB" sz="1600" b="1" dirty="0" err="1">
                <a:solidFill>
                  <a:srgbClr val="C00000"/>
                </a:solidFill>
                <a:latin typeface="Courier New" pitchFamily="49" charset="0"/>
                <a:ea typeface="msgothic" charset="0"/>
                <a:cs typeface="msgothic" charset="0"/>
              </a:rPr>
              <a:t>random.o</a:t>
            </a:r>
            <a:endParaRPr lang="en-GB" sz="1600" b="1" dirty="0">
              <a:solidFill>
                <a:srgbClr val="C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3962400" y="4279006"/>
            <a:ext cx="2117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5181600" y="4654715"/>
            <a:ext cx="3962400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C standard library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609601" y="5562600"/>
            <a:ext cx="1107651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kern="0" dirty="0" err="1" smtClean="0">
                <a:latin typeface="Calibri" pitchFamily="34" charset="0"/>
              </a:rPr>
              <a:t>Archiver</a:t>
            </a:r>
            <a:r>
              <a:rPr lang="en-GB" sz="2000" kern="0" dirty="0" smtClean="0">
                <a:latin typeface="Calibri" pitchFamily="34" charset="0"/>
              </a:rPr>
              <a:t> allows incremental updates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sz="2000" kern="0" dirty="0" smtClean="0">
                <a:latin typeface="Calibri" pitchFamily="34" charset="0"/>
              </a:rPr>
              <a:t>Recompile function that changes and replace .o file in archive.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kern="0" dirty="0" smtClean="0">
              <a:latin typeface="Calibri" pitchFamily="34" charset="0"/>
            </a:endParaRPr>
          </a:p>
        </p:txBody>
      </p:sp>
      <p:sp>
        <p:nvSpPr>
          <p:cNvPr id="2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784" y="304800"/>
            <a:ext cx="11622616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Commonly Used Libraries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2017" y="1220789"/>
            <a:ext cx="11076516" cy="3152775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err="1">
                <a:latin typeface="Courier New" pitchFamily="49" charset="0"/>
              </a:rPr>
              <a:t>libc.a</a:t>
            </a:r>
            <a:r>
              <a:rPr lang="en-GB" sz="2000" dirty="0"/>
              <a:t> (the C standard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4.6 MB archive </a:t>
            </a:r>
            <a:r>
              <a:rPr lang="en-GB" sz="1800" dirty="0"/>
              <a:t>of </a:t>
            </a:r>
            <a:r>
              <a:rPr lang="en-GB" sz="1800" dirty="0" smtClean="0"/>
              <a:t>1496 object </a:t>
            </a:r>
            <a:r>
              <a:rPr lang="en-GB" sz="1800" dirty="0"/>
              <a:t>files.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I/O, memory allocation, signal handling, string handling, data and time, random numbers, integer math</a:t>
            </a:r>
          </a:p>
          <a:p>
            <a:pPr>
              <a:lnSpc>
                <a:spcPct val="80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 err="1">
                <a:latin typeface="Courier New" pitchFamily="49" charset="0"/>
              </a:rPr>
              <a:t>libm.a</a:t>
            </a:r>
            <a:r>
              <a:rPr lang="en-GB" sz="2000" dirty="0"/>
              <a:t> (the C math library)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 smtClean="0"/>
              <a:t>2 </a:t>
            </a:r>
            <a:r>
              <a:rPr lang="en-GB" sz="1800" dirty="0"/>
              <a:t>MB archive of </a:t>
            </a:r>
            <a:r>
              <a:rPr lang="en-GB" sz="1800" dirty="0" smtClean="0"/>
              <a:t>444 </a:t>
            </a:r>
            <a:r>
              <a:rPr lang="en-GB" sz="1800" dirty="0"/>
              <a:t>object files. 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1800" dirty="0"/>
              <a:t>floating point math (sin, </a:t>
            </a:r>
            <a:r>
              <a:rPr lang="en-GB" sz="1800" dirty="0" err="1"/>
              <a:t>cos</a:t>
            </a:r>
            <a:r>
              <a:rPr lang="en-GB" sz="1800" dirty="0"/>
              <a:t>, tan, log, exp, </a:t>
            </a:r>
            <a:r>
              <a:rPr lang="en-GB" sz="1800" dirty="0" err="1"/>
              <a:t>sqrt</a:t>
            </a:r>
            <a:r>
              <a:rPr lang="en-GB" sz="1800" dirty="0"/>
              <a:t>, …) 	</a:t>
            </a:r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  <a:p>
            <a:pPr>
              <a:lnSpc>
                <a:spcPct val="83000"/>
              </a:lnSpc>
              <a:spcBef>
                <a:spcPts val="125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dirty="0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219200" y="3677347"/>
            <a:ext cx="2897245" cy="2872198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–t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libc.a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fork.o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fprintf.o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fpu_control.o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fputc.o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freopen.o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fscanf.o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fseek.o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fstab.o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339832" y="3677347"/>
            <a:ext cx="2897245" cy="2872198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–t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libm.a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25" y="435678"/>
            <a:ext cx="4603976" cy="12407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Linking with Static Libraries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8925" y="2020990"/>
            <a:ext cx="2413138" cy="3541612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600" dirty="0" smtClean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600" dirty="0">
                <a:solidFill>
                  <a:srgbClr val="926492"/>
                </a:solidFill>
                <a:latin typeface="Menlo-Regular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vector.h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[2] = {3, 4};</a:t>
            </a: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C1651C"/>
                </a:solidFill>
                <a:latin typeface="Menlo-Regular"/>
              </a:rPr>
              <a:t>z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[2];</a:t>
            </a:r>
          </a:p>
          <a:p>
            <a:endParaRPr lang="nl-NL" sz="16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16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1600" dirty="0" err="1">
                <a:solidFill>
                  <a:srgbClr val="4A00FF"/>
                </a:solidFill>
                <a:latin typeface="Menlo-Regular"/>
              </a:rPr>
              <a:t>main</a:t>
            </a:r>
            <a:r>
              <a:rPr lang="nl-NL" sz="16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nl-NL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(x, y, z, 2);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1600" dirty="0">
                <a:solidFill>
                  <a:srgbClr val="9D206F"/>
                </a:solidFill>
                <a:latin typeface="Menlo-Regular"/>
              </a:rPr>
              <a:t>"z = [%d %d]\</a:t>
            </a:r>
            <a:r>
              <a:rPr lang="ro-RO" sz="1600" dirty="0" smtClean="0">
                <a:solidFill>
                  <a:srgbClr val="9D206F"/>
                </a:solidFill>
                <a:latin typeface="Menlo-Regular"/>
              </a:rPr>
              <a:t>n”</a:t>
            </a:r>
            <a:r>
              <a:rPr lang="ro-RO" sz="1600" dirty="0" smtClean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ro-RO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ro-RO" sz="1600" dirty="0" smtClean="0">
                <a:solidFill>
                  <a:srgbClr val="000000"/>
                </a:solidFill>
                <a:latin typeface="Menlo-Regular"/>
              </a:rPr>
              <a:t>          </a:t>
            </a:r>
            <a:r>
              <a:rPr lang="ro-RO" sz="1600" dirty="0">
                <a:solidFill>
                  <a:srgbClr val="000000"/>
                </a:solidFill>
                <a:latin typeface="Menlo-Regular"/>
              </a:rPr>
              <a:t>z[0], z[1]);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 0;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72245" y="5257801"/>
            <a:ext cx="1146766" cy="354906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main2.c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558851" y="1817133"/>
            <a:ext cx="5921949" cy="1818063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addvec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z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0" smtClean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(i = 0; i &lt; n; i++)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        z[i] = x[i] + y[i];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558851" y="3774995"/>
            <a:ext cx="5921949" cy="206428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16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multvec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     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z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6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sz="16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600" dirty="0" smtClean="0">
                <a:solidFill>
                  <a:srgbClr val="C200FF"/>
                </a:solidFill>
                <a:latin typeface="Menlo-Regular"/>
              </a:rPr>
              <a:t>    for</a:t>
            </a:r>
            <a:r>
              <a:rPr lang="da-DK" sz="16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0">
                <a:solidFill>
                  <a:srgbClr val="000000"/>
                </a:solidFill>
                <a:latin typeface="Menlo-Regular"/>
              </a:rPr>
              <a:t>(i = 0; i &lt; n; i++)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        z[i] = x[i] * y[i];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is-IS" sz="16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605253" y="5527596"/>
            <a:ext cx="1422482" cy="354906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789949" y="3341133"/>
            <a:ext cx="1284624" cy="354906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0" name="Left Brace 9"/>
          <p:cNvSpPr/>
          <p:nvPr/>
        </p:nvSpPr>
        <p:spPr bwMode="auto">
          <a:xfrm rot="5400000">
            <a:off x="8343900" y="-1294368"/>
            <a:ext cx="381000" cy="5689600"/>
          </a:xfrm>
          <a:prstGeom prst="leftBrace">
            <a:avLst>
              <a:gd name="adj1" fmla="val 233773"/>
              <a:gd name="adj2" fmla="val 50261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21600" y="914400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libvector.a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3776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9752" y="284162"/>
            <a:ext cx="7486649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Linking with Static Libraries</a:t>
            </a:r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931334" y="2582862"/>
            <a:ext cx="2116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32834" y="2992439"/>
            <a:ext cx="2760133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Translators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94329" y="2286000"/>
            <a:ext cx="1146766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593546" y="3994150"/>
            <a:ext cx="1146766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1655234" y="3681413"/>
            <a:ext cx="108796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3126317" y="4291013"/>
            <a:ext cx="1016000" cy="304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7305552" y="3263900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5308602" y="3649663"/>
            <a:ext cx="2116" cy="102235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3329517" y="4672014"/>
            <a:ext cx="3962400" cy="36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8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4863597" y="5518151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smtClean="0">
                <a:latin typeface="Courier New" pitchFamily="49" charset="0"/>
                <a:ea typeface="msgothic" charset="0"/>
                <a:cs typeface="msgothic" charset="0"/>
              </a:rPr>
              <a:t>prog2c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5308600" y="5047191"/>
            <a:ext cx="2117" cy="41433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7436029" y="3886201"/>
            <a:ext cx="3185978" cy="6263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and any other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modules called by </a:t>
            </a:r>
            <a:r>
              <a:rPr lang="en-GB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1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4533301" y="3263900"/>
            <a:ext cx="169819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libvector.a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5537521" y="399415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6642101" y="3590397"/>
            <a:ext cx="1121833" cy="1066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9239251" y="3206751"/>
            <a:ext cx="1552839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Static libraries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300567" y="3883026"/>
            <a:ext cx="1305592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 err="1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800" b="1" i="1" dirty="0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object files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6197669" y="5378451"/>
            <a:ext cx="2209749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i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894737" y="2286000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2510367" y="2582862"/>
            <a:ext cx="2116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4438651" y="2289176"/>
            <a:ext cx="1739900" cy="644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endParaRPr lang="en-GB" sz="18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8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8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5308602" y="2955926"/>
            <a:ext cx="2116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4572000" y="1874838"/>
            <a:ext cx="2117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6096000" y="1874838"/>
            <a:ext cx="2117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3683321" y="1538288"/>
            <a:ext cx="1284624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5471599" y="1524000"/>
            <a:ext cx="1422482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60801" y="6347379"/>
            <a:ext cx="2017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Calibri" pitchFamily="34" charset="0"/>
              </a:rPr>
              <a:t>“c” for “compile-time”</a:t>
            </a:r>
          </a:p>
        </p:txBody>
      </p:sp>
      <p:sp>
        <p:nvSpPr>
          <p:cNvPr id="3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60362"/>
            <a:ext cx="11622616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Using Static Libraries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7485" y="1428750"/>
            <a:ext cx="11076516" cy="4133850"/>
          </a:xfrm>
          <a:ln/>
        </p:spPr>
        <p:txBody>
          <a:bodyPr>
            <a:normAutofit fontScale="85000" lnSpcReduction="10000"/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Linker’s algorithm for resolving external references: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Scan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files and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files in the command line order.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During the scan, keep a list of the current unresolved references.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 each new </a:t>
            </a:r>
            <a:r>
              <a:rPr lang="en-GB" b="1" dirty="0">
                <a:latin typeface="Courier New" pitchFamily="49" charset="0"/>
              </a:rPr>
              <a:t>.o</a:t>
            </a:r>
            <a:r>
              <a:rPr lang="en-GB" dirty="0"/>
              <a:t> or </a:t>
            </a:r>
            <a:r>
              <a:rPr lang="en-GB" b="1" dirty="0">
                <a:latin typeface="Courier New" pitchFamily="49" charset="0"/>
              </a:rPr>
              <a:t>.a</a:t>
            </a:r>
            <a:r>
              <a:rPr lang="en-GB" dirty="0"/>
              <a:t> file, </a:t>
            </a:r>
            <a:r>
              <a:rPr lang="en-GB" i="1" dirty="0" err="1"/>
              <a:t>obj</a:t>
            </a:r>
            <a:r>
              <a:rPr lang="en-GB" dirty="0"/>
              <a:t>, is encountered, try to resolve each unresolved reference in the list against the symbols defined in </a:t>
            </a:r>
            <a:r>
              <a:rPr lang="en-GB" i="1" dirty="0"/>
              <a:t>obj</a:t>
            </a:r>
            <a:r>
              <a:rPr lang="en-GB" dirty="0"/>
              <a:t>. 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any entries in the unresolved list at end of scan, then error.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Problem</a:t>
            </a:r>
            <a:r>
              <a:rPr lang="en-GB" dirty="0"/>
              <a:t>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Command line order matters!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Moral: put libraries at the end of the command line.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320800" y="4995736"/>
            <a:ext cx="6847044" cy="1020409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-L.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-L. -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: In function `main':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(.text+0x4): undefined reference to `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libfun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' 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Linking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751" y="1052949"/>
            <a:ext cx="10363200" cy="1393371"/>
          </a:xfrm>
          <a:solidFill>
            <a:srgbClr val="E0E0E0"/>
          </a:solidFill>
          <a:ln>
            <a:solidFill>
              <a:srgbClr val="000004"/>
            </a:solidFill>
          </a:ln>
        </p:spPr>
        <p:txBody>
          <a:bodyPr>
            <a:noAutofit/>
          </a:bodyPr>
          <a:lstStyle/>
          <a:p>
            <a:r>
              <a:rPr lang="en-US" sz="3200" dirty="0">
                <a:latin typeface="Calibri"/>
                <a:cs typeface="Calibri"/>
              </a:rPr>
              <a:t>Programs are translated and linked using a </a:t>
            </a:r>
            <a:r>
              <a:rPr lang="en-US" sz="3200" i="1" dirty="0">
                <a:latin typeface="Calibri"/>
                <a:cs typeface="Calibri"/>
              </a:rPr>
              <a:t>compiler driver</a:t>
            </a:r>
            <a:r>
              <a:rPr lang="en-US" sz="3200" dirty="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2800" dirty="0" err="1" smtClean="0">
                <a:latin typeface="Courier New" charset="0"/>
              </a:rPr>
              <a:t>linux</a:t>
            </a:r>
            <a:r>
              <a:rPr lang="en-US" sz="2800" dirty="0" smtClean="0">
                <a:latin typeface="Courier New" charset="0"/>
              </a:rPr>
              <a:t>&gt; </a:t>
            </a:r>
            <a:r>
              <a:rPr lang="en-US" sz="2800" i="1" dirty="0" err="1">
                <a:latin typeface="Courier New" charset="0"/>
              </a:rPr>
              <a:t>gcc</a:t>
            </a:r>
            <a:r>
              <a:rPr lang="en-US" sz="2800" i="1" dirty="0">
                <a:latin typeface="Courier New" charset="0"/>
              </a:rPr>
              <a:t> </a:t>
            </a:r>
            <a:r>
              <a:rPr lang="en-US" sz="2800" i="1" dirty="0" smtClean="0">
                <a:latin typeface="Courier New" charset="0"/>
              </a:rPr>
              <a:t>-</a:t>
            </a:r>
            <a:r>
              <a:rPr lang="en-US" sz="2800" i="1" dirty="0" err="1" smtClean="0">
                <a:latin typeface="Courier New" charset="0"/>
              </a:rPr>
              <a:t>Og</a:t>
            </a:r>
            <a:r>
              <a:rPr lang="en-US" sz="2800" i="1" dirty="0" smtClean="0">
                <a:latin typeface="Courier New" charset="0"/>
              </a:rPr>
              <a:t> -</a:t>
            </a:r>
            <a:r>
              <a:rPr lang="en-US" sz="2800" i="1" dirty="0">
                <a:latin typeface="Courier New" charset="0"/>
              </a:rPr>
              <a:t>o </a:t>
            </a:r>
            <a:r>
              <a:rPr lang="en-US" sz="2800" i="1" dirty="0" err="1" smtClean="0">
                <a:latin typeface="Courier New" charset="0"/>
              </a:rPr>
              <a:t>prog</a:t>
            </a:r>
            <a:r>
              <a:rPr lang="en-US" sz="2800" i="1" dirty="0" smtClean="0">
                <a:latin typeface="Courier New" charset="0"/>
              </a:rPr>
              <a:t> </a:t>
            </a:r>
            <a:r>
              <a:rPr lang="en-US" sz="2800" i="1" dirty="0" err="1">
                <a:latin typeface="Courier New" charset="0"/>
              </a:rPr>
              <a:t>main.c</a:t>
            </a:r>
            <a:r>
              <a:rPr lang="en-US" sz="2800" i="1" dirty="0">
                <a:latin typeface="Courier New" charset="0"/>
              </a:rPr>
              <a:t> </a:t>
            </a:r>
            <a:r>
              <a:rPr lang="en-US" sz="2800" i="1" dirty="0" err="1" smtClean="0">
                <a:latin typeface="Courier New" charset="0"/>
              </a:rPr>
              <a:t>sum.c</a:t>
            </a:r>
            <a:endParaRPr lang="en-US" sz="2800" i="1" dirty="0">
              <a:latin typeface="Courier New" charset="0"/>
            </a:endParaRPr>
          </a:p>
          <a:p>
            <a:pPr lvl="1"/>
            <a:r>
              <a:rPr lang="en-US" sz="2800" dirty="0" err="1" smtClean="0">
                <a:latin typeface="Courier New" charset="0"/>
              </a:rPr>
              <a:t>linux</a:t>
            </a:r>
            <a:r>
              <a:rPr lang="en-US" sz="2800" dirty="0" smtClean="0">
                <a:latin typeface="Courier New" charset="0"/>
              </a:rPr>
              <a:t>&gt; </a:t>
            </a:r>
            <a:r>
              <a:rPr lang="en-US" sz="2800" i="1" dirty="0">
                <a:latin typeface="Courier New" charset="0"/>
              </a:rPr>
              <a:t>./</a:t>
            </a:r>
            <a:r>
              <a:rPr lang="en-US" sz="2800" i="1" dirty="0" err="1" smtClean="0">
                <a:latin typeface="Courier New" charset="0"/>
              </a:rPr>
              <a:t>prog</a:t>
            </a:r>
            <a:endParaRPr lang="en-US" sz="2800" i="1" dirty="0">
              <a:latin typeface="Courier New" charset="0"/>
            </a:endParaRPr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>
            <a:off x="3552825" y="2976563"/>
            <a:ext cx="3175" cy="25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2743200" y="5097464"/>
            <a:ext cx="3962400" cy="45910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Calibri"/>
                <a:cs typeface="Calibri"/>
              </a:rPr>
              <a:t>Linker (ld)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2438400" y="3219450"/>
            <a:ext cx="2336800" cy="828432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2400" dirty="0">
                <a:latin typeface="Calibri"/>
                <a:cs typeface="Calibri"/>
              </a:rPr>
              <a:t>(</a:t>
            </a:r>
            <a:r>
              <a:rPr lang="en-US" sz="2400" dirty="0" err="1">
                <a:latin typeface="Calibri"/>
                <a:cs typeface="Calibri"/>
              </a:rPr>
              <a:t>cpp</a:t>
            </a:r>
            <a:r>
              <a:rPr lang="en-US" sz="2400" dirty="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2844800" y="2536375"/>
            <a:ext cx="12907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latin typeface="Courier New"/>
                <a:cs typeface="Courier New"/>
              </a:rPr>
              <a:t>main.c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3024718" y="4343400"/>
            <a:ext cx="12907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latin typeface="Courier New"/>
                <a:cs typeface="Courier New"/>
              </a:rPr>
              <a:t>main.o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4978400" y="3219450"/>
            <a:ext cx="2396067" cy="828432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2400" dirty="0">
                <a:latin typeface="Calibri"/>
                <a:cs typeface="Calibri"/>
              </a:rPr>
              <a:t>(</a:t>
            </a:r>
            <a:r>
              <a:rPr lang="en-US" sz="2400" dirty="0" err="1">
                <a:latin typeface="Calibri"/>
                <a:cs typeface="Calibri"/>
              </a:rPr>
              <a:t>cpp</a:t>
            </a:r>
            <a:r>
              <a:rPr lang="en-US" sz="2400" dirty="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5588000" y="2536375"/>
            <a:ext cx="11063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 err="1" smtClean="0">
                <a:latin typeface="Courier New"/>
                <a:cs typeface="Courier New"/>
              </a:rPr>
              <a:t>sum.c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5722721" y="4343400"/>
            <a:ext cx="11063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err="1" smtClean="0">
                <a:latin typeface="Courier New"/>
                <a:cs typeface="Courier New"/>
              </a:rPr>
              <a:t>sum.o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4267200" y="6075363"/>
            <a:ext cx="92204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 err="1" smtClean="0">
                <a:latin typeface="Courier New"/>
                <a:cs typeface="Courier New"/>
              </a:rPr>
              <a:t>prog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>
            <a:off x="6210300" y="2997200"/>
            <a:ext cx="2116" cy="233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228366" name="Line 14"/>
          <p:cNvSpPr>
            <a:spLocks noChangeShapeType="1"/>
          </p:cNvSpPr>
          <p:nvPr/>
        </p:nvSpPr>
        <p:spPr bwMode="auto">
          <a:xfrm>
            <a:off x="3556000" y="40497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>
            <a:off x="6212417" y="40497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>
            <a:off x="6212417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>
            <a:off x="4840817" y="55753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>
            <a:off x="3556000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7577667" y="2719388"/>
            <a:ext cx="159338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  <a:latin typeface="Calibri"/>
                <a:cs typeface="Calibri"/>
              </a:rPr>
              <a:t>Source files</a:t>
            </a: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7493001" y="4264026"/>
            <a:ext cx="2996590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rgbClr val="1E3272"/>
                </a:solidFill>
                <a:latin typeface="Calibri"/>
                <a:cs typeface="Calibri"/>
              </a:rPr>
              <a:t>Separately compiled</a:t>
            </a:r>
          </a:p>
          <a:p>
            <a:r>
              <a:rPr lang="en-US" sz="2400" i="1" u="sng" dirty="0">
                <a:solidFill>
                  <a:srgbClr val="1E3272"/>
                </a:solidFill>
                <a:latin typeface="Calibri"/>
                <a:cs typeface="Calibri"/>
              </a:rPr>
              <a:t>relocatable</a:t>
            </a:r>
            <a:r>
              <a:rPr lang="en-US" sz="2400" i="1" dirty="0">
                <a:solidFill>
                  <a:srgbClr val="1E3272"/>
                </a:solidFill>
                <a:latin typeface="Calibri"/>
                <a:cs typeface="Calibri"/>
              </a:rPr>
              <a:t> object files</a:t>
            </a:r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5332789" y="5607050"/>
            <a:ext cx="5184881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rgbClr val="1E3272"/>
                </a:solidFill>
                <a:latin typeface="Calibri"/>
                <a:cs typeface="Calibri"/>
              </a:rPr>
              <a:t>Fully linked </a:t>
            </a:r>
            <a:r>
              <a:rPr lang="en-US" sz="2400" i="1" u="sng" dirty="0">
                <a:solidFill>
                  <a:srgbClr val="1E3272"/>
                </a:solidFill>
                <a:latin typeface="Calibri"/>
                <a:cs typeface="Calibri"/>
              </a:rPr>
              <a:t>executable</a:t>
            </a:r>
            <a:r>
              <a:rPr lang="en-US" sz="2400" i="1" dirty="0">
                <a:solidFill>
                  <a:srgbClr val="1E3272"/>
                </a:solidFill>
                <a:latin typeface="Calibri"/>
                <a:cs typeface="Calibri"/>
              </a:rPr>
              <a:t> object file</a:t>
            </a:r>
          </a:p>
          <a:p>
            <a:r>
              <a:rPr lang="en-US" sz="2400" i="1" dirty="0">
                <a:solidFill>
                  <a:srgbClr val="1E3272"/>
                </a:solidFill>
                <a:latin typeface="Calibri"/>
                <a:cs typeface="Calibri"/>
              </a:rPr>
              <a:t>(contains code and data for all functions</a:t>
            </a:r>
          </a:p>
          <a:p>
            <a:r>
              <a:rPr lang="en-US" sz="2400" i="1" dirty="0">
                <a:solidFill>
                  <a:srgbClr val="1E3272"/>
                </a:solidFill>
                <a:latin typeface="Calibri"/>
                <a:cs typeface="Calibri"/>
              </a:rPr>
              <a:t>defined in </a:t>
            </a:r>
            <a:r>
              <a:rPr lang="en-US" sz="2400" i="1" dirty="0" err="1">
                <a:solidFill>
                  <a:srgbClr val="1E3272"/>
                </a:solidFill>
                <a:latin typeface="Courier New"/>
                <a:cs typeface="Courier New"/>
              </a:rPr>
              <a:t>main.c</a:t>
            </a:r>
            <a:r>
              <a:rPr lang="en-US" sz="2400" i="1" dirty="0">
                <a:solidFill>
                  <a:srgbClr val="1E3272"/>
                </a:solidFill>
                <a:latin typeface="Courier New"/>
                <a:cs typeface="Courier New"/>
              </a:rPr>
              <a:t> </a:t>
            </a:r>
            <a:r>
              <a:rPr lang="en-US" sz="2400" i="1" dirty="0">
                <a:solidFill>
                  <a:srgbClr val="1E3272"/>
                </a:solidFill>
                <a:latin typeface="Calibri"/>
                <a:cs typeface="Calibri"/>
              </a:rPr>
              <a:t>and</a:t>
            </a:r>
            <a:r>
              <a:rPr lang="en-US" sz="2400" i="1" dirty="0">
                <a:solidFill>
                  <a:srgbClr val="1E3272"/>
                </a:solidFill>
                <a:latin typeface="Courier New"/>
                <a:cs typeface="Courier New"/>
              </a:rPr>
              <a:t> </a:t>
            </a:r>
            <a:r>
              <a:rPr lang="en-US" sz="2400" i="1" dirty="0" err="1" smtClean="0">
                <a:solidFill>
                  <a:srgbClr val="1E3272"/>
                </a:solidFill>
                <a:latin typeface="Courier New"/>
                <a:cs typeface="Courier New"/>
              </a:rPr>
              <a:t>sum.c</a:t>
            </a:r>
            <a:r>
              <a:rPr lang="en-US" sz="2400" i="1" dirty="0" smtClean="0">
                <a:solidFill>
                  <a:srgbClr val="1E3272"/>
                </a:solidFill>
                <a:latin typeface="Calibri"/>
                <a:cs typeface="Calibri"/>
              </a:rPr>
              <a:t>)</a:t>
            </a:r>
            <a:endParaRPr lang="en-US" sz="2400" i="1" dirty="0">
              <a:solidFill>
                <a:srgbClr val="1E3272"/>
              </a:solidFill>
              <a:latin typeface="Calibri"/>
              <a:cs typeface="Calibri"/>
            </a:endParaRPr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71" grpId="0"/>
      <p:bldP spid="228372" grpId="0"/>
      <p:bldP spid="2283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6084" y="165100"/>
            <a:ext cx="10517716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>
                <a:solidFill>
                  <a:srgbClr val="F7B217"/>
                </a:solidFill>
              </a:rPr>
              <a:t>Modern Solution: Shared </a:t>
            </a:r>
            <a:r>
              <a:rPr lang="en-GB" dirty="0">
                <a:solidFill>
                  <a:srgbClr val="F7B217"/>
                </a:solidFill>
              </a:rPr>
              <a:t>Libraries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0685" y="1193800"/>
            <a:ext cx="10555815" cy="5334000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Static libraries have the following disadvantages: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Duplication in the stored executables (every function needs </a:t>
            </a:r>
            <a:r>
              <a:rPr lang="en-GB" dirty="0" err="1" smtClean="0"/>
              <a:t>libc</a:t>
            </a:r>
            <a:r>
              <a:rPr lang="en-GB" dirty="0" smtClean="0"/>
              <a:t>)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Duplication in the running executables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Minor bug fixes of system libraries require each application to explicitly </a:t>
            </a:r>
            <a:r>
              <a:rPr lang="en-GB" dirty="0" err="1"/>
              <a:t>relink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solidFill>
                  <a:srgbClr val="1E3272"/>
                </a:solidFill>
              </a:rPr>
              <a:t>Modern </a:t>
            </a:r>
            <a:r>
              <a:rPr lang="en-GB" dirty="0">
                <a:solidFill>
                  <a:srgbClr val="1E3272"/>
                </a:solidFill>
              </a:rPr>
              <a:t>s</a:t>
            </a:r>
            <a:r>
              <a:rPr lang="en-GB" dirty="0" smtClean="0">
                <a:solidFill>
                  <a:srgbClr val="1E3272"/>
                </a:solidFill>
              </a:rPr>
              <a:t>olution</a:t>
            </a:r>
            <a:r>
              <a:rPr lang="en-GB" dirty="0">
                <a:solidFill>
                  <a:srgbClr val="1E3272"/>
                </a:solidFill>
              </a:rPr>
              <a:t>: Shared Libraries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Object files that contain code and data that are loaded and linked into an application </a:t>
            </a:r>
            <a:r>
              <a:rPr lang="en-GB" i="1" dirty="0"/>
              <a:t>dynamically, </a:t>
            </a:r>
            <a:r>
              <a:rPr lang="en-GB" dirty="0"/>
              <a:t>at either </a:t>
            </a:r>
            <a:r>
              <a:rPr lang="en-GB" i="1" dirty="0"/>
              <a:t>load-time</a:t>
            </a:r>
            <a:r>
              <a:rPr lang="en-GB" dirty="0"/>
              <a:t> or </a:t>
            </a:r>
            <a:r>
              <a:rPr lang="en-GB" i="1" dirty="0"/>
              <a:t>run-time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Also called: dynamic link libraries, DLLs, </a:t>
            </a:r>
            <a:r>
              <a:rPr lang="en-GB" dirty="0">
                <a:latin typeface="Courier New"/>
                <a:cs typeface="Courier New"/>
              </a:rPr>
              <a:t>.so </a:t>
            </a:r>
            <a:r>
              <a:rPr lang="en-GB" dirty="0"/>
              <a:t>files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30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9751" y="436562"/>
            <a:ext cx="11622616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Shared Libraries (</a:t>
            </a:r>
            <a:r>
              <a:rPr lang="en-GB" dirty="0" smtClean="0"/>
              <a:t>cont.)</a:t>
            </a:r>
            <a:endParaRPr lang="en-GB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8463" y="1295400"/>
            <a:ext cx="11076516" cy="5486400"/>
          </a:xfrm>
          <a:ln/>
        </p:spPr>
        <p:txBody>
          <a:bodyPr>
            <a:normAutofit fontScale="92500" lnSpcReduction="2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occur when executable is first loaded and run (load-time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Common case for Linux, handled automatically by the dynamic linker (</a:t>
            </a:r>
            <a:r>
              <a:rPr lang="en-GB" b="1" dirty="0">
                <a:latin typeface="Courier New" pitchFamily="49" charset="0"/>
              </a:rPr>
              <a:t>ld-linux.so</a:t>
            </a:r>
            <a:r>
              <a:rPr lang="en-GB" dirty="0">
                <a:latin typeface="Courier New" pitchFamily="49" charset="0"/>
              </a:rPr>
              <a:t>)</a:t>
            </a:r>
            <a:r>
              <a:rPr lang="en-GB" dirty="0"/>
              <a:t>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C library (</a:t>
            </a:r>
            <a:r>
              <a:rPr lang="en-GB" b="1" dirty="0" err="1">
                <a:latin typeface="Courier New" pitchFamily="49" charset="0"/>
              </a:rPr>
              <a:t>libc.so</a:t>
            </a:r>
            <a:r>
              <a:rPr lang="en-GB" dirty="0"/>
              <a:t>) usually dynamically linked. 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Dynamic linking can also occur after program has begun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/>
              <a:t>run-time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</a:t>
            </a:r>
            <a:r>
              <a:rPr lang="en-GB" dirty="0" smtClean="0"/>
              <a:t> Linux, </a:t>
            </a:r>
            <a:r>
              <a:rPr lang="en-GB" dirty="0"/>
              <a:t>this is done by calls to the </a:t>
            </a:r>
            <a:r>
              <a:rPr lang="en-GB" b="1" dirty="0" err="1">
                <a:latin typeface="Courier New" pitchFamily="49" charset="0"/>
              </a:rPr>
              <a:t>dlopen</a:t>
            </a:r>
            <a:r>
              <a:rPr lang="en-GB" b="1" dirty="0">
                <a:latin typeface="Courier New" pitchFamily="49" charset="0"/>
              </a:rPr>
              <a:t>() </a:t>
            </a:r>
            <a:r>
              <a:rPr lang="en-GB" dirty="0"/>
              <a:t>interface</a:t>
            </a:r>
            <a:r>
              <a:rPr lang="en-GB" dirty="0">
                <a:latin typeface="Courier New" pitchFamily="49" charset="0"/>
              </a:rPr>
              <a:t>.</a:t>
            </a:r>
            <a:endParaRPr lang="en-GB" dirty="0" smtClean="0">
              <a:latin typeface="Courier New" pitchFamily="49" charset="0"/>
            </a:endParaRP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Distributing software.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High</a:t>
            </a:r>
            <a:r>
              <a:rPr lang="en-GB" dirty="0"/>
              <a:t>-performance web servers.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Runtime library </a:t>
            </a:r>
            <a:r>
              <a:rPr lang="en-GB" dirty="0" err="1" smtClean="0"/>
              <a:t>interpositioning</a:t>
            </a:r>
            <a:r>
              <a:rPr lang="en-GB" dirty="0" smtClean="0"/>
              <a:t>.</a:t>
            </a:r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Shared library routines can be shared by multiple processes.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on this when we learn about virtual </a:t>
            </a:r>
            <a:r>
              <a:rPr lang="en-GB" dirty="0" smtClean="0"/>
              <a:t>memory</a:t>
            </a:r>
            <a:endParaRPr lang="en-GB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31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784" y="285750"/>
            <a:ext cx="11622616" cy="78105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Dynamic Linking at Load-time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3494618" y="1247500"/>
            <a:ext cx="2116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272367" y="1657076"/>
            <a:ext cx="22352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  <a:endParaRPr lang="en-GB" sz="1600" b="1" dirty="0" smtClean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949248" y="1010964"/>
            <a:ext cx="1045777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850948" y="2568301"/>
            <a:ext cx="1045777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4389967" y="2238100"/>
            <a:ext cx="211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089523" y="1949176"/>
            <a:ext cx="1662933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3272367" y="3225526"/>
            <a:ext cx="40386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880110" y="3974825"/>
            <a:ext cx="922345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prog2l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4389967" y="3609700"/>
            <a:ext cx="211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4389967" y="4295500"/>
            <a:ext cx="2117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3272367" y="6124301"/>
            <a:ext cx="42672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4389967" y="5133700"/>
            <a:ext cx="2117" cy="9906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4389967" y="2847700"/>
            <a:ext cx="211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7006167" y="2542900"/>
            <a:ext cx="3479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6906685" y="2542900"/>
            <a:ext cx="2116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6081056" y="4844776"/>
            <a:ext cx="1662933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7006167" y="5559151"/>
            <a:ext cx="23622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6898218" y="5438500"/>
            <a:ext cx="2116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-304800" y="3873224"/>
            <a:ext cx="33528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  <a:endParaRPr lang="en-GB" sz="1600" b="1" i="1" dirty="0" smtClean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smtClean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</a:t>
            </a: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1219200" y="2451355"/>
            <a:ext cx="18288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711200" y="5887234"/>
            <a:ext cx="23368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5044018" y="1247500"/>
            <a:ext cx="2116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4440902" y="1010964"/>
            <a:ext cx="1169208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3272367" y="4749526"/>
            <a:ext cx="2209800" cy="3307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6252634" y="1047476"/>
            <a:ext cx="4501851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unix&gt; gcc -shared -o libvector.so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addvec.c multvec.c</a:t>
            </a: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7620001" y="1574799"/>
            <a:ext cx="613833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32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23384" y="182562"/>
            <a:ext cx="10530416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F7B217"/>
                </a:solidFill>
              </a:rPr>
              <a:t>Dynamic Linking at </a:t>
            </a:r>
            <a:r>
              <a:rPr lang="en-GB" dirty="0" smtClean="0">
                <a:solidFill>
                  <a:srgbClr val="F7B217"/>
                </a:solidFill>
              </a:rPr>
              <a:t>Run-time</a:t>
            </a:r>
            <a:endParaRPr lang="en-GB" dirty="0">
              <a:solidFill>
                <a:srgbClr val="F7B217"/>
              </a:solidFill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048000" y="1069975"/>
            <a:ext cx="6798954" cy="5634492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dirty="0" err="1">
                <a:solidFill>
                  <a:srgbClr val="9D206F"/>
                </a:solidFill>
                <a:latin typeface="Menlo-Regular"/>
              </a:rPr>
              <a:t>stdlib.h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dirty="0" err="1">
                <a:solidFill>
                  <a:srgbClr val="9D206F"/>
                </a:solidFill>
                <a:latin typeface="Menlo-Regular"/>
              </a:rPr>
              <a:t>dlfcn.h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endParaRPr lang="en-US" dirty="0">
              <a:solidFill>
                <a:srgbClr val="000000"/>
              </a:solidFill>
              <a:latin typeface="Menlo-Regular"/>
            </a:endParaRPr>
          </a:p>
          <a:p>
            <a:r>
              <a:rPr lang="fr-FR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r>
              <a:rPr lang="fr-FR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[2] = {3, 4};</a:t>
            </a:r>
          </a:p>
          <a:p>
            <a:r>
              <a:rPr lang="nl-NL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dirty="0" err="1">
                <a:solidFill>
                  <a:srgbClr val="C1651C"/>
                </a:solidFill>
                <a:latin typeface="Menlo-Regular"/>
              </a:rPr>
              <a:t>z</a:t>
            </a:r>
            <a:r>
              <a:rPr lang="nl-NL" dirty="0">
                <a:solidFill>
                  <a:srgbClr val="000000"/>
                </a:solidFill>
                <a:latin typeface="Menlo-Regular"/>
              </a:rPr>
              <a:t>[2];</a:t>
            </a:r>
          </a:p>
          <a:p>
            <a:endParaRPr lang="nl-NL" dirty="0">
              <a:solidFill>
                <a:srgbClr val="000000"/>
              </a:solidFill>
              <a:latin typeface="Menlo-Regular"/>
            </a:endParaRPr>
          </a:p>
          <a:p>
            <a:r>
              <a:rPr lang="nl-NL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dirty="0" err="1">
                <a:solidFill>
                  <a:srgbClr val="4A00FF"/>
                </a:solidFill>
                <a:latin typeface="Menlo-Regular"/>
              </a:rPr>
              <a:t>main</a:t>
            </a:r>
            <a:r>
              <a:rPr lang="nl-NL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nl-NL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nl-NL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nl-NL" dirty="0">
                <a:solidFill>
                  <a:srgbClr val="C1651C"/>
                </a:solidFill>
                <a:latin typeface="Menlo-Regular"/>
              </a:rPr>
              <a:t>handle</a:t>
            </a:r>
            <a:r>
              <a:rPr lang="nl-NL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dirty="0">
                <a:solidFill>
                  <a:srgbClr val="000000"/>
                </a:solidFill>
                <a:latin typeface="Menlo-Regular"/>
              </a:rPr>
              <a:t> (*</a:t>
            </a:r>
            <a:r>
              <a:rPr lang="fi-FI" dirty="0" err="1">
                <a:solidFill>
                  <a:srgbClr val="C1651C"/>
                </a:solidFill>
                <a:latin typeface="Menlo-Regular"/>
              </a:rPr>
              <a:t>addvec</a:t>
            </a:r>
            <a:r>
              <a:rPr lang="fi-FI" dirty="0" err="1">
                <a:solidFill>
                  <a:srgbClr val="000000"/>
                </a:solidFill>
                <a:latin typeface="Menlo-Regular"/>
              </a:rPr>
              <a:t>)(</a:t>
            </a:r>
            <a:r>
              <a:rPr lang="fi-FI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dirty="0">
                <a:solidFill>
                  <a:srgbClr val="000000"/>
                </a:solidFill>
                <a:latin typeface="Menlo-Regular"/>
              </a:rPr>
              <a:t> *, </a:t>
            </a:r>
            <a:r>
              <a:rPr lang="fi-FI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dirty="0">
                <a:solidFill>
                  <a:srgbClr val="000000"/>
                </a:solidFill>
                <a:latin typeface="Menlo-Regular"/>
              </a:rPr>
              <a:t> *, </a:t>
            </a:r>
            <a:r>
              <a:rPr lang="fi-FI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dirty="0">
                <a:solidFill>
                  <a:srgbClr val="000000"/>
                </a:solidFill>
                <a:latin typeface="Menlo-Regular"/>
              </a:rPr>
              <a:t> *, </a:t>
            </a:r>
            <a:r>
              <a:rPr lang="fi-FI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fi-FI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i-FI" dirty="0" err="1">
                <a:solidFill>
                  <a:srgbClr val="C1651C"/>
                </a:solidFill>
                <a:latin typeface="Menlo-Regular"/>
              </a:rPr>
              <a:t>error</a:t>
            </a:r>
            <a:r>
              <a:rPr lang="fi-FI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dirty="0">
              <a:solidFill>
                <a:srgbClr val="000000"/>
              </a:solidFill>
              <a:latin typeface="Menlo-Regular"/>
            </a:endParaRPr>
          </a:p>
          <a:p>
            <a:r>
              <a:rPr lang="fi-FI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dirty="0" err="1">
                <a:solidFill>
                  <a:srgbClr val="CB2418"/>
                </a:solidFill>
                <a:latin typeface="Menlo-Regular"/>
              </a:rPr>
              <a:t>Dynamically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dirty="0" err="1">
                <a:solidFill>
                  <a:srgbClr val="CB2418"/>
                </a:solidFill>
                <a:latin typeface="Menlo-Regular"/>
              </a:rPr>
              <a:t>load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 the </a:t>
            </a:r>
            <a:r>
              <a:rPr lang="fi-FI" dirty="0" err="1">
                <a:solidFill>
                  <a:srgbClr val="CB2418"/>
                </a:solidFill>
                <a:latin typeface="Menlo-Regular"/>
              </a:rPr>
              <a:t>shared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dirty="0" err="1">
                <a:solidFill>
                  <a:srgbClr val="CB2418"/>
                </a:solidFill>
                <a:latin typeface="Menlo-Regular"/>
              </a:rPr>
              <a:t>library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dirty="0" err="1">
                <a:solidFill>
                  <a:srgbClr val="CB2418"/>
                </a:solidFill>
                <a:latin typeface="Menlo-Regular"/>
              </a:rPr>
              <a:t>that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dirty="0" err="1">
                <a:solidFill>
                  <a:srgbClr val="CB2418"/>
                </a:solidFill>
                <a:latin typeface="Menlo-Regular"/>
              </a:rPr>
              <a:t>contains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dirty="0" err="1">
                <a:solidFill>
                  <a:srgbClr val="CB2418"/>
                </a:solidFill>
                <a:latin typeface="Menlo-Regular"/>
              </a:rPr>
              <a:t>addvec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() */</a:t>
            </a:r>
            <a:endParaRPr lang="fi-FI" dirty="0">
              <a:solidFill>
                <a:srgbClr val="000000"/>
              </a:solidFill>
              <a:latin typeface="Menlo-Regular"/>
            </a:endParaRPr>
          </a:p>
          <a:p>
            <a:r>
              <a:rPr lang="fi-FI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dirty="0" err="1">
                <a:solidFill>
                  <a:srgbClr val="000000"/>
                </a:solidFill>
                <a:latin typeface="Menlo-Regular"/>
              </a:rPr>
              <a:t>handle</a:t>
            </a:r>
            <a:r>
              <a:rPr lang="fi-FI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dirty="0" err="1">
                <a:solidFill>
                  <a:srgbClr val="000000"/>
                </a:solidFill>
                <a:latin typeface="Menlo-Regular"/>
              </a:rPr>
              <a:t>dlopen(</a:t>
            </a:r>
            <a:r>
              <a:rPr lang="fi-FI" dirty="0" err="1">
                <a:solidFill>
                  <a:srgbClr val="9D206F"/>
                </a:solidFill>
                <a:latin typeface="Menlo-Regular"/>
              </a:rPr>
              <a:t>"./libvector.so</a:t>
            </a:r>
            <a:r>
              <a:rPr lang="fi-FI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fi-FI" dirty="0">
                <a:solidFill>
                  <a:srgbClr val="000000"/>
                </a:solidFill>
                <a:latin typeface="Menlo-Regular"/>
              </a:rPr>
              <a:t>, RTLD_LAZY);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(!handle) {</a:t>
            </a:r>
          </a:p>
          <a:p>
            <a:r>
              <a:rPr lang="pl-PL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pl-PL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pl-PL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dirty="0">
                <a:solidFill>
                  <a:srgbClr val="9D206F"/>
                </a:solidFill>
                <a:latin typeface="Menlo-Regular"/>
              </a:rPr>
              <a:t>"%s\n"</a:t>
            </a:r>
            <a:r>
              <a:rPr lang="pl-PL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pl-PL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pl-PL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dirty="0" err="1">
                <a:solidFill>
                  <a:srgbClr val="000000"/>
                </a:solidFill>
                <a:latin typeface="Menlo-Regular"/>
              </a:rPr>
              <a:t>exit</a:t>
            </a:r>
            <a:r>
              <a:rPr lang="pl-PL" dirty="0">
                <a:solidFill>
                  <a:srgbClr val="000000"/>
                </a:solidFill>
                <a:latin typeface="Menlo-Regular"/>
              </a:rPr>
              <a:t>(1);</a:t>
            </a:r>
          </a:p>
          <a:p>
            <a:r>
              <a:rPr lang="pl-PL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l-PL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pl-PL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57237" y="5892801"/>
            <a:ext cx="1255770" cy="50597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33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44551" y="165100"/>
            <a:ext cx="10496549" cy="782638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F7B217"/>
                </a:solidFill>
              </a:rPr>
              <a:t>Dynamic Linking at Run-time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615009" y="1054101"/>
            <a:ext cx="6234697" cy="5617886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</a:p>
          <a:p>
            <a:endParaRPr lang="en-US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dirty="0">
                <a:solidFill>
                  <a:srgbClr val="CB2418"/>
                </a:solidFill>
                <a:latin typeface="Menlo-Regular"/>
              </a:rPr>
              <a:t>* Get a pointer to the </a:t>
            </a:r>
            <a:r>
              <a:rPr lang="en-US" dirty="0" err="1">
                <a:solidFill>
                  <a:srgbClr val="CB2418"/>
                </a:solidFill>
                <a:latin typeface="Menlo-Regular"/>
              </a:rPr>
              <a:t>addvec</a:t>
            </a:r>
            <a:r>
              <a:rPr lang="en-US" dirty="0">
                <a:solidFill>
                  <a:srgbClr val="CB2418"/>
                </a:solidFill>
                <a:latin typeface="Menlo-Regular"/>
              </a:rPr>
              <a:t>() function we just loaded */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addvec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dlsym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(handle, 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dirty="0" err="1">
                <a:solidFill>
                  <a:srgbClr val="9D206F"/>
                </a:solidFill>
                <a:latin typeface="Menlo-Regular"/>
              </a:rPr>
              <a:t>addvec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((error =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()) != </a:t>
            </a:r>
            <a:r>
              <a:rPr lang="en-US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"%s\n"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, error);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    exit(1);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>
                <a:solidFill>
                  <a:srgbClr val="CB2418"/>
                </a:solidFill>
                <a:latin typeface="Menlo-Regular"/>
              </a:rPr>
              <a:t>/* Now we can call </a:t>
            </a:r>
            <a:r>
              <a:rPr lang="en-US" dirty="0" err="1">
                <a:solidFill>
                  <a:srgbClr val="CB2418"/>
                </a:solidFill>
                <a:latin typeface="Menlo-Regular"/>
              </a:rPr>
              <a:t>addvec</a:t>
            </a:r>
            <a:r>
              <a:rPr lang="en-US" dirty="0">
                <a:solidFill>
                  <a:srgbClr val="CB2418"/>
                </a:solidFill>
                <a:latin typeface="Menlo-Regular"/>
              </a:rPr>
              <a:t>() just like any other function */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addvec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(x, y, z, 2);</a:t>
            </a:r>
          </a:p>
          <a:p>
            <a:r>
              <a:rPr lang="ro-RO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dirty="0">
                <a:solidFill>
                  <a:srgbClr val="9D206F"/>
                </a:solidFill>
                <a:latin typeface="Menlo-Regular"/>
              </a:rPr>
              <a:t>"z = [%d %d]\n"</a:t>
            </a:r>
            <a:r>
              <a:rPr lang="ro-RO" dirty="0">
                <a:solidFill>
                  <a:srgbClr val="000000"/>
                </a:solidFill>
                <a:latin typeface="Menlo-Regular"/>
              </a:rPr>
              <a:t>, z[0], z[1]);</a:t>
            </a:r>
          </a:p>
          <a:p>
            <a:endParaRPr lang="ro-RO" dirty="0">
              <a:solidFill>
                <a:srgbClr val="000000"/>
              </a:solidFill>
              <a:latin typeface="Menlo-Regular"/>
            </a:endParaRPr>
          </a:p>
          <a:p>
            <a:r>
              <a:rPr lang="ro-RO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dirty="0">
                <a:solidFill>
                  <a:srgbClr val="CB2418"/>
                </a:solidFill>
                <a:latin typeface="Menlo-Regular"/>
              </a:rPr>
              <a:t>/* Unload the shared library */</a:t>
            </a:r>
            <a:endParaRPr lang="ro-RO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dlclose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(handle) &lt; 0) {</a:t>
            </a:r>
          </a:p>
          <a:p>
            <a:r>
              <a:rPr lang="pl-PL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pl-PL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pl-PL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dirty="0">
                <a:solidFill>
                  <a:srgbClr val="9D206F"/>
                </a:solidFill>
                <a:latin typeface="Menlo-Regular"/>
              </a:rPr>
              <a:t>"%s\n"</a:t>
            </a:r>
            <a:r>
              <a:rPr lang="pl-PL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pl-PL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pl-PL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dirty="0" err="1">
                <a:solidFill>
                  <a:srgbClr val="000000"/>
                </a:solidFill>
                <a:latin typeface="Menlo-Regular"/>
              </a:rPr>
              <a:t>exit</a:t>
            </a:r>
            <a:r>
              <a:rPr lang="pl-PL" dirty="0">
                <a:solidFill>
                  <a:srgbClr val="000000"/>
                </a:solidFill>
                <a:latin typeface="Menlo-Regular"/>
              </a:rPr>
              <a:t>(1);</a:t>
            </a:r>
          </a:p>
          <a:p>
            <a:r>
              <a:rPr lang="pl-PL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dirty="0">
                <a:solidFill>
                  <a:srgbClr val="000000"/>
                </a:solidFill>
                <a:latin typeface="Menlo-Regular"/>
              </a:rPr>
              <a:t> 0;</a:t>
            </a:r>
          </a:p>
          <a:p>
            <a:r>
              <a:rPr lang="is-IS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GB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71701" y="5930900"/>
            <a:ext cx="1182086" cy="44166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34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Linking is a technique that allows programs to be constructed from multiple object files. </a:t>
            </a:r>
          </a:p>
          <a:p>
            <a:endParaRPr lang="en-US" dirty="0" smtClean="0"/>
          </a:p>
          <a:p>
            <a:r>
              <a:rPr lang="en-US" dirty="0" smtClean="0"/>
              <a:t>Linking can happen at different times in a program’s lifetime:</a:t>
            </a:r>
          </a:p>
          <a:p>
            <a:pPr lvl="1"/>
            <a:r>
              <a:rPr lang="en-US" dirty="0" smtClean="0"/>
              <a:t>Compile time (when a program is compiled)</a:t>
            </a:r>
          </a:p>
          <a:p>
            <a:pPr lvl="1"/>
            <a:r>
              <a:rPr lang="en-US" dirty="0" smtClean="0"/>
              <a:t>Load time (when a program is loaded into memory)</a:t>
            </a:r>
          </a:p>
          <a:p>
            <a:pPr lvl="1"/>
            <a:r>
              <a:rPr lang="en-US" dirty="0" smtClean="0"/>
              <a:t>Run time (while a program is executing)</a:t>
            </a:r>
          </a:p>
          <a:p>
            <a:pPr lvl="1"/>
            <a:endParaRPr lang="en-US" dirty="0"/>
          </a:p>
          <a:p>
            <a:r>
              <a:rPr lang="en-US" dirty="0" smtClean="0"/>
              <a:t>Understanding linking can help you avoid nasty errors and make you a </a:t>
            </a:r>
            <a:r>
              <a:rPr lang="en-US" smtClean="0"/>
              <a:t>better programmer. </a:t>
            </a:r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9240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Library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13247"/>
          </a:xfrm>
        </p:spPr>
        <p:txBody>
          <a:bodyPr/>
          <a:lstStyle/>
          <a:p>
            <a:r>
              <a:rPr lang="en-GB" dirty="0" smtClean="0"/>
              <a:t>Library </a:t>
            </a:r>
            <a:r>
              <a:rPr lang="en-GB" dirty="0" err="1" smtClean="0"/>
              <a:t>interpositioning</a:t>
            </a:r>
            <a:r>
              <a:rPr lang="en-GB" dirty="0" smtClean="0"/>
              <a:t> : powerful linking technique that allows programmers to intercept calls to arbitrary functions</a:t>
            </a:r>
          </a:p>
          <a:p>
            <a:r>
              <a:rPr lang="en-GB" dirty="0" err="1" smtClean="0"/>
              <a:t>Interpositioning</a:t>
            </a:r>
            <a:r>
              <a:rPr lang="en-GB" dirty="0" smtClean="0"/>
              <a:t> can occur at:</a:t>
            </a:r>
          </a:p>
          <a:p>
            <a:pPr lvl="1"/>
            <a:r>
              <a:rPr lang="en-GB" dirty="0" smtClean="0"/>
              <a:t>Compile time: When the source code is compiled	</a:t>
            </a:r>
          </a:p>
          <a:p>
            <a:pPr lvl="1"/>
            <a:r>
              <a:rPr lang="en-GB" dirty="0" smtClean="0"/>
              <a:t>Link time: When the </a:t>
            </a:r>
            <a:r>
              <a:rPr lang="en-GB" dirty="0" err="1" smtClean="0"/>
              <a:t>relocatable</a:t>
            </a:r>
            <a:r>
              <a:rPr lang="en-GB" dirty="0" smtClean="0"/>
              <a:t> object files are statically linked to form an executable object file</a:t>
            </a:r>
          </a:p>
          <a:p>
            <a:pPr lvl="1"/>
            <a:r>
              <a:rPr lang="en-GB" dirty="0" smtClean="0"/>
              <a:t>Load/run time: When an executable object file is loaded into memory, dynamically linked, and then executed.</a:t>
            </a:r>
          </a:p>
          <a:p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Interpositioning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Security</a:t>
            </a:r>
          </a:p>
          <a:p>
            <a:pPr lvl="1"/>
            <a:r>
              <a:rPr lang="en-GB" dirty="0" smtClean="0"/>
              <a:t>Confinement (sandboxing)</a:t>
            </a:r>
          </a:p>
          <a:p>
            <a:pPr lvl="1"/>
            <a:r>
              <a:rPr lang="en-GB" dirty="0" smtClean="0"/>
              <a:t>Behind the scenes encryption</a:t>
            </a:r>
          </a:p>
          <a:p>
            <a:r>
              <a:rPr lang="en-US" dirty="0" smtClean="0"/>
              <a:t>Debugging</a:t>
            </a:r>
            <a:endParaRPr lang="en-US" dirty="0"/>
          </a:p>
          <a:p>
            <a:pPr lvl="1"/>
            <a:r>
              <a:rPr lang="en-US" dirty="0"/>
              <a:t>In 2014, two Facebook engineers debugged a treacherous 1-year old bug in their iPhone app using </a:t>
            </a:r>
            <a:r>
              <a:rPr lang="en-US" dirty="0" err="1"/>
              <a:t>interpositioning</a:t>
            </a:r>
            <a:endParaRPr lang="en-US" dirty="0"/>
          </a:p>
          <a:p>
            <a:pPr lvl="1"/>
            <a:r>
              <a:rPr lang="en-US" dirty="0"/>
              <a:t>Code in the SPDY networking stack was writing to the wrong location</a:t>
            </a:r>
          </a:p>
          <a:p>
            <a:pPr lvl="1"/>
            <a:r>
              <a:rPr lang="en-US" dirty="0"/>
              <a:t>Solved by intercepting calls to </a:t>
            </a:r>
            <a:r>
              <a:rPr lang="en-US" dirty="0" err="1"/>
              <a:t>Posix</a:t>
            </a:r>
            <a:r>
              <a:rPr lang="en-US" dirty="0"/>
              <a:t> write functions (write, </a:t>
            </a:r>
            <a:r>
              <a:rPr lang="en-US" dirty="0" err="1"/>
              <a:t>writev</a:t>
            </a:r>
            <a:r>
              <a:rPr lang="en-US" dirty="0"/>
              <a:t>, </a:t>
            </a:r>
            <a:r>
              <a:rPr lang="en-US" dirty="0" err="1"/>
              <a:t>pwrite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600" dirty="0"/>
              <a:t>Source: </a:t>
            </a:r>
            <a:r>
              <a:rPr lang="en-US" sz="1600" dirty="0" smtClean="0"/>
              <a:t> Facebook engineering blog post at </a:t>
            </a:r>
            <a:r>
              <a:rPr lang="en-US" sz="1600" dirty="0" smtClean="0">
                <a:latin typeface="Courier New"/>
                <a:cs typeface="Courier New"/>
              </a:rPr>
              <a:t>https</a:t>
            </a:r>
            <a:r>
              <a:rPr lang="en-US" sz="1600" dirty="0">
                <a:latin typeface="Courier New"/>
                <a:cs typeface="Courier New"/>
              </a:rPr>
              <a:t>://</a:t>
            </a:r>
            <a:r>
              <a:rPr lang="en-US" sz="1600" dirty="0" err="1">
                <a:latin typeface="Courier New"/>
                <a:cs typeface="Courier New"/>
              </a:rPr>
              <a:t>code.facebook.com</a:t>
            </a:r>
            <a:r>
              <a:rPr lang="en-US" sz="1600" dirty="0">
                <a:latin typeface="Courier New"/>
                <a:cs typeface="Courier New"/>
              </a:rPr>
              <a:t>/posts/313033472212144/debugging-file-corruption-on-</a:t>
            </a:r>
            <a:r>
              <a:rPr lang="en-US" sz="1600" dirty="0" err="1">
                <a:latin typeface="Courier New"/>
                <a:cs typeface="Courier New"/>
              </a:rPr>
              <a:t>ios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Interpositioning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0" y="1362075"/>
            <a:ext cx="10655301" cy="4972050"/>
          </a:xfrm>
        </p:spPr>
        <p:txBody>
          <a:bodyPr/>
          <a:lstStyle/>
          <a:p>
            <a:r>
              <a:rPr lang="en-GB" sz="4000" dirty="0"/>
              <a:t>Monitoring and Profiling</a:t>
            </a:r>
          </a:p>
          <a:p>
            <a:pPr lvl="1"/>
            <a:r>
              <a:rPr lang="en-GB" sz="3600" dirty="0"/>
              <a:t>Count number of calls to functions</a:t>
            </a:r>
          </a:p>
          <a:p>
            <a:pPr lvl="1"/>
            <a:r>
              <a:rPr lang="en-GB" sz="3600" dirty="0"/>
              <a:t>Characterize call sites and arguments to functions</a:t>
            </a:r>
          </a:p>
          <a:p>
            <a:pPr lvl="1"/>
            <a:r>
              <a:rPr lang="en-GB" sz="3600" dirty="0" err="1"/>
              <a:t>Malloc</a:t>
            </a:r>
            <a:r>
              <a:rPr lang="en-GB" sz="3600" dirty="0"/>
              <a:t> tracing</a:t>
            </a:r>
          </a:p>
          <a:p>
            <a:pPr lvl="2"/>
            <a:r>
              <a:rPr lang="en-GB" sz="2800" dirty="0"/>
              <a:t>Detecting memory leaks</a:t>
            </a:r>
          </a:p>
          <a:p>
            <a:pPr lvl="2"/>
            <a:r>
              <a:rPr lang="en-GB" sz="2800" b="1" dirty="0">
                <a:solidFill>
                  <a:srgbClr val="C00000"/>
                </a:solidFill>
              </a:rPr>
              <a:t>Generating address traces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4056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410522"/>
            <a:ext cx="5486400" cy="4647378"/>
          </a:xfrm>
        </p:spPr>
        <p:txBody>
          <a:bodyPr>
            <a:noAutofit/>
          </a:bodyPr>
          <a:lstStyle/>
          <a:p>
            <a:r>
              <a:rPr lang="en-US" sz="2800" dirty="0" smtClean="0"/>
              <a:t>Goal: trace the addresses and sizes of the allocated and freed blocks, without breaking the program, and without modifying the source code. </a:t>
            </a:r>
          </a:p>
          <a:p>
            <a:endParaRPr lang="en-US" sz="2800" dirty="0" smtClean="0"/>
          </a:p>
          <a:p>
            <a:r>
              <a:rPr lang="en-US" sz="2800" dirty="0" smtClean="0"/>
              <a:t>Three solutions: interpose on the </a:t>
            </a:r>
            <a:r>
              <a:rPr lang="en-US" sz="2800" dirty="0" smtClean="0">
                <a:latin typeface="Courier New"/>
                <a:cs typeface="Courier New"/>
              </a:rPr>
              <a:t>lib</a:t>
            </a:r>
            <a:r>
              <a:rPr lang="en-US" sz="2800" dirty="0" smtClean="0"/>
              <a:t> </a:t>
            </a:r>
            <a:r>
              <a:rPr lang="en-US" sz="2800" dirty="0" err="1" smtClean="0">
                <a:latin typeface="Courier New"/>
                <a:cs typeface="Courier New"/>
              </a:rPr>
              <a:t>malloc</a:t>
            </a:r>
            <a:r>
              <a:rPr lang="en-US" sz="2800" dirty="0" smtClean="0"/>
              <a:t> and </a:t>
            </a:r>
            <a:r>
              <a:rPr lang="en-US" sz="2800" dirty="0" smtClean="0">
                <a:latin typeface="Courier New"/>
                <a:cs typeface="Courier New"/>
              </a:rPr>
              <a:t>free</a:t>
            </a:r>
            <a:r>
              <a:rPr lang="en-US" sz="2800" dirty="0" smtClean="0"/>
              <a:t> functions at compile time, link time, and load/run time. </a:t>
            </a:r>
            <a:endParaRPr lang="en-US" sz="28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60425" y="1321622"/>
            <a:ext cx="3588140" cy="3972499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2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28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2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2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2800" dirty="0" err="1">
                <a:solidFill>
                  <a:srgbClr val="9D206F"/>
                </a:solidFill>
                <a:latin typeface="Menlo-Regular"/>
              </a:rPr>
              <a:t>malloc.h</a:t>
            </a:r>
            <a:r>
              <a:rPr lang="en-US" sz="2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2800" dirty="0">
              <a:solidFill>
                <a:srgbClr val="000000"/>
              </a:solidFill>
              <a:latin typeface="Menlo-Regular"/>
            </a:endParaRPr>
          </a:p>
          <a:p>
            <a:endParaRPr lang="en-US" sz="2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2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2800" dirty="0">
                <a:solidFill>
                  <a:srgbClr val="C1651C"/>
                </a:solidFill>
                <a:latin typeface="Menlo-Regular"/>
              </a:rPr>
              <a:t>p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(32);</a:t>
            </a:r>
          </a:p>
          <a:p>
            <a:r>
              <a:rPr lang="en-US" sz="2800" dirty="0">
                <a:solidFill>
                  <a:srgbClr val="000000"/>
                </a:solidFill>
                <a:latin typeface="Menlo-Regular"/>
              </a:rPr>
              <a:t>    free(p);</a:t>
            </a:r>
          </a:p>
          <a:p>
            <a:r>
              <a:rPr lang="is-IS" sz="2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2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2800" dirty="0">
                <a:solidFill>
                  <a:srgbClr val="000000"/>
                </a:solidFill>
                <a:latin typeface="Menlo-Regular"/>
              </a:rPr>
              <a:t>(0);</a:t>
            </a:r>
          </a:p>
          <a:p>
            <a:r>
              <a:rPr lang="is-IS" sz="2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2800" dirty="0" smtClean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0352" y="5599668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int.c</a:t>
            </a:r>
            <a:endParaRPr lang="en-US" sz="2800" b="1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Linkers?</a:t>
            </a: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178052"/>
            <a:ext cx="10515600" cy="5400877"/>
          </a:xfrm>
        </p:spPr>
        <p:txBody>
          <a:bodyPr>
            <a:noAutofit/>
          </a:bodyPr>
          <a:lstStyle/>
          <a:p>
            <a:r>
              <a:rPr lang="en-US" sz="4400" dirty="0" smtClean="0"/>
              <a:t>Reason 1: Modularity</a:t>
            </a:r>
          </a:p>
          <a:p>
            <a:pPr lvl="1"/>
            <a:r>
              <a:rPr lang="en-US" sz="4000" dirty="0" smtClean="0"/>
              <a:t>Program </a:t>
            </a:r>
            <a:r>
              <a:rPr lang="en-US" sz="4000" dirty="0" smtClean="0"/>
              <a:t>can be written as a collection of smaller source files, rather than one monolithic mass.</a:t>
            </a:r>
          </a:p>
          <a:p>
            <a:pPr lvl="1"/>
            <a:endParaRPr lang="en-US" sz="4000" dirty="0" smtClean="0"/>
          </a:p>
          <a:p>
            <a:pPr lvl="1"/>
            <a:r>
              <a:rPr lang="en-US" sz="4000" dirty="0" smtClean="0"/>
              <a:t>Can build libraries of common functions (more on this later)</a:t>
            </a:r>
          </a:p>
          <a:p>
            <a:pPr lvl="2"/>
            <a:r>
              <a:rPr lang="en-US" sz="3200" dirty="0" smtClean="0"/>
              <a:t>e.g., Math library, standard C library</a:t>
            </a:r>
            <a:endParaRPr lang="en-US" sz="3200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35678"/>
            <a:ext cx="10122791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Compile-time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6024" y="1149488"/>
            <a:ext cx="11411176" cy="5632312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ifdef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COMPILETIME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wrapper function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(size);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(%d)=%p\n"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           (</a:t>
            </a:r>
            <a:r>
              <a:rPr lang="it-IT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size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t-IT" sz="1800" dirty="0" err="1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it-IT" sz="1800" dirty="0">
              <a:solidFill>
                <a:srgbClr val="000000"/>
              </a:solidFill>
              <a:latin typeface="Menlo-Regular"/>
            </a:endParaRPr>
          </a:p>
          <a:p>
            <a:r>
              <a:rPr lang="it-IT" sz="1800" dirty="0">
                <a:solidFill>
                  <a:srgbClr val="CB2418"/>
                </a:solidFill>
                <a:latin typeface="Menlo-Regular"/>
              </a:rPr>
              <a:t>/* free </a:t>
            </a:r>
            <a:r>
              <a:rPr lang="it-IT" sz="1800" dirty="0" err="1">
                <a:solidFill>
                  <a:srgbClr val="CB2418"/>
                </a:solidFill>
                <a:latin typeface="Menlo-Regular"/>
              </a:rPr>
              <a:t>wrapper</a:t>
            </a:r>
            <a:r>
              <a:rPr lang="it-IT" sz="18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it-IT" sz="1800" dirty="0" err="1">
                <a:solidFill>
                  <a:srgbClr val="CB2418"/>
                </a:solidFill>
                <a:latin typeface="Menlo-Regular"/>
              </a:rPr>
              <a:t>function</a:t>
            </a:r>
            <a:r>
              <a:rPr lang="it-IT" sz="1800" dirty="0">
                <a:solidFill>
                  <a:srgbClr val="CB2418"/>
                </a:solidFill>
                <a:latin typeface="Menlo-Regular"/>
              </a:rPr>
              <a:t> */</a:t>
            </a:r>
            <a:endParaRPr lang="it-IT" sz="1800" dirty="0">
              <a:solidFill>
                <a:srgbClr val="000000"/>
              </a:solidFill>
              <a:latin typeface="Menlo-Regular"/>
            </a:endParaRPr>
          </a:p>
          <a:p>
            <a:r>
              <a:rPr lang="it-IT" sz="18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1800" dirty="0" err="1">
                <a:solidFill>
                  <a:srgbClr val="4A00FF"/>
                </a:solidFill>
                <a:latin typeface="Menlo-Regular"/>
              </a:rPr>
              <a:t>myfree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18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it-IT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free(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"free(%p)\n"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endif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94019" y="641246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6024" y="1522274"/>
            <a:ext cx="11411176" cy="1754327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(size)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myfree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myfree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63411" y="290726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malloc.h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6023" y="3657601"/>
            <a:ext cx="10122791" cy="2585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intc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-DCOMPILETIME -c </a:t>
            </a:r>
            <a:r>
              <a:rPr lang="en-US" sz="1800" b="0" dirty="0" err="1">
                <a:latin typeface="Courier New"/>
                <a:cs typeface="Courier New"/>
              </a:rPr>
              <a:t>mymalloc.c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-I. -o </a:t>
            </a:r>
            <a:r>
              <a:rPr lang="en-US" sz="1800" b="0" dirty="0" err="1">
                <a:latin typeface="Courier New"/>
                <a:cs typeface="Courier New"/>
              </a:rPr>
              <a:t>intc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mymalloc.o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runc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>
                <a:latin typeface="Courier New"/>
                <a:cs typeface="Courier New"/>
              </a:rPr>
              <a:t>./</a:t>
            </a:r>
            <a:r>
              <a:rPr lang="en-US" sz="1800" b="0" dirty="0" err="1">
                <a:latin typeface="Courier New"/>
                <a:cs typeface="Courier New"/>
              </a:rPr>
              <a:t>intc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malloc</a:t>
            </a:r>
            <a:r>
              <a:rPr lang="en-US" sz="1800" b="0" dirty="0">
                <a:latin typeface="Courier New"/>
                <a:cs typeface="Courier New"/>
              </a:rPr>
              <a:t>(32)=0x1edc010</a:t>
            </a:r>
          </a:p>
          <a:p>
            <a:r>
              <a:rPr lang="en-US" sz="1800" b="0" dirty="0">
                <a:latin typeface="Courier New"/>
                <a:cs typeface="Courier New"/>
              </a:rPr>
              <a:t>free(0x1edc010)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endParaRPr lang="en-US" sz="1800" dirty="0">
              <a:latin typeface="Courier New"/>
              <a:cs typeface="Courier New"/>
            </a:endParaRPr>
          </a:p>
          <a:p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25" y="152400"/>
            <a:ext cx="10122791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6024" y="838200"/>
            <a:ext cx="11411176" cy="5909311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ifdef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LINKTIME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real_malloc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real_free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wrapper function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wrap_malloc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__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real_malloc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(size);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(%d) = %p\n"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)size,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CB2418"/>
                </a:solidFill>
                <a:latin typeface="Menlo-Regular"/>
              </a:rPr>
              <a:t>/* free wrapper function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wrap_free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__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real_free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free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"free(%p)\n"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endif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94019" y="633626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2" y="4191000"/>
            <a:ext cx="11074399" cy="2438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Wl</a:t>
            </a:r>
            <a:r>
              <a:rPr lang="en-US" dirty="0" smtClean="0"/>
              <a:t>” flag passes argument to linker, replacing each comma with a space. </a:t>
            </a:r>
          </a:p>
          <a:p>
            <a:r>
              <a:rPr lang="en-US" dirty="0" smtClean="0"/>
              <a:t>The  “</a:t>
            </a:r>
            <a:r>
              <a:rPr lang="en-US" dirty="0" smtClean="0">
                <a:latin typeface="Courier New"/>
                <a:cs typeface="Courier New"/>
              </a:rPr>
              <a:t>--</a:t>
            </a:r>
            <a:r>
              <a:rPr lang="en-US" dirty="0" err="1" smtClean="0">
                <a:latin typeface="Courier New"/>
                <a:cs typeface="Courier New"/>
              </a:rPr>
              <a:t>wrap,malloc</a:t>
            </a:r>
            <a:r>
              <a:rPr lang="en-US" dirty="0" smtClean="0"/>
              <a:t> ”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arg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instructs linker to resolve references in a special way:</a:t>
            </a:r>
          </a:p>
          <a:p>
            <a:pPr lvl="1"/>
            <a:r>
              <a:rPr lang="en-US" dirty="0" smtClean="0"/>
              <a:t>Refs to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should be resolved as </a:t>
            </a:r>
            <a:r>
              <a:rPr lang="en-US" dirty="0" smtClean="0">
                <a:latin typeface="Courier New"/>
                <a:cs typeface="Courier New"/>
              </a:rPr>
              <a:t>__</a:t>
            </a:r>
            <a:r>
              <a:rPr lang="en-US" dirty="0" err="1" smtClean="0">
                <a:latin typeface="Courier New"/>
                <a:cs typeface="Courier New"/>
              </a:rPr>
              <a:t>wrap_malloc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Refs to 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__</a:t>
            </a:r>
            <a:r>
              <a:rPr lang="en-US" dirty="0" err="1" smtClean="0">
                <a:latin typeface="Courier New"/>
                <a:cs typeface="Courier New"/>
              </a:rPr>
              <a:t>real_malloc</a:t>
            </a:r>
            <a:r>
              <a:rPr lang="en-US" dirty="0" smtClean="0"/>
              <a:t> should be resolved as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025" y="1300878"/>
            <a:ext cx="10528300" cy="2585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intl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-DLINKTIME -c </a:t>
            </a:r>
            <a:r>
              <a:rPr lang="en-US" sz="1800" b="0" dirty="0" err="1">
                <a:latin typeface="Courier New"/>
                <a:cs typeface="Courier New"/>
              </a:rPr>
              <a:t>mymalloc.c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-c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</a:t>
            </a:r>
            <a:r>
              <a:rPr lang="en-US" sz="1800" b="0" dirty="0" err="1">
                <a:latin typeface="Courier New"/>
                <a:cs typeface="Courier New"/>
              </a:rPr>
              <a:t>Wl</a:t>
            </a:r>
            <a:r>
              <a:rPr lang="en-US" sz="1800" b="0" dirty="0">
                <a:latin typeface="Courier New"/>
                <a:cs typeface="Courier New"/>
              </a:rPr>
              <a:t>,--</a:t>
            </a:r>
            <a:r>
              <a:rPr lang="en-US" sz="1800" b="0" dirty="0" err="1">
                <a:latin typeface="Courier New"/>
                <a:cs typeface="Courier New"/>
              </a:rPr>
              <a:t>wrap,malloc</a:t>
            </a:r>
            <a:r>
              <a:rPr lang="en-US" sz="1800" b="0" dirty="0">
                <a:latin typeface="Courier New"/>
                <a:cs typeface="Courier New"/>
              </a:rPr>
              <a:t> -</a:t>
            </a:r>
            <a:r>
              <a:rPr lang="en-US" sz="1800" b="0" dirty="0" err="1">
                <a:latin typeface="Courier New"/>
                <a:cs typeface="Courier New"/>
              </a:rPr>
              <a:t>Wl</a:t>
            </a:r>
            <a:r>
              <a:rPr lang="en-US" sz="1800" b="0" dirty="0">
                <a:latin typeface="Courier New"/>
                <a:cs typeface="Courier New"/>
              </a:rPr>
              <a:t>,--</a:t>
            </a:r>
            <a:r>
              <a:rPr lang="en-US" sz="1800" b="0" dirty="0" err="1">
                <a:latin typeface="Courier New"/>
                <a:cs typeface="Courier New"/>
              </a:rPr>
              <a:t>wrap,free</a:t>
            </a:r>
            <a:r>
              <a:rPr lang="en-US" sz="1800" b="0" dirty="0">
                <a:latin typeface="Courier New"/>
                <a:cs typeface="Courier New"/>
              </a:rPr>
              <a:t> -o </a:t>
            </a:r>
            <a:r>
              <a:rPr lang="en-US" sz="1800" b="0" dirty="0" err="1">
                <a:latin typeface="Courier New"/>
                <a:cs typeface="Courier New"/>
              </a:rPr>
              <a:t>intl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int.o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mymalloc.o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make </a:t>
            </a:r>
            <a:r>
              <a:rPr lang="en-US" sz="1800" dirty="0" err="1">
                <a:latin typeface="Courier New"/>
                <a:cs typeface="Courier New"/>
              </a:rPr>
              <a:t>runl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>
                <a:latin typeface="Courier New"/>
                <a:cs typeface="Courier New"/>
              </a:rPr>
              <a:t>./</a:t>
            </a:r>
            <a:r>
              <a:rPr lang="en-US" sz="1800" b="0" dirty="0" err="1">
                <a:latin typeface="Courier New"/>
                <a:cs typeface="Courier New"/>
              </a:rPr>
              <a:t>intl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fi-FI" sz="1800" b="0" dirty="0">
                <a:latin typeface="Courier New"/>
                <a:cs typeface="Courier New"/>
              </a:rPr>
              <a:t>malloc(32) = 0x1aa0010</a:t>
            </a:r>
          </a:p>
          <a:p>
            <a:r>
              <a:rPr lang="en-US" sz="1800" b="0" dirty="0">
                <a:latin typeface="Courier New"/>
                <a:cs typeface="Courier New"/>
              </a:rPr>
              <a:t>free(0x1aa0010)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3200" y="914400"/>
            <a:ext cx="11887201" cy="5262980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600" dirty="0" err="1">
                <a:solidFill>
                  <a:srgbClr val="926492"/>
                </a:solidFill>
                <a:latin typeface="Menlo-Regular"/>
              </a:rPr>
              <a:t>ifdef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RUNTIME</a:t>
            </a: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_GNU_SOURCE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dlfcn.h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wrapper function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*(*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(RTLD_NEXT,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Get </a:t>
            </a:r>
            <a:r>
              <a:rPr lang="en-US" sz="1600" dirty="0" err="1" smtClean="0">
                <a:solidFill>
                  <a:srgbClr val="CB2418"/>
                </a:solidFill>
                <a:latin typeface="Menlo-Regular"/>
              </a:rPr>
              <a:t>addr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of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fputs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(error,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(size);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(%d) = %p\n"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)size,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8801" y="533400"/>
            <a:ext cx="4876799" cy="1219200"/>
          </a:xfr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Load/Run-time </a:t>
            </a:r>
            <a:br>
              <a:rPr lang="en-US" dirty="0" smtClean="0"/>
            </a:b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55503" y="576689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Load/Run-time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3200" y="1524000"/>
            <a:ext cx="11684000" cy="4524316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free wrapper function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free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(*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freep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)(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*) =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error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freep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(RTLD_NEXT,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"free"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Get address of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free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fputs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(error,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freep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free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"free(%p)\n"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600" dirty="0" err="1">
                <a:solidFill>
                  <a:srgbClr val="926492"/>
                </a:solidFill>
                <a:latin typeface="Menlo-Regular"/>
              </a:rPr>
              <a:t>endif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82819" y="595526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1800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570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Load/Run-time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2" y="4114800"/>
            <a:ext cx="11074399" cy="144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The LD_PRELOAD </a:t>
            </a:r>
            <a:r>
              <a:rPr lang="en-US" dirty="0" smtClean="0"/>
              <a:t>environment variable tells the dynamic linker to resolve unresolved refs (e.g., to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by looking in </a:t>
            </a:r>
            <a:r>
              <a:rPr lang="en-US" dirty="0" err="1" smtClean="0">
                <a:latin typeface="Courier New"/>
                <a:cs typeface="Courier New"/>
              </a:rPr>
              <a:t>mymalloc.so</a:t>
            </a:r>
            <a:r>
              <a:rPr lang="en-US" dirty="0" smtClean="0"/>
              <a:t> first.</a:t>
            </a:r>
          </a:p>
        </p:txBody>
      </p:sp>
      <p:sp>
        <p:nvSpPr>
          <p:cNvPr id="6" name="Rectangle 5"/>
          <p:cNvSpPr/>
          <p:nvPr/>
        </p:nvSpPr>
        <p:spPr>
          <a:xfrm>
            <a:off x="203203" y="1300877"/>
            <a:ext cx="11988797" cy="2308324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intr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-DRUNTIME -shared -</a:t>
            </a:r>
            <a:r>
              <a:rPr lang="en-US" sz="1800" b="0" dirty="0" err="1">
                <a:latin typeface="Courier New"/>
                <a:cs typeface="Courier New"/>
              </a:rPr>
              <a:t>fpic</a:t>
            </a:r>
            <a:r>
              <a:rPr lang="en-US" sz="1800" b="0" dirty="0">
                <a:latin typeface="Courier New"/>
                <a:cs typeface="Courier New"/>
              </a:rPr>
              <a:t> -o </a:t>
            </a:r>
            <a:r>
              <a:rPr lang="en-US" sz="1800" b="0" dirty="0" err="1">
                <a:latin typeface="Courier New"/>
                <a:cs typeface="Courier New"/>
              </a:rPr>
              <a:t>mymalloc.so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mymalloc.c</a:t>
            </a:r>
            <a:r>
              <a:rPr lang="en-US" sz="1800" b="0" dirty="0">
                <a:latin typeface="Courier New"/>
                <a:cs typeface="Courier New"/>
              </a:rPr>
              <a:t> -</a:t>
            </a:r>
            <a:r>
              <a:rPr lang="en-US" sz="1800" b="0" dirty="0" err="1">
                <a:latin typeface="Courier New"/>
                <a:cs typeface="Courier New"/>
              </a:rPr>
              <a:t>ldl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-o </a:t>
            </a:r>
            <a:r>
              <a:rPr lang="en-US" sz="1800" b="0" dirty="0" err="1">
                <a:latin typeface="Courier New"/>
                <a:cs typeface="Courier New"/>
              </a:rPr>
              <a:t>intr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runr</a:t>
            </a:r>
            <a:endParaRPr lang="en-US" sz="1800" dirty="0">
              <a:latin typeface="Courier New"/>
              <a:cs typeface="Courier New"/>
            </a:endParaRPr>
          </a:p>
          <a:p>
            <a:r>
              <a:rPr lang="en-US" sz="1800" b="0" dirty="0">
                <a:latin typeface="Courier New"/>
                <a:cs typeface="Courier New"/>
              </a:rPr>
              <a:t>(LD_PRELOAD="./</a:t>
            </a:r>
            <a:r>
              <a:rPr lang="en-US" sz="1800" b="0" dirty="0" err="1">
                <a:latin typeface="Courier New"/>
                <a:cs typeface="Courier New"/>
              </a:rPr>
              <a:t>mymalloc.so</a:t>
            </a:r>
            <a:r>
              <a:rPr lang="en-US" sz="1800" b="0" dirty="0">
                <a:latin typeface="Courier New"/>
                <a:cs typeface="Courier New"/>
              </a:rPr>
              <a:t>" ./</a:t>
            </a:r>
            <a:r>
              <a:rPr lang="en-US" sz="1800" b="0" dirty="0" err="1">
                <a:latin typeface="Courier New"/>
                <a:cs typeface="Courier New"/>
              </a:rPr>
              <a:t>intr</a:t>
            </a:r>
            <a:r>
              <a:rPr lang="en-US" sz="1800" b="0" dirty="0">
                <a:latin typeface="Courier New"/>
                <a:cs typeface="Courier New"/>
              </a:rPr>
              <a:t>)</a:t>
            </a:r>
          </a:p>
          <a:p>
            <a:r>
              <a:rPr lang="fi-FI" sz="1800" b="0" dirty="0">
                <a:latin typeface="Courier New"/>
                <a:cs typeface="Courier New"/>
              </a:rPr>
              <a:t>malloc(32) = 0xe60010</a:t>
            </a:r>
          </a:p>
          <a:p>
            <a:r>
              <a:rPr lang="en-US" sz="1800" b="0" dirty="0">
                <a:latin typeface="Courier New"/>
                <a:cs typeface="Courier New"/>
              </a:rPr>
              <a:t>free(0xe60010)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Interpositioning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Compile Time</a:t>
            </a:r>
          </a:p>
          <a:p>
            <a:pPr lvl="1"/>
            <a:r>
              <a:rPr lang="en-US" dirty="0" smtClean="0"/>
              <a:t>Apparent calls to </a:t>
            </a:r>
            <a:r>
              <a:rPr lang="en-US" dirty="0" err="1" smtClean="0"/>
              <a:t>malloc</a:t>
            </a:r>
            <a:r>
              <a:rPr lang="en-US" dirty="0" smtClean="0"/>
              <a:t>/free get macro-expanded into calls to </a:t>
            </a:r>
            <a:r>
              <a:rPr lang="en-US" dirty="0" err="1" smtClean="0"/>
              <a:t>mymalloc</a:t>
            </a:r>
            <a:r>
              <a:rPr lang="en-US" dirty="0" smtClean="0"/>
              <a:t>/</a:t>
            </a:r>
            <a:r>
              <a:rPr lang="en-US" dirty="0" err="1" smtClean="0"/>
              <a:t>myfree</a:t>
            </a:r>
            <a:endParaRPr lang="en-US" dirty="0" smtClean="0"/>
          </a:p>
          <a:p>
            <a:r>
              <a:rPr lang="en-US" dirty="0" smtClean="0"/>
              <a:t>Link Time</a:t>
            </a:r>
          </a:p>
          <a:p>
            <a:pPr lvl="1"/>
            <a:r>
              <a:rPr lang="en-US" dirty="0" smtClean="0"/>
              <a:t>Use linker trick to have special name resolutions</a:t>
            </a:r>
          </a:p>
          <a:p>
            <a:pPr lvl="2"/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__</a:t>
            </a:r>
            <a:r>
              <a:rPr lang="en-US" dirty="0" err="1" smtClean="0">
                <a:sym typeface="Wingdings" pitchFamily="2" charset="2"/>
              </a:rPr>
              <a:t>wrap_malloc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smtClean="0">
                <a:sym typeface="Wingdings" pitchFamily="2" charset="2"/>
              </a:rPr>
              <a:t>__</a:t>
            </a:r>
            <a:r>
              <a:rPr lang="en-US" dirty="0" err="1" smtClean="0">
                <a:sym typeface="Wingdings" pitchFamily="2" charset="2"/>
              </a:rPr>
              <a:t>real_malloc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malloc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Load/Run Time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Implement custom version of </a:t>
            </a:r>
            <a:r>
              <a:rPr lang="en-US" dirty="0" err="1" smtClean="0">
                <a:sym typeface="Wingdings" pitchFamily="2" charset="2"/>
              </a:rPr>
              <a:t>malloc</a:t>
            </a:r>
            <a:r>
              <a:rPr lang="en-US" dirty="0" smtClean="0">
                <a:sym typeface="Wingdings" pitchFamily="2" charset="2"/>
              </a:rPr>
              <a:t>/free that use dynamic linking to load library </a:t>
            </a:r>
            <a:r>
              <a:rPr lang="en-US" dirty="0" err="1" smtClean="0">
                <a:sym typeface="Wingdings" pitchFamily="2" charset="2"/>
              </a:rPr>
              <a:t>malloc</a:t>
            </a:r>
            <a:r>
              <a:rPr lang="en-US" dirty="0" smtClean="0">
                <a:sym typeface="Wingdings" pitchFamily="2" charset="2"/>
              </a:rPr>
              <a:t>/free under different names</a:t>
            </a:r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Linkers? (cont)</a:t>
            </a:r>
            <a:endParaRPr 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Reason 2: Efficiency</a:t>
            </a:r>
          </a:p>
          <a:p>
            <a:pPr lvl="1"/>
            <a:r>
              <a:rPr lang="en-US" dirty="0" smtClean="0"/>
              <a:t>Time</a:t>
            </a:r>
            <a:r>
              <a:rPr lang="en-US" dirty="0" smtClean="0"/>
              <a:t>: Separate compilation</a:t>
            </a:r>
          </a:p>
          <a:p>
            <a:pPr lvl="2"/>
            <a:r>
              <a:rPr lang="en-US" sz="3200" dirty="0" smtClean="0"/>
              <a:t>Change one source file, compile, and then </a:t>
            </a:r>
            <a:r>
              <a:rPr lang="en-US" sz="3200" dirty="0" err="1" smtClean="0"/>
              <a:t>relink</a:t>
            </a:r>
            <a:r>
              <a:rPr lang="en-US" sz="3200" dirty="0" smtClean="0"/>
              <a:t>.</a:t>
            </a:r>
          </a:p>
          <a:p>
            <a:pPr lvl="2"/>
            <a:r>
              <a:rPr lang="en-US" sz="3200" dirty="0" smtClean="0"/>
              <a:t>No need to recompile other source files.</a:t>
            </a:r>
          </a:p>
          <a:p>
            <a:pPr lvl="1"/>
            <a:r>
              <a:rPr lang="en-US" sz="3600" dirty="0" smtClean="0"/>
              <a:t>Space</a:t>
            </a:r>
            <a:r>
              <a:rPr lang="en-US" sz="3600" dirty="0" smtClean="0"/>
              <a:t>: Libraries </a:t>
            </a:r>
          </a:p>
          <a:p>
            <a:pPr lvl="2"/>
            <a:r>
              <a:rPr lang="en-US" sz="3200" dirty="0" smtClean="0"/>
              <a:t>Common functions can be aggregated into a single file...</a:t>
            </a:r>
          </a:p>
          <a:p>
            <a:pPr lvl="2"/>
            <a:r>
              <a:rPr lang="en-US" sz="3200" dirty="0" smtClean="0"/>
              <a:t>Yet executable files and running memory images contain only code for the functions they actually use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857252" y="177800"/>
            <a:ext cx="10496548" cy="78105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 Linkers Do?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1" y="1157288"/>
            <a:ext cx="10477500" cy="5484812"/>
          </a:xfrm>
        </p:spPr>
        <p:txBody>
          <a:bodyPr>
            <a:normAutofit/>
          </a:bodyPr>
          <a:lstStyle/>
          <a:p>
            <a:r>
              <a:rPr lang="en-US" dirty="0"/>
              <a:t>Step </a:t>
            </a:r>
            <a:r>
              <a:rPr lang="en-US" dirty="0" smtClean="0"/>
              <a:t>1: Symbol </a:t>
            </a:r>
            <a:r>
              <a:rPr lang="en-US" dirty="0"/>
              <a:t>resolution</a:t>
            </a:r>
          </a:p>
          <a:p>
            <a:pPr lvl="1"/>
            <a:r>
              <a:rPr lang="en-US" dirty="0" smtClean="0"/>
              <a:t>Programs </a:t>
            </a:r>
            <a:r>
              <a:rPr lang="en-US" dirty="0"/>
              <a:t>define and reference </a:t>
            </a:r>
            <a:r>
              <a:rPr lang="en-US" i="1" dirty="0"/>
              <a:t>symbols</a:t>
            </a:r>
            <a:r>
              <a:rPr lang="en-US" dirty="0"/>
              <a:t> </a:t>
            </a:r>
            <a:r>
              <a:rPr lang="en-US" dirty="0" smtClean="0"/>
              <a:t>(global variables </a:t>
            </a:r>
            <a:r>
              <a:rPr lang="en-US" dirty="0"/>
              <a:t>and functions):</a:t>
            </a:r>
          </a:p>
          <a:p>
            <a:pPr lvl="2"/>
            <a:r>
              <a:rPr lang="en-US" sz="1800" b="1" dirty="0">
                <a:latin typeface="Courier New" charset="0"/>
              </a:rPr>
              <a:t>void swap() {…}   /* define symbol swap */</a:t>
            </a:r>
          </a:p>
          <a:p>
            <a:pPr lvl="2"/>
            <a:r>
              <a:rPr lang="en-US" sz="1800" b="1" dirty="0">
                <a:latin typeface="Courier New" charset="0"/>
              </a:rPr>
              <a:t>swap();           /* reference symbol</a:t>
            </a:r>
            <a:r>
              <a:rPr lang="en-US" sz="1800" b="1" dirty="0" smtClean="0">
                <a:latin typeface="Courier New" charset="0"/>
              </a:rPr>
              <a:t> swap </a:t>
            </a:r>
            <a:r>
              <a:rPr lang="en-US" sz="1800" b="1" dirty="0">
                <a:latin typeface="Courier New" charset="0"/>
              </a:rPr>
              <a:t>*/</a:t>
            </a:r>
          </a:p>
          <a:p>
            <a:pPr lvl="2"/>
            <a:r>
              <a:rPr lang="en-US" sz="1800" b="1" dirty="0" err="1">
                <a:latin typeface="Courier New" charset="0"/>
              </a:rPr>
              <a:t>int</a:t>
            </a:r>
            <a:r>
              <a:rPr lang="en-US" sz="1800" b="1" dirty="0">
                <a:latin typeface="Courier New" charset="0"/>
              </a:rPr>
              <a:t> *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 = &amp;</a:t>
            </a:r>
            <a:r>
              <a:rPr lang="en-US" sz="1800" b="1" dirty="0" err="1">
                <a:latin typeface="Courier New" charset="0"/>
              </a:rPr>
              <a:t>x</a:t>
            </a:r>
            <a:r>
              <a:rPr lang="en-US" sz="1800" b="1" dirty="0">
                <a:latin typeface="Courier New" charset="0"/>
              </a:rPr>
              <a:t>; </a:t>
            </a:r>
            <a:r>
              <a:rPr lang="en-US" sz="1800" b="1" dirty="0" smtClean="0">
                <a:latin typeface="Courier New" charset="0"/>
              </a:rPr>
              <a:t>    /</a:t>
            </a:r>
            <a:r>
              <a:rPr lang="en-US" sz="1800" b="1" dirty="0">
                <a:latin typeface="Courier New" charset="0"/>
              </a:rPr>
              <a:t>* define symbol </a:t>
            </a:r>
            <a:r>
              <a:rPr lang="en-US" sz="1800" b="1" dirty="0" err="1">
                <a:latin typeface="Courier New" charset="0"/>
              </a:rPr>
              <a:t>xp</a:t>
            </a:r>
            <a:r>
              <a:rPr lang="en-US" sz="1800" b="1" dirty="0">
                <a:latin typeface="Courier New" charset="0"/>
              </a:rPr>
              <a:t>, reference </a:t>
            </a:r>
            <a:r>
              <a:rPr lang="en-US" sz="1800" b="1" dirty="0" err="1">
                <a:latin typeface="Courier New" charset="0"/>
              </a:rPr>
              <a:t>x</a:t>
            </a:r>
            <a:r>
              <a:rPr lang="en-US" sz="1800" b="1" dirty="0">
                <a:latin typeface="Courier New" charset="0"/>
              </a:rPr>
              <a:t> */</a:t>
            </a:r>
            <a:endParaRPr lang="en-US" sz="1800" b="1" dirty="0"/>
          </a:p>
          <a:p>
            <a:pPr lvl="1"/>
            <a:r>
              <a:rPr lang="en-US" dirty="0" smtClean="0"/>
              <a:t>Symbol </a:t>
            </a:r>
            <a:r>
              <a:rPr lang="en-US" dirty="0"/>
              <a:t>definitions are </a:t>
            </a:r>
            <a:r>
              <a:rPr lang="en-US" dirty="0" smtClean="0"/>
              <a:t>stored in object file </a:t>
            </a:r>
            <a:r>
              <a:rPr lang="en-US" dirty="0"/>
              <a:t>(by </a:t>
            </a:r>
            <a:r>
              <a:rPr lang="en-US" dirty="0" smtClean="0"/>
              <a:t>assembler) </a:t>
            </a:r>
            <a:r>
              <a:rPr lang="en-US" dirty="0"/>
              <a:t>in </a:t>
            </a:r>
            <a:r>
              <a:rPr lang="en-US" i="1" dirty="0"/>
              <a:t>symbol table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Symbol table is an array of </a:t>
            </a:r>
            <a:r>
              <a:rPr lang="en-US" dirty="0" err="1">
                <a:latin typeface="Courier New"/>
                <a:cs typeface="Courier New"/>
              </a:rPr>
              <a:t>structs</a:t>
            </a:r>
            <a:endParaRPr lang="en-US" dirty="0">
              <a:latin typeface="Courier New"/>
              <a:cs typeface="Courier New"/>
            </a:endParaRPr>
          </a:p>
          <a:p>
            <a:pPr lvl="2"/>
            <a:r>
              <a:rPr lang="en-US" dirty="0"/>
              <a:t>Each entry includes name, size, and location of symbol.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During </a:t>
            </a:r>
            <a:r>
              <a:rPr lang="en-US" b="1" dirty="0" smtClean="0">
                <a:solidFill>
                  <a:srgbClr val="FF0000"/>
                </a:solidFill>
              </a:rPr>
              <a:t>symbol resolution step, the linker associates </a:t>
            </a:r>
            <a:r>
              <a:rPr lang="en-US" b="1" dirty="0">
                <a:solidFill>
                  <a:srgbClr val="FF0000"/>
                </a:solidFill>
              </a:rPr>
              <a:t>each symbol reference with exactly one symbol definition.</a:t>
            </a:r>
          </a:p>
          <a:p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 Linkers Do? (cont)</a:t>
            </a:r>
            <a:endParaRPr lang="en-US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2: Relocation</a:t>
            </a:r>
          </a:p>
          <a:p>
            <a:pPr lvl="1"/>
            <a:r>
              <a:rPr lang="en-US" dirty="0" smtClean="0"/>
              <a:t>Merges </a:t>
            </a:r>
            <a:r>
              <a:rPr lang="en-US" dirty="0" smtClean="0"/>
              <a:t>separate code and data sections into single sections</a:t>
            </a:r>
          </a:p>
          <a:p>
            <a:pPr lvl="1"/>
            <a:r>
              <a:rPr lang="en-US" dirty="0" smtClean="0"/>
              <a:t>Relocates </a:t>
            </a:r>
            <a:r>
              <a:rPr lang="en-US" dirty="0" smtClean="0"/>
              <a:t>symbols from their relative locations in the </a:t>
            </a:r>
            <a:r>
              <a:rPr lang="en-US" dirty="0" smtClean="0">
                <a:latin typeface="Courier New"/>
                <a:cs typeface="Courier New"/>
              </a:rPr>
              <a:t>.o</a:t>
            </a:r>
            <a:r>
              <a:rPr lang="en-US" dirty="0" smtClean="0"/>
              <a:t> files to their final absolute memory locations in the executable.</a:t>
            </a:r>
          </a:p>
          <a:p>
            <a:pPr lvl="1"/>
            <a:r>
              <a:rPr lang="en-US" dirty="0" smtClean="0"/>
              <a:t>Updates </a:t>
            </a:r>
            <a:r>
              <a:rPr lang="en-US" dirty="0" smtClean="0"/>
              <a:t>all references to these symbols to reflect their new positions.</a:t>
            </a:r>
          </a:p>
          <a:p>
            <a:r>
              <a:rPr lang="en-US" dirty="0" smtClean="0">
                <a:latin typeface="Calibri" pitchFamily="34" charset="0"/>
              </a:rPr>
              <a:t>Let’s look at these two steps in more detail….</a:t>
            </a:r>
          </a:p>
          <a:p>
            <a:endParaRPr lang="en-US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Kinds of Object Files (Modules)</a:t>
            </a: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8052"/>
            <a:ext cx="10515600" cy="53624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Relocatable object file (</a:t>
            </a:r>
            <a:r>
              <a:rPr lang="en-US" dirty="0" smtClean="0">
                <a:latin typeface="Courier New"/>
                <a:cs typeface="Courier New"/>
              </a:rPr>
              <a:t>.o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Contains code and data in a form that can be combined with other relocatable object files to form executable object file.</a:t>
            </a:r>
          </a:p>
          <a:p>
            <a:pPr lvl="2"/>
            <a:r>
              <a:rPr lang="en-US" dirty="0" smtClean="0"/>
              <a:t>Each 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o</a:t>
            </a:r>
            <a:r>
              <a:rPr lang="en-US" dirty="0" smtClean="0"/>
              <a:t> file is produced from exactly one source (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c</a:t>
            </a:r>
            <a:r>
              <a:rPr lang="en-US" dirty="0" smtClean="0"/>
              <a:t>) file</a:t>
            </a:r>
          </a:p>
          <a:p>
            <a:r>
              <a:rPr lang="en-US" dirty="0" smtClean="0"/>
              <a:t>Executable </a:t>
            </a:r>
            <a:r>
              <a:rPr lang="en-US" dirty="0" smtClean="0"/>
              <a:t>object file (</a:t>
            </a:r>
            <a:r>
              <a:rPr lang="en-US" dirty="0" err="1" smtClean="0">
                <a:latin typeface="Courier New"/>
                <a:cs typeface="Courier New"/>
              </a:rPr>
              <a:t>a.out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Contains code and data in a form that can be copied directly into memory and then executed.</a:t>
            </a:r>
          </a:p>
          <a:p>
            <a:r>
              <a:rPr lang="en-US" dirty="0" smtClean="0"/>
              <a:t>Shared </a:t>
            </a:r>
            <a:r>
              <a:rPr lang="en-US" dirty="0" smtClean="0"/>
              <a:t>object file (</a:t>
            </a:r>
            <a:r>
              <a:rPr lang="en-US" dirty="0" smtClean="0">
                <a:latin typeface="Courier New"/>
                <a:cs typeface="Courier New"/>
              </a:rPr>
              <a:t>.so </a:t>
            </a:r>
            <a:r>
              <a:rPr lang="en-US" dirty="0" smtClean="0"/>
              <a:t>file)</a:t>
            </a:r>
          </a:p>
          <a:p>
            <a:pPr lvl="1"/>
            <a:r>
              <a:rPr lang="en-US" dirty="0" smtClean="0"/>
              <a:t>Special type of relocatable object file that can be loaded into memory and linked dynamically, at either load time or run-time.</a:t>
            </a:r>
          </a:p>
          <a:p>
            <a:pPr lvl="1"/>
            <a:r>
              <a:rPr lang="en-US" dirty="0" smtClean="0"/>
              <a:t>Called </a:t>
            </a:r>
            <a:r>
              <a:rPr lang="en-US" i="1" dirty="0" smtClean="0"/>
              <a:t>Dynamic Link Libraries</a:t>
            </a:r>
            <a:r>
              <a:rPr lang="en-US" dirty="0" smtClean="0"/>
              <a:t> (DLLs) by Windows</a:t>
            </a:r>
          </a:p>
          <a:p>
            <a:pPr lvl="1"/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Executable and Linkable Format (ELF)</a:t>
            </a:r>
            <a:endParaRPr 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binary format for object files</a:t>
            </a:r>
          </a:p>
          <a:p>
            <a:r>
              <a:rPr lang="en-US" dirty="0" smtClean="0"/>
              <a:t>One </a:t>
            </a:r>
            <a:r>
              <a:rPr lang="en-US" dirty="0" smtClean="0"/>
              <a:t>unified format for </a:t>
            </a:r>
          </a:p>
          <a:p>
            <a:pPr lvl="1"/>
            <a:r>
              <a:rPr lang="en-US" dirty="0" smtClean="0"/>
              <a:t>Relocatable object files (</a:t>
            </a:r>
            <a:r>
              <a:rPr lang="en-US" dirty="0" smtClean="0">
                <a:latin typeface="Courier New"/>
                <a:cs typeface="Courier New"/>
              </a:rPr>
              <a:t>.o</a:t>
            </a:r>
            <a:r>
              <a:rPr lang="en-US" dirty="0" smtClean="0"/>
              <a:t>), </a:t>
            </a:r>
          </a:p>
          <a:p>
            <a:pPr lvl="1"/>
            <a:r>
              <a:rPr lang="en-US" dirty="0" smtClean="0"/>
              <a:t>Executable object files 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a.out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Shared object files (</a:t>
            </a:r>
            <a:r>
              <a:rPr lang="en-US" dirty="0" smtClean="0">
                <a:latin typeface="Courier New"/>
                <a:cs typeface="Courier New"/>
              </a:rPr>
              <a:t>.so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Generic </a:t>
            </a:r>
            <a:r>
              <a:rPr lang="en-US" dirty="0" smtClean="0"/>
              <a:t>name: ELF binaries</a:t>
            </a:r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24337</TotalTime>
  <Words>4037</Words>
  <Application>Microsoft Office PowerPoint</Application>
  <PresentationFormat>Произвольный</PresentationFormat>
  <Paragraphs>860</Paragraphs>
  <Slides>48</Slides>
  <Notes>32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49" baseType="lpstr">
      <vt:lpstr>Тема Office</vt:lpstr>
      <vt:lpstr>Computer Architecture and Operating Systems Lecture 4: Linking and Loading</vt:lpstr>
      <vt:lpstr>Example C Program</vt:lpstr>
      <vt:lpstr>Static Linking</vt:lpstr>
      <vt:lpstr>Why Linkers?</vt:lpstr>
      <vt:lpstr>Why Linkers? (cont)</vt:lpstr>
      <vt:lpstr>What Do Linkers Do?</vt:lpstr>
      <vt:lpstr>What Do Linkers Do? (cont)</vt:lpstr>
      <vt:lpstr>Three Kinds of Object Files (Modules)</vt:lpstr>
      <vt:lpstr>Executable and Linkable Format (ELF)</vt:lpstr>
      <vt:lpstr>ELF Object File Format</vt:lpstr>
      <vt:lpstr>ELF Object File Format (cont.)</vt:lpstr>
      <vt:lpstr>Linker Symbols </vt:lpstr>
      <vt:lpstr>Step 1: Symbol Resolution</vt:lpstr>
      <vt:lpstr>Local Symbols</vt:lpstr>
      <vt:lpstr>How Linker Resolves Duplicate Symbol Definitions</vt:lpstr>
      <vt:lpstr>Linker’s Symbol Rules</vt:lpstr>
      <vt:lpstr>Linker Puzzles</vt:lpstr>
      <vt:lpstr>Global Variables</vt:lpstr>
      <vt:lpstr>Step 2: Relocation</vt:lpstr>
      <vt:lpstr>Relocation Entries</vt:lpstr>
      <vt:lpstr>Relocated .text section</vt:lpstr>
      <vt:lpstr>Loading Executable Object Files</vt:lpstr>
      <vt:lpstr>Packaging Commonly Used Functions</vt:lpstr>
      <vt:lpstr>Old-fashioned Solution: Static Libraries</vt:lpstr>
      <vt:lpstr>Creating Static Libraries</vt:lpstr>
      <vt:lpstr>Commonly Used Libraries</vt:lpstr>
      <vt:lpstr>Linking with Static Libraries</vt:lpstr>
      <vt:lpstr>Linking with Static Libraries</vt:lpstr>
      <vt:lpstr>Using Static Libraries</vt:lpstr>
      <vt:lpstr>Modern Solution: Shared Libraries</vt:lpstr>
      <vt:lpstr>Shared Libraries (cont.)</vt:lpstr>
      <vt:lpstr>Dynamic Linking at Load-time</vt:lpstr>
      <vt:lpstr>Dynamic Linking at Run-time</vt:lpstr>
      <vt:lpstr>Dynamic Linking at Run-time</vt:lpstr>
      <vt:lpstr>Linking Summary </vt:lpstr>
      <vt:lpstr>Case Study: Library Interpositioning</vt:lpstr>
      <vt:lpstr>Some Interpositioning Applications</vt:lpstr>
      <vt:lpstr>Some Interpositioning Applications</vt:lpstr>
      <vt:lpstr>Example program  </vt:lpstr>
      <vt:lpstr>Compile-time Interpositioning</vt:lpstr>
      <vt:lpstr>Compile-time Interpositioning</vt:lpstr>
      <vt:lpstr>Link-time Interpositioning</vt:lpstr>
      <vt:lpstr>Link-time Interpositioning</vt:lpstr>
      <vt:lpstr>Load/Run-time  Interpositioning</vt:lpstr>
      <vt:lpstr>Load/Run-time Interpositioning</vt:lpstr>
      <vt:lpstr>Load/Run-time Interpositioning</vt:lpstr>
      <vt:lpstr>Interpositioning Recap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622</cp:revision>
  <dcterms:created xsi:type="dcterms:W3CDTF">2015-11-11T03:30:50Z</dcterms:created>
  <dcterms:modified xsi:type="dcterms:W3CDTF">2021-04-04T21:19:49Z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