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79" r:id="rId4"/>
    <p:sldId id="281" r:id="rId5"/>
    <p:sldId id="282" r:id="rId6"/>
    <p:sldId id="284" r:id="rId7"/>
    <p:sldId id="283" r:id="rId8"/>
    <p:sldId id="285" r:id="rId9"/>
    <p:sldId id="288" r:id="rId10"/>
    <p:sldId id="290" r:id="rId11"/>
    <p:sldId id="289" r:id="rId12"/>
    <p:sldId id="291" r:id="rId13"/>
    <p:sldId id="292" r:id="rId14"/>
    <p:sldId id="293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73272"/>
    <a:srgbClr val="F8BA30"/>
    <a:srgbClr val="2F5CB5"/>
    <a:srgbClr val="1E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</a:t>
            </a:r>
            <a:r>
              <a:rPr lang="en-US" b="1" dirty="0" smtClean="0"/>
              <a:t>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Instruction </a:t>
            </a:r>
            <a:r>
              <a:rPr lang="en-US" b="1" dirty="0"/>
              <a:t>set architecture </a:t>
            </a:r>
            <a:r>
              <a:rPr lang="en-US" b="1" dirty="0" smtClean="0"/>
              <a:t>(ISA) </a:t>
            </a:r>
            <a:r>
              <a:rPr lang="en-US" dirty="0" smtClean="0"/>
              <a:t>is </a:t>
            </a:r>
            <a:r>
              <a:rPr lang="en-US" dirty="0"/>
              <a:t>the interface between the hardware and the lowest-level software. </a:t>
            </a:r>
            <a:r>
              <a:rPr lang="en-US" dirty="0" smtClean="0"/>
              <a:t>This is one of </a:t>
            </a:r>
            <a:r>
              <a:rPr lang="en-US" dirty="0"/>
              <a:t>the most important </a:t>
            </a:r>
            <a:r>
              <a:rPr lang="en-US" dirty="0" smtClean="0"/>
              <a:t>abstractions. 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300" b="1" dirty="0" smtClean="0"/>
              <a:t>ISA Classification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instruction set computer (CISC)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x86/x64 (Intel and AMD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Reduced </a:t>
            </a:r>
            <a:r>
              <a:rPr lang="en-US" dirty="0"/>
              <a:t>instruction set computer (RISC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ARM, PowerPC, MIPS, RISC-V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Very </a:t>
            </a:r>
            <a:r>
              <a:rPr lang="en-US" dirty="0"/>
              <a:t>long instruction word (VLIW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Itanium, Elbrus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3366"/>
            <a:ext cx="10515600" cy="56851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b="1" dirty="0"/>
              <a:t>Reduced Instruction Set Computing (RISC) </a:t>
            </a:r>
            <a:r>
              <a:rPr lang="en-US" sz="5100" dirty="0"/>
              <a:t>concept was proposed by  teams of </a:t>
            </a:r>
            <a:r>
              <a:rPr lang="en-US" sz="5100" dirty="0" smtClean="0"/>
              <a:t>researchers </a:t>
            </a:r>
            <a:r>
              <a:rPr lang="en-US" sz="5100" dirty="0"/>
              <a:t>at </a:t>
            </a:r>
            <a:r>
              <a:rPr lang="en-US" sz="5100" b="1" dirty="0"/>
              <a:t>Stanford University</a:t>
            </a:r>
            <a:r>
              <a:rPr lang="en-US" sz="5100" dirty="0"/>
              <a:t> (John Hennessy) and </a:t>
            </a:r>
            <a:r>
              <a:rPr lang="en-US" sz="5100" b="1" dirty="0"/>
              <a:t>University of California Berkeley </a:t>
            </a:r>
            <a:r>
              <a:rPr lang="en-US" sz="5100" dirty="0"/>
              <a:t>(David Paterson) in </a:t>
            </a:r>
            <a:r>
              <a:rPr lang="en-US" sz="5100" b="1" dirty="0"/>
              <a:t>early 1980s</a:t>
            </a:r>
            <a:r>
              <a:rPr lang="en-US" sz="5100" dirty="0"/>
              <a:t> as an alternative of Complex Instruction Set Computing (CISC) dominating at that time</a:t>
            </a:r>
            <a:r>
              <a:rPr lang="en-US" sz="5100" dirty="0" smtClean="0"/>
              <a:t>.</a:t>
            </a:r>
            <a:endParaRPr lang="en-US" sz="51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700" b="1" dirty="0">
                <a:solidFill>
                  <a:srgbClr val="F7B217"/>
                </a:solidFill>
              </a:rPr>
              <a:t>RISC Principles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All instructions are executed by hardware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Maximize the rate at which instructions are issued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Instructions should be easy to decode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Only loads and stores should reference memory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Provide plenty of registers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Computing (RISC)</a:t>
            </a:r>
          </a:p>
        </p:txBody>
      </p:sp>
    </p:spTree>
    <p:extLst>
      <p:ext uri="{BB962C8B-B14F-4D97-AF65-F5344CB8AC3E}">
        <p14:creationId xmlns:p14="http://schemas.microsoft.com/office/powerpoint/2010/main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135" y="2946435"/>
            <a:ext cx="1335748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Industry</a:t>
            </a:r>
          </a:p>
        </p:txBody>
      </p:sp>
      <p:pic>
        <p:nvPicPr>
          <p:cNvPr id="11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63" y="5462189"/>
            <a:ext cx="2604503" cy="1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2186" y="5159241"/>
            <a:ext cx="1597181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4434" y="5189058"/>
            <a:ext cx="1466022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686" y="1193041"/>
            <a:ext cx="6711846" cy="547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Simple ISA by UC</a:t>
            </a:r>
            <a:r>
              <a:rPr lang="ru-RU" dirty="0" smtClean="0"/>
              <a:t> </a:t>
            </a:r>
            <a:r>
              <a:rPr lang="en-US" dirty="0" smtClean="0"/>
              <a:t>Berkeley (2010)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Open and </a:t>
            </a:r>
            <a:r>
              <a:rPr lang="en-US" dirty="0" smtClean="0"/>
              <a:t>Free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Wide-Purpose </a:t>
            </a:r>
            <a:r>
              <a:rPr lang="en-US" dirty="0"/>
              <a:t>Configurable ISA (from </a:t>
            </a:r>
            <a:r>
              <a:rPr lang="en-US" dirty="0" err="1"/>
              <a:t>IoT</a:t>
            </a:r>
            <a:r>
              <a:rPr lang="en-US" dirty="0"/>
              <a:t> to mainframes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Maintained by RISC-V Foundation (moved to Switzerland)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Supported by many </a:t>
            </a:r>
            <a:r>
              <a:rPr lang="en-US" dirty="0"/>
              <a:t>IT Companies and Universities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975086" y="3446353"/>
            <a:ext cx="2554356" cy="1749288"/>
          </a:xfrm>
          <a:prstGeom prst="triangle">
            <a:avLst/>
          </a:prstGeom>
          <a:solidFill>
            <a:srgbClr val="F7B217"/>
          </a:solidFill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3726" y="4532246"/>
            <a:ext cx="1843578" cy="58414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Innovation</a:t>
            </a:r>
          </a:p>
        </p:txBody>
      </p:sp>
      <p:pic>
        <p:nvPicPr>
          <p:cNvPr id="1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5" y="1142024"/>
            <a:ext cx="2057499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8" y="2224507"/>
            <a:ext cx="9129943" cy="440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86871"/>
            <a:ext cx="3507853" cy="61271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and many others…</a:t>
            </a:r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838201" y="998937"/>
            <a:ext cx="10532504" cy="13555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Wide Support of IT Companies (except </a:t>
            </a:r>
            <a:r>
              <a:rPr lang="en-US" dirty="0" smtClean="0"/>
              <a:t>Intel </a:t>
            </a:r>
            <a:r>
              <a:rPr lang="en-US" dirty="0" smtClean="0"/>
              <a:t>and ARM) and Universities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89"/>
            <a:ext cx="10515600" cy="56612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Fetch next instruction from memory into </a:t>
            </a:r>
            <a:r>
              <a:rPr lang="en-US" altLang="en-US" dirty="0" smtClean="0"/>
              <a:t>instruction </a:t>
            </a:r>
            <a:r>
              <a:rPr lang="en-US" altLang="en-US" dirty="0"/>
              <a:t>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Change program counter to point to next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Determine type of instruction just fetched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If instructions uses word in memory, determine where Fetch word, if needed, into CPU 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Execute the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Go to step 1 to begin executing following instruction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</a:t>
            </a:r>
            <a:r>
              <a:rPr lang="en-US" alt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Under Cover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2" y="1008347"/>
            <a:ext cx="5472684" cy="5304377"/>
          </a:xfrm>
          <a:prstGeom prst="rect">
            <a:avLst/>
          </a:prstGeom>
          <a:ln w="25400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64631" y="4502401"/>
            <a:ext cx="252854" cy="1988479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32204" y="4353968"/>
            <a:ext cx="312896" cy="2067152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6231" y="5298186"/>
            <a:ext cx="364834" cy="1192694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08424" y="5914477"/>
            <a:ext cx="394536" cy="506643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39518" y="4672549"/>
            <a:ext cx="110690" cy="18183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92901" y="4303830"/>
            <a:ext cx="316804" cy="2187050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58354" y="5865932"/>
            <a:ext cx="326111" cy="606616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99957" y="4757275"/>
            <a:ext cx="274320" cy="17196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30207" y="1157491"/>
            <a:ext cx="4798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Hard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CPU (Processor)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memory DIMMs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battery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Motherboard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DVD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Keyboard</a:t>
            </a:r>
            <a:endParaRPr lang="en-US" sz="3200" dirty="0">
              <a:solidFill>
                <a:srgbClr val="27327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52" y="6472548"/>
            <a:ext cx="5707352" cy="28438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1 2      3     4     5       6      7       8     9   10</a:t>
            </a:r>
            <a:endParaRPr lang="en-US" sz="2800" b="1" dirty="0" smtClean="0">
              <a:solidFill>
                <a:srgbClr val="2E5E8E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958757" y="1602667"/>
            <a:ext cx="2278414" cy="476267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4403" y="3850103"/>
            <a:ext cx="1046062" cy="260951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365057"/>
            <a:ext cx="829818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5340"/>
            <a:ext cx="10515600" cy="285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</a:t>
            </a:r>
            <a:r>
              <a:rPr lang="en-US" altLang="en-US" dirty="0" smtClean="0"/>
              <a:t>CPUs </a:t>
            </a:r>
            <a:r>
              <a:rPr lang="en-US" altLang="en-US" dirty="0" smtClean="0"/>
              <a:t>and </a:t>
            </a:r>
            <a:r>
              <a:rPr lang="en-US" altLang="en-US" dirty="0"/>
              <a:t>device controllers </a:t>
            </a:r>
            <a:r>
              <a:rPr lang="en-US" altLang="en-US" dirty="0" smtClean="0"/>
              <a:t>connected </a:t>
            </a:r>
            <a:r>
              <a:rPr lang="en-US" altLang="en-US" dirty="0"/>
              <a:t>through </a:t>
            </a:r>
            <a:r>
              <a:rPr lang="en-US" altLang="en-US" dirty="0" smtClean="0"/>
              <a:t>a bus </a:t>
            </a:r>
            <a:r>
              <a:rPr lang="en-US" altLang="en-US" dirty="0"/>
              <a:t>providing access to shared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1052"/>
            <a:ext cx="6958263" cy="5569257"/>
          </a:xfrm>
        </p:spPr>
        <p:txBody>
          <a:bodyPr>
            <a:noAutofit/>
          </a:bodyPr>
          <a:lstStyle/>
          <a:p>
            <a:r>
              <a:rPr lang="en-US" altLang="en-US" dirty="0"/>
              <a:t>Application software</a:t>
            </a:r>
          </a:p>
          <a:p>
            <a:pPr lvl="1"/>
            <a:r>
              <a:rPr lang="en-US" altLang="en-US" dirty="0"/>
              <a:t>Written in high-level language</a:t>
            </a:r>
          </a:p>
          <a:p>
            <a:r>
              <a:rPr lang="en-US" altLang="en-US" dirty="0"/>
              <a:t>System software</a:t>
            </a:r>
          </a:p>
          <a:p>
            <a:pPr lvl="1"/>
            <a:r>
              <a:rPr lang="en-US" altLang="en-US" dirty="0"/>
              <a:t>Compiler: translates high-level </a:t>
            </a:r>
            <a:r>
              <a:rPr lang="en-US" altLang="en-US" dirty="0" smtClean="0"/>
              <a:t>language code </a:t>
            </a:r>
            <a:r>
              <a:rPr lang="en-US" altLang="en-US" dirty="0"/>
              <a:t>to machine code</a:t>
            </a:r>
          </a:p>
          <a:p>
            <a:pPr lvl="1"/>
            <a:r>
              <a:rPr lang="en-US" altLang="en-US" dirty="0"/>
              <a:t>Operating System: service code</a:t>
            </a:r>
          </a:p>
          <a:p>
            <a:pPr lvl="2"/>
            <a:r>
              <a:rPr lang="en-US" altLang="en-US" sz="2800" dirty="0"/>
              <a:t>Handling input/output</a:t>
            </a:r>
          </a:p>
          <a:p>
            <a:pPr lvl="2"/>
            <a:r>
              <a:rPr lang="en-US" altLang="en-US" sz="2800" dirty="0"/>
              <a:t>Managing memory and storage</a:t>
            </a:r>
          </a:p>
          <a:p>
            <a:pPr lvl="2"/>
            <a:r>
              <a:rPr lang="en-US" altLang="en-US" sz="2800" dirty="0"/>
              <a:t>Scheduling tasks &amp; sharing resources</a:t>
            </a:r>
          </a:p>
          <a:p>
            <a:r>
              <a:rPr lang="en-US" altLang="en-US" dirty="0"/>
              <a:t>Hardware</a:t>
            </a:r>
          </a:p>
          <a:p>
            <a:pPr lvl="1"/>
            <a:r>
              <a:rPr lang="en-US" altLang="en-US" dirty="0" smtClean="0"/>
              <a:t>CPU, </a:t>
            </a:r>
            <a:r>
              <a:rPr lang="en-US" altLang="en-US" dirty="0"/>
              <a:t>memory, I/O </a:t>
            </a:r>
            <a:r>
              <a:rPr lang="en-US" altLang="en-US" dirty="0" smtClean="0"/>
              <a:t>controllers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Under Hood</a:t>
            </a:r>
            <a:endParaRPr lang="en-US" dirty="0"/>
          </a:p>
        </p:txBody>
      </p:sp>
      <p:pic>
        <p:nvPicPr>
          <p:cNvPr id="5" name="Picture 11" descr="f01-0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6" y="1797675"/>
            <a:ext cx="4000508" cy="400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1680" y="1050002"/>
            <a:ext cx="6752120" cy="56232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High-level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Level of abstraction </a:t>
            </a:r>
            <a:r>
              <a:rPr lang="en-US" altLang="en-US" dirty="0" smtClean="0"/>
              <a:t>closer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problem domain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Provides </a:t>
            </a:r>
            <a:r>
              <a:rPr lang="en-US" altLang="en-US" dirty="0" smtClean="0"/>
              <a:t>productivity </a:t>
            </a:r>
            <a:r>
              <a:rPr lang="en-US" altLang="en-US" dirty="0"/>
              <a:t>and portability </a:t>
            </a:r>
            <a:endParaRPr lang="en-AU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Assembly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Textual </a:t>
            </a:r>
            <a:r>
              <a:rPr lang="en-US" altLang="en-US" dirty="0" smtClean="0"/>
              <a:t>representation</a:t>
            </a:r>
            <a:br>
              <a:rPr lang="en-US" altLang="en-US" dirty="0" smtClean="0"/>
            </a:br>
            <a:r>
              <a:rPr lang="en-US" altLang="en-US" dirty="0" smtClean="0"/>
              <a:t> of </a:t>
            </a:r>
            <a:r>
              <a:rPr lang="en-US" altLang="en-US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Hardware representation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Binary digits (bits)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Encoded instructions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" y="1084730"/>
            <a:ext cx="3616093" cy="56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3"/>
            <a:ext cx="6707067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Abstraction helps us deal with complexity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Hide lower-level detail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Instruction set architecture (ISA)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hardware/software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binary </a:t>
            </a:r>
            <a:r>
              <a:rPr lang="en-US" altLang="en-US" dirty="0" smtClean="0"/>
              <a:t>interface (ABI)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ISA plus system 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/>
              <a:t>Implementation (microarchitecture)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details underlying </a:t>
            </a:r>
            <a:r>
              <a:rPr lang="en-US" altLang="en-US" dirty="0" smtClean="0"/>
              <a:t>the interface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3017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Левая фигурная скобка 9"/>
          <p:cNvSpPr/>
          <p:nvPr/>
        </p:nvSpPr>
        <p:spPr>
          <a:xfrm rot="10800000">
            <a:off x="9939442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29689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082364" cy="53960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 smtClean="0"/>
              <a:t>Central Processing Unit (CPU) </a:t>
            </a:r>
            <a:r>
              <a:rPr lang="en-US" altLang="en-US" dirty="0" smtClean="0"/>
              <a:t>is the heart of any computer system.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Main components: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Register file: </a:t>
            </a:r>
            <a:r>
              <a:rPr lang="en-US" altLang="en-US" dirty="0" smtClean="0"/>
              <a:t>small </a:t>
            </a:r>
            <a:r>
              <a:rPr lang="en-US" altLang="en-US" dirty="0"/>
              <a:t>fast memory for immediate access to data</a:t>
            </a:r>
          </a:p>
          <a:p>
            <a:pPr>
              <a:lnSpc>
                <a:spcPct val="110000"/>
              </a:lnSpc>
            </a:pPr>
            <a:r>
              <a:rPr lang="en-US" altLang="en-US" b="1" dirty="0" err="1" smtClean="0"/>
              <a:t>Datapath</a:t>
            </a:r>
            <a:r>
              <a:rPr lang="en-US" altLang="en-US" b="1" dirty="0"/>
              <a:t>: </a:t>
            </a:r>
            <a:r>
              <a:rPr lang="en-US" altLang="en-US" dirty="0"/>
              <a:t>performs operations on data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/>
              <a:t>Control unit</a:t>
            </a:r>
            <a:r>
              <a:rPr lang="en-US" altLang="en-US" dirty="0" smtClean="0"/>
              <a:t>: </a:t>
            </a:r>
            <a:r>
              <a:rPr lang="en-US" altLang="en-US" dirty="0"/>
              <a:t>sequences </a:t>
            </a:r>
            <a:r>
              <a:rPr lang="en-US" altLang="en-US" dirty="0" err="1"/>
              <a:t>datapath</a:t>
            </a:r>
            <a:r>
              <a:rPr lang="en-US" altLang="en-US" dirty="0"/>
              <a:t>, memory,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Inside the Processor (CPU)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55" y="1448159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157084"/>
            <a:ext cx="10515600" cy="3561397"/>
          </a:xfrm>
        </p:spPr>
        <p:txBody>
          <a:bodyPr>
            <a:noAutofit/>
          </a:bodyPr>
          <a:lstStyle/>
          <a:p>
            <a:r>
              <a:rPr lang="en-US" altLang="en-US" dirty="0"/>
              <a:t>Operation of digital hardware governed by a constant-rate </a:t>
            </a:r>
            <a:r>
              <a:rPr lang="en-US" altLang="en-US" dirty="0" smtClean="0"/>
              <a:t>clock</a:t>
            </a:r>
          </a:p>
          <a:p>
            <a:r>
              <a:rPr lang="en-US" altLang="en-US" dirty="0"/>
              <a:t>Clock period: duration of a clock cycle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250 </a:t>
            </a:r>
            <a:r>
              <a:rPr lang="en-US" altLang="en-US" sz="3600" dirty="0" err="1" smtClean="0"/>
              <a:t>ps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0.25 ns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250×10</a:t>
            </a:r>
            <a:r>
              <a:rPr lang="en-US" altLang="en-US" sz="3600" baseline="30000" dirty="0" smtClean="0"/>
              <a:t>–12 </a:t>
            </a:r>
            <a:r>
              <a:rPr lang="en-US" altLang="en-US" sz="3600" dirty="0" smtClean="0"/>
              <a:t>s</a:t>
            </a:r>
            <a:endParaRPr lang="en-US" altLang="en-US" sz="3600" dirty="0"/>
          </a:p>
          <a:p>
            <a:r>
              <a:rPr lang="en-US" altLang="en-US" dirty="0"/>
              <a:t>Clock frequency (rate): cycles per second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4.0 GHz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4000 MHz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4.0×10</a:t>
            </a:r>
            <a:r>
              <a:rPr lang="en-US" altLang="en-US" sz="3600" baseline="30000" dirty="0" smtClean="0"/>
              <a:t>9 </a:t>
            </a:r>
            <a:r>
              <a:rPr lang="en-US" altLang="en-US" sz="3600" dirty="0" smtClean="0"/>
              <a:t>Hz</a:t>
            </a:r>
            <a:endParaRPr lang="en-AU" altLang="en-US" sz="3600" dirty="0"/>
          </a:p>
          <a:p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Clocking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261310" y="1316527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261310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9900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172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46085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61310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261310" y="1532427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24910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24910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73972" y="1819764"/>
            <a:ext cx="287338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900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900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536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36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7172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7172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5808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5808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446085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446085" y="1532427"/>
            <a:ext cx="287337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845635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5744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016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973972" y="3043727"/>
            <a:ext cx="5903913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73972" y="1387964"/>
            <a:ext cx="0" cy="1655763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96871" y="150831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Clock (cycles)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1762" y="1911239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Data transfer</a:t>
            </a:r>
            <a:br>
              <a:rPr lang="en-US" altLang="en-US" sz="1800" b="1" dirty="0">
                <a:solidFill>
                  <a:srgbClr val="273272"/>
                </a:solidFill>
              </a:rPr>
            </a:br>
            <a:r>
              <a:rPr lang="en-US" altLang="en-US" sz="1800" b="1" dirty="0">
                <a:solidFill>
                  <a:srgbClr val="273272"/>
                </a:solidFill>
              </a:rPr>
              <a:t>and computation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02706" y="261668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Update state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92765" y="1243502"/>
            <a:ext cx="1258888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10701" y="1132176"/>
            <a:ext cx="1426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73272"/>
                </a:solidFill>
              </a:rPr>
              <a:t>Clock period</a:t>
            </a:r>
            <a:endParaRPr lang="en-AU" altLang="en-US" sz="1600" b="1" dirty="0">
              <a:solidFill>
                <a:srgbClr val="273272"/>
              </a:solidFill>
            </a:endParaRPr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59900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4261310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7172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2713"/>
            <a:ext cx="10515600" cy="3353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/>
              <a:t>Performance depends on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Algorithm: affects IC, possibly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Programming language: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Compiler: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Instruction set architecture: affects IC, CPI, </a:t>
            </a:r>
            <a:r>
              <a:rPr lang="en-AU" altLang="en-US" dirty="0" smtClean="0"/>
              <a:t>T</a:t>
            </a:r>
            <a:r>
              <a:rPr lang="en-AU" altLang="en-US" baseline="-25000" dirty="0" smtClean="0"/>
              <a:t>c</a:t>
            </a:r>
            <a:endParaRPr lang="en-AU" alt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CPU Time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28690"/>
              </p:ext>
            </p:extLst>
          </p:nvPr>
        </p:nvGraphicFramePr>
        <p:xfrm>
          <a:off x="2327899" y="1464227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568700" imgH="419100" progId="Equation.3">
                  <p:embed/>
                </p:oleObj>
              </mc:Choice>
              <mc:Fallback>
                <p:oleObj name="Equation" r:id="rId3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899" y="1464227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7B217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10527</TotalTime>
  <Words>598</Words>
  <Application>Microsoft Office PowerPoint</Application>
  <PresentationFormat>Widescreen</PresentationFormat>
  <Paragraphs>139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Тема Office</vt:lpstr>
      <vt:lpstr>Microsoft Equation 3.0</vt:lpstr>
      <vt:lpstr>Computer Architecture and Operating Systems Lecture 3: Computer Architecture</vt:lpstr>
      <vt:lpstr>Computer Under Cover</vt:lpstr>
      <vt:lpstr>Computer Organization</vt:lpstr>
      <vt:lpstr>Program Under Hood</vt:lpstr>
      <vt:lpstr>Levels of Program Code</vt:lpstr>
      <vt:lpstr>Abstractions</vt:lpstr>
      <vt:lpstr>Inside the Processor (CPU)</vt:lpstr>
      <vt:lpstr>CPU Clocking</vt:lpstr>
      <vt:lpstr>CPU Time</vt:lpstr>
      <vt:lpstr>Instruction Set Architecture (ISA)</vt:lpstr>
      <vt:lpstr>Reduced Instruction Set Computing (RISC)</vt:lpstr>
      <vt:lpstr>RISC-V ISA</vt:lpstr>
      <vt:lpstr>RISC-V Community</vt:lpstr>
      <vt:lpstr>Instruction Execution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104</cp:revision>
  <dcterms:created xsi:type="dcterms:W3CDTF">2015-11-11T03:30:50Z</dcterms:created>
  <dcterms:modified xsi:type="dcterms:W3CDTF">2020-10-25T12:19:32Z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