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97" r:id="rId12"/>
    <p:sldId id="287" r:id="rId13"/>
    <p:sldId id="279" r:id="rId14"/>
    <p:sldId id="289" r:id="rId15"/>
    <p:sldId id="290" r:id="rId16"/>
    <p:sldId id="291" r:id="rId17"/>
    <p:sldId id="288" r:id="rId18"/>
    <p:sldId id="293" r:id="rId19"/>
    <p:sldId id="295" r:id="rId20"/>
    <p:sldId id="281" r:id="rId21"/>
    <p:sldId id="294" r:id="rId22"/>
    <p:sldId id="292" r:id="rId23"/>
    <p:sldId id="298" r:id="rId24"/>
    <p:sldId id="296" r:id="rId25"/>
    <p:sldId id="27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2F5CB5"/>
    <a:srgbClr val="F7B217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64" d="100"/>
          <a:sy n="64" d="100"/>
        </p:scale>
        <p:origin x="-126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06.01.2022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95195415"/>
              </p:ext>
            </p:extLst>
          </p:nvPr>
        </p:nvGraphicFramePr>
        <p:xfrm>
          <a:off x="1206333" y="1298448"/>
          <a:ext cx="976646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459"/>
                <a:gridCol w="4636008"/>
              </a:tblGrid>
              <a:tr h="39319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Hardware/</a:t>
                      </a:r>
                      <a:r>
                        <a:rPr lang="en-US" sz="2800" baseline="0" dirty="0" smtClean="0">
                          <a:solidFill>
                            <a:srgbClr val="F7B217"/>
                          </a:solidFill>
                        </a:rPr>
                        <a:t>Software Component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How It Affects Performance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Algorithm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both the number of source-level statements and the number of I/O operations executed</a:t>
                      </a:r>
                      <a:endParaRPr lang="en-US" sz="240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Programming</a:t>
                      </a:r>
                      <a:r>
                        <a:rPr lang="en-US" sz="2400" b="1" baseline="0" dirty="0" smtClean="0">
                          <a:solidFill>
                            <a:srgbClr val="273272"/>
                          </a:solidFill>
                        </a:rPr>
                        <a:t> Language, Compiler, and Architecture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 the number of computer instructions for each source-level statement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Processor and Memory System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instructions can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I/O System (Hardware and Operating System)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I/O operations may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91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341704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</a:t>
            </a:r>
            <a:r>
              <a:rPr lang="en-US" dirty="0" smtClean="0"/>
              <a:t>Noyce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http://wiki.cs.hse.ru/ACOS_DSBA_2020/2021</a:t>
            </a: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group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https://t.me/joinchat/KNIiWh0pCrpZ11XkuwnxnQ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196548" y="6301690"/>
            <a:ext cx="7486649" cy="387346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rgbClr val="273272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 dirty="0">
                <a:latin typeface="+mn-lt"/>
              </a:rPr>
              <a:t>Constrained by power, instruction-level parallelism, memory latency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77680" y="101612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Move to multicore</a:t>
            </a:r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64688" y="1399594"/>
            <a:ext cx="1152132" cy="86409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019056"/>
            <a:ext cx="10515600" cy="52823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Single core performance </a:t>
            </a:r>
            <a:r>
              <a:rPr lang="en-US" dirty="0"/>
              <a:t>improvement </a:t>
            </a:r>
            <a:r>
              <a:rPr lang="en-US" dirty="0" smtClean="0"/>
              <a:t>has ended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powerful microprocessor might not help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Memory-efficient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Temporal locality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Spatial locality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Parallelism to improve 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Data-level parallelism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Thread-level </a:t>
            </a:r>
            <a:r>
              <a:rPr lang="en-US" dirty="0" smtClean="0"/>
              <a:t>parallelism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Request-level parallelism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Performance tuning require changes in the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4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70928"/>
            <a:ext cx="6314742" cy="5492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To create software that efficiently deals with big data, we 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Operating systems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Concluding Remarks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20142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Левая фигурная скобка 9"/>
          <p:cNvSpPr/>
          <p:nvPr/>
        </p:nvSpPr>
        <p:spPr>
          <a:xfrm rot="10800000">
            <a:off x="9795067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27764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0348" y="355836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Andrei Tatarnikov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064405"/>
            <a:ext cx="10515600" cy="56015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rcRect l="4108" t="6573" r="7395" b="3287"/>
          <a:stretch>
            <a:fillRect/>
          </a:stretch>
        </p:blipFill>
        <p:spPr>
          <a:xfrm>
            <a:off x="1176505" y="1534362"/>
            <a:ext cx="2093848" cy="2132721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92574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pic>
        <p:nvPicPr>
          <p:cNvPr id="9" name="Рисунок 8" descr="photo_2020-11-16 20.23.4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9711" y="1486981"/>
            <a:ext cx="2150669" cy="21506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57678" y="3551590"/>
            <a:ext cx="2422568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err="1" smtClean="0">
                <a:solidFill>
                  <a:srgbClr val="1E3272"/>
                </a:solidFill>
              </a:rPr>
              <a:t>Alexey</a:t>
            </a:r>
            <a:r>
              <a:rPr lang="en-US" sz="2300" b="1" dirty="0" smtClean="0">
                <a:solidFill>
                  <a:srgbClr val="1E3272"/>
                </a:solidFill>
              </a:rPr>
              <a:t> </a:t>
            </a:r>
            <a:r>
              <a:rPr lang="en-US" sz="2300" b="1" dirty="0" err="1" smtClean="0">
                <a:solidFill>
                  <a:srgbClr val="1E3272"/>
                </a:solidFill>
              </a:rPr>
              <a:t>Kanakhin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13" name="Рисунок 12" descr="photo_2020-11-22 22.25.36.jpeg"/>
          <p:cNvPicPr>
            <a:picLocks noChangeAspect="1"/>
          </p:cNvPicPr>
          <p:nvPr/>
        </p:nvPicPr>
        <p:blipFill>
          <a:blip r:embed="rId4" cstate="print"/>
          <a:srcRect t="6416" b="12832"/>
          <a:stretch>
            <a:fillRect/>
          </a:stretch>
        </p:blipFill>
        <p:spPr>
          <a:xfrm>
            <a:off x="6461752" y="1464821"/>
            <a:ext cx="1579418" cy="22655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36659" y="3598468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err="1" smtClean="0">
                <a:solidFill>
                  <a:srgbClr val="1E3272"/>
                </a:solidFill>
              </a:rPr>
              <a:t>Evgeny</a:t>
            </a:r>
            <a:r>
              <a:rPr lang="en-US" sz="2300" b="1" dirty="0" smtClean="0">
                <a:solidFill>
                  <a:srgbClr val="1E3272"/>
                </a:solidFill>
              </a:rPr>
              <a:t> </a:t>
            </a:r>
            <a:r>
              <a:rPr lang="en-US" sz="2300" b="1" dirty="0" err="1" smtClean="0">
                <a:solidFill>
                  <a:srgbClr val="1E3272"/>
                </a:solidFill>
              </a:rPr>
              <a:t>Chugunnyy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7963" y="6300180"/>
            <a:ext cx="2752824" cy="49786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 smtClean="0">
                <a:solidFill>
                  <a:srgbClr val="1E3272"/>
                </a:solidFill>
              </a:rPr>
              <a:t>Vladislav</a:t>
            </a:r>
            <a:r>
              <a:rPr lang="en-US" sz="2000" b="1" dirty="0" smtClean="0">
                <a:solidFill>
                  <a:srgbClr val="1E3272"/>
                </a:solidFill>
              </a:rPr>
              <a:t> </a:t>
            </a:r>
            <a:r>
              <a:rPr lang="en-US" sz="2000" b="1" dirty="0" err="1" smtClean="0">
                <a:solidFill>
                  <a:srgbClr val="1E3272"/>
                </a:solidFill>
              </a:rPr>
              <a:t>Abramov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45403" y="6349625"/>
            <a:ext cx="2673997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Michael </a:t>
            </a:r>
            <a:r>
              <a:rPr lang="en-US" sz="2000" b="1" dirty="0" err="1" smtClean="0">
                <a:solidFill>
                  <a:srgbClr val="1E3272"/>
                </a:solidFill>
              </a:rPr>
              <a:t>Vinogradov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706" y="6307700"/>
            <a:ext cx="2422568" cy="44537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 smtClean="0">
                <a:solidFill>
                  <a:srgbClr val="1E3272"/>
                </a:solidFill>
              </a:rPr>
              <a:t>Fedor</a:t>
            </a:r>
            <a:r>
              <a:rPr lang="en-US" sz="2000" b="1" dirty="0" smtClean="0">
                <a:solidFill>
                  <a:srgbClr val="1E3272"/>
                </a:solidFill>
              </a:rPr>
              <a:t> </a:t>
            </a:r>
            <a:r>
              <a:rPr lang="en-US" sz="2000" b="1" dirty="0" err="1" smtClean="0">
                <a:solidFill>
                  <a:srgbClr val="1E3272"/>
                </a:solidFill>
              </a:rPr>
              <a:t>Ushakov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pic>
        <p:nvPicPr>
          <p:cNvPr id="17" name="Рисунок 16" descr="2021-01-12 08.19.41.jpg"/>
          <p:cNvPicPr>
            <a:picLocks noChangeAspect="1"/>
          </p:cNvPicPr>
          <p:nvPr/>
        </p:nvPicPr>
        <p:blipFill>
          <a:blip r:embed="rId5" cstate="print"/>
          <a:srcRect t="3986"/>
          <a:stretch>
            <a:fillRect/>
          </a:stretch>
        </p:blipFill>
        <p:spPr>
          <a:xfrm>
            <a:off x="887651" y="4592278"/>
            <a:ext cx="1788160" cy="1716866"/>
          </a:xfrm>
          <a:prstGeom prst="rect">
            <a:avLst/>
          </a:prstGeom>
        </p:spPr>
      </p:pic>
      <p:pic>
        <p:nvPicPr>
          <p:cNvPr id="19" name="Рисунок 18" descr="2021-01-12 08.20.07.jpg"/>
          <p:cNvPicPr>
            <a:picLocks noChangeAspect="1"/>
          </p:cNvPicPr>
          <p:nvPr/>
        </p:nvPicPr>
        <p:blipFill>
          <a:blip r:embed="rId6" cstate="print"/>
          <a:srcRect l="15502" t="18602" r="16388" b="15945"/>
          <a:stretch>
            <a:fillRect/>
          </a:stretch>
        </p:blipFill>
        <p:spPr>
          <a:xfrm>
            <a:off x="2917637" y="4586683"/>
            <a:ext cx="1826874" cy="1755607"/>
          </a:xfrm>
          <a:prstGeom prst="rect">
            <a:avLst/>
          </a:prstGeom>
        </p:spPr>
      </p:pic>
      <p:pic>
        <p:nvPicPr>
          <p:cNvPr id="20" name="Рисунок 19" descr="photo_2021-12-27_19-36-46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35448" y="4601980"/>
            <a:ext cx="1706880" cy="17068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267566" y="3615957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Alexandra </a:t>
            </a:r>
            <a:r>
              <a:rPr lang="en-US" sz="2300" b="1" dirty="0" err="1" smtClean="0">
                <a:solidFill>
                  <a:srgbClr val="1E3272"/>
                </a:solidFill>
              </a:rPr>
              <a:t>Borisova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26" name="Рисунок 25" descr="IMG_8245.JPG"/>
          <p:cNvPicPr>
            <a:picLocks noChangeAspect="1"/>
          </p:cNvPicPr>
          <p:nvPr/>
        </p:nvPicPr>
        <p:blipFill>
          <a:blip r:embed="rId8" cstate="print"/>
          <a:srcRect t="973" b="21786"/>
          <a:stretch>
            <a:fillRect/>
          </a:stretch>
        </p:blipFill>
        <p:spPr>
          <a:xfrm>
            <a:off x="8561891" y="1461565"/>
            <a:ext cx="1974129" cy="2287255"/>
          </a:xfrm>
          <a:prstGeom prst="rect">
            <a:avLst/>
          </a:prstGeom>
        </p:spPr>
      </p:pic>
      <p:pic>
        <p:nvPicPr>
          <p:cNvPr id="27" name="Рисунок 26" descr="photo_2022-01-06_22-10-39.jpg"/>
          <p:cNvPicPr>
            <a:picLocks noChangeAspect="1"/>
          </p:cNvPicPr>
          <p:nvPr/>
        </p:nvPicPr>
        <p:blipFill>
          <a:blip r:embed="rId9" cstate="print"/>
          <a:srcRect l="16416" t="2657" r="15536" b="46063"/>
          <a:stretch>
            <a:fillRect/>
          </a:stretch>
        </p:blipFill>
        <p:spPr>
          <a:xfrm>
            <a:off x="8986227" y="4604487"/>
            <a:ext cx="1754950" cy="175057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625226" y="6359539"/>
            <a:ext cx="2257640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Oleg </a:t>
            </a:r>
            <a:r>
              <a:rPr lang="en-US" sz="2000" b="1" dirty="0" err="1" smtClean="0">
                <a:solidFill>
                  <a:srgbClr val="1E3272"/>
                </a:solidFill>
              </a:rPr>
              <a:t>Malchenko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pic>
        <p:nvPicPr>
          <p:cNvPr id="30" name="Рисунок 29" descr="IMG_4493.jpg"/>
          <p:cNvPicPr>
            <a:picLocks noChangeAspect="1"/>
          </p:cNvPicPr>
          <p:nvPr/>
        </p:nvPicPr>
        <p:blipFill>
          <a:blip r:embed="rId10" cstate="print"/>
          <a:srcRect l="19179" t="20997" r="21455" b="25663"/>
          <a:stretch>
            <a:fillRect/>
          </a:stretch>
        </p:blipFill>
        <p:spPr>
          <a:xfrm>
            <a:off x="7038961" y="4608639"/>
            <a:ext cx="1709351" cy="17119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015405" y="6359539"/>
            <a:ext cx="1588958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Andy </a:t>
            </a:r>
            <a:r>
              <a:rPr lang="en-US" sz="2000" b="1" dirty="0" err="1" smtClean="0">
                <a:solidFill>
                  <a:srgbClr val="1E3272"/>
                </a:solidFill>
              </a:rPr>
              <a:t>Xu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000080"/>
                </a:solidFill>
              </a:rPr>
              <a:t>Loop order: </a:t>
            </a:r>
            <a:r>
              <a:rPr lang="en-US" altLang="en-US" sz="3200" b="1" dirty="0" err="1" smtClean="0">
                <a:solidFill>
                  <a:srgbClr val="000080"/>
                </a:solidFill>
              </a:rPr>
              <a:t>i</a:t>
            </a:r>
            <a:r>
              <a:rPr lang="en-US" altLang="en-US" sz="3200" b="1" dirty="0" smtClean="0">
                <a:solidFill>
                  <a:srgbClr val="000080"/>
                </a:solidFill>
              </a:rPr>
              <a:t>, j, k</a:t>
            </a: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</a:rPr>
              <a:t>Loop order: j, k,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i</a:t>
            </a:r>
            <a:endParaRPr lang="en-US" altLang="en-US" sz="3200" b="1" dirty="0" smtClean="0">
              <a:solidFill>
                <a:srgbClr val="FF0000"/>
              </a:solidFill>
            </a:endParaRP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=""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9814</TotalTime>
  <Words>926</Words>
  <Application>Microsoft Office PowerPoint</Application>
  <PresentationFormat>Произвольный</PresentationFormat>
  <Paragraphs>248</Paragraphs>
  <Slides>25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What affects performance?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Current Challenges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96</cp:revision>
  <dcterms:created xsi:type="dcterms:W3CDTF">2015-11-11T03:30:50Z</dcterms:created>
  <dcterms:modified xsi:type="dcterms:W3CDTF">2022-01-06T19:40:49Z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