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3" r:id="rId3"/>
    <p:sldId id="274" r:id="rId4"/>
    <p:sldId id="275" r:id="rId5"/>
    <p:sldId id="278" r:id="rId6"/>
    <p:sldId id="279" r:id="rId7"/>
    <p:sldId id="277" r:id="rId8"/>
    <p:sldId id="276" r:id="rId9"/>
    <p:sldId id="27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273272"/>
    <a:srgbClr val="1E3272"/>
    <a:srgbClr val="2F5CB5"/>
    <a:srgbClr val="F8BA30"/>
    <a:srgbClr val="FF6600"/>
    <a:srgbClr val="F07F09"/>
    <a:srgbClr val="FFC000"/>
    <a:srgbClr val="2E5E8E"/>
    <a:srgbClr val="2244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32" autoAdjust="0"/>
    <p:restoredTop sz="91484" autoAdjust="0"/>
  </p:normalViewPr>
  <p:slideViewPr>
    <p:cSldViewPr snapToGrid="0">
      <p:cViewPr>
        <p:scale>
          <a:sx n="75" d="100"/>
          <a:sy n="75" d="100"/>
        </p:scale>
        <p:origin x="-744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26.09.2020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buClr>
                <a:srgbClr val="F7B217"/>
              </a:buClr>
              <a:buFont typeface="Wingdings" pitchFamily="2" charset="2"/>
              <a:buChar char="§"/>
              <a:defRPr sz="2000">
                <a:solidFill>
                  <a:srgbClr val="273272"/>
                </a:solidFill>
              </a:defRPr>
            </a:lvl4pPr>
            <a:lvl5pPr>
              <a:buClr>
                <a:srgbClr val="1E3272"/>
              </a:buClr>
              <a:buFont typeface="Wingdings" pitchFamily="2" charset="2"/>
              <a:buChar char="§"/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2</a:t>
            </a:r>
            <a:r>
              <a:rPr lang="en-US" b="1" dirty="0" smtClean="0"/>
              <a:t>: Data Representation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1" y="1047429"/>
            <a:ext cx="10490860" cy="348894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Each bit is 0 or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By encoding/interpreting sets of bits in various ways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Computers determine what to do (instructions)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… and represent and manipulate numbers, sets, strings, etc…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 smtClean="0"/>
              <a:t>Why bits? Electronic implementation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Easy to store with </a:t>
            </a:r>
            <a:r>
              <a:rPr lang="en-US" sz="2800" dirty="0" err="1" smtClean="0"/>
              <a:t>bistable</a:t>
            </a:r>
            <a:r>
              <a:rPr lang="en-US" sz="2800" dirty="0" smtClean="0"/>
              <a:t> elements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800" dirty="0" smtClean="0"/>
              <a:t>Reliably transmitted on noisy and inaccurate wires </a:t>
            </a:r>
          </a:p>
          <a:p>
            <a:endParaRPr lang="ru-RU" sz="28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Everything is Bits</a:t>
            </a:r>
            <a:endParaRPr lang="ru-RU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542126" y="4611575"/>
            <a:ext cx="8777528" cy="2086099"/>
            <a:chOff x="0" y="0"/>
            <a:chExt cx="4320" cy="1392"/>
          </a:xfrm>
        </p:grpSpPr>
        <p:sp>
          <p:nvSpPr>
            <p:cNvPr id="6" name="Rectangle 5"/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6"/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F7B217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0"/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12" name="Rectangle 11"/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3" name="Rectangle 12"/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4" name="Rectangle 13"/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 smtClean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  <a:endParaRPr lang="en-US" sz="1800" b="0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endParaRPr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21"/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3" name="Rectangle 22"/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24" name="Rectangle 23"/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177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/>
              <a:t>Byte = 8 bits</a:t>
            </a:r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Binary 00000000</a:t>
            </a:r>
            <a:r>
              <a:rPr lang="en-US" sz="3600" baseline="-6000" dirty="0" smtClean="0"/>
              <a:t>2</a:t>
            </a:r>
            <a:r>
              <a:rPr lang="en-US" sz="3600" dirty="0" smtClean="0"/>
              <a:t> to 11111111</a:t>
            </a:r>
            <a:r>
              <a:rPr lang="en-US" sz="3600" baseline="-6000" dirty="0" smtClean="0"/>
              <a:t>2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Decimal: 0</a:t>
            </a:r>
            <a:r>
              <a:rPr lang="en-US" sz="3600" baseline="-6000" dirty="0" smtClean="0"/>
              <a:t>10</a:t>
            </a:r>
            <a:r>
              <a:rPr lang="en-US" sz="3600" dirty="0" smtClean="0"/>
              <a:t> to 255</a:t>
            </a:r>
            <a:r>
              <a:rPr lang="en-US" sz="3600" baseline="-6000" dirty="0" smtClean="0"/>
              <a:t>10</a:t>
            </a:r>
            <a:endParaRPr lang="en-US" sz="3600" dirty="0" smtClean="0"/>
          </a:p>
          <a:p>
            <a:pPr marL="552450" lvl="1">
              <a:lnSpc>
                <a:spcPct val="110000"/>
              </a:lnSpc>
            </a:pPr>
            <a:r>
              <a:rPr lang="en-US" sz="3600" dirty="0" smtClean="0"/>
              <a:t>Hexadecimal 00</a:t>
            </a:r>
            <a:r>
              <a:rPr lang="en-US" sz="3600" baseline="-6000" dirty="0" smtClean="0"/>
              <a:t>16</a:t>
            </a:r>
            <a:r>
              <a:rPr lang="en-US" sz="3600" dirty="0" smtClean="0"/>
              <a:t> to FF</a:t>
            </a:r>
            <a:r>
              <a:rPr lang="en-US" sz="3600" baseline="-6000" dirty="0" smtClean="0"/>
              <a:t>16</a:t>
            </a:r>
            <a:endParaRPr lang="en-US" sz="3600" dirty="0" smtClean="0"/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Base 16 number representation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Use characters ‘0’ to ‘9’ and ‘A’ to ‘F’</a:t>
            </a:r>
          </a:p>
          <a:p>
            <a:pPr marL="838200" lvl="2">
              <a:lnSpc>
                <a:spcPct val="110000"/>
              </a:lnSpc>
            </a:pPr>
            <a:r>
              <a:rPr lang="en-US" sz="3200" dirty="0" smtClean="0"/>
              <a:t>Write FA1D37B</a:t>
            </a:r>
            <a:r>
              <a:rPr lang="en-US" sz="3200" baseline="-6000" dirty="0" smtClean="0"/>
              <a:t>16</a:t>
            </a:r>
            <a:r>
              <a:rPr lang="en-US" sz="3200" dirty="0" smtClean="0"/>
              <a:t> in C as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</a:t>
            </a:r>
          </a:p>
          <a:p>
            <a:pPr marL="1295400" lvl="3">
              <a:lnSpc>
                <a:spcPct val="110000"/>
              </a:lnSpc>
            </a:pPr>
            <a:r>
              <a:rPr lang="en-US" sz="2800" dirty="0" smtClean="0"/>
              <a:t>0xfa1d37b </a:t>
            </a:r>
          </a:p>
          <a:p>
            <a:pPr marL="1181100" lvl="3">
              <a:buNone/>
            </a:pPr>
            <a:endParaRPr 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Byte Values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8158346" y="1165287"/>
            <a:ext cx="2992585" cy="4884144"/>
            <a:chOff x="0" y="125"/>
            <a:chExt cx="1104" cy="2762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0" y="512"/>
              <a:ext cx="1104" cy="2375"/>
              <a:chOff x="0" y="5"/>
              <a:chExt cx="1104" cy="2375"/>
            </a:xfrm>
          </p:grpSpPr>
          <p:grpSp>
            <p:nvGrpSpPr>
              <p:cNvPr id="10" name="Group 7"/>
              <p:cNvGrpSpPr>
                <a:grpSpLocks/>
              </p:cNvGrpSpPr>
              <p:nvPr/>
            </p:nvGrpSpPr>
            <p:grpSpPr bwMode="auto">
              <a:xfrm>
                <a:off x="0" y="5"/>
                <a:ext cx="288" cy="215"/>
                <a:chOff x="0" y="5"/>
                <a:chExt cx="288" cy="215"/>
              </a:xfrm>
            </p:grpSpPr>
            <p:sp>
              <p:nvSpPr>
                <p:cNvPr id="152" name="Rectangle 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3" name="Rectangle 9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1" name="Group 10"/>
              <p:cNvGrpSpPr>
                <a:grpSpLocks/>
              </p:cNvGrpSpPr>
              <p:nvPr/>
            </p:nvGrpSpPr>
            <p:grpSpPr bwMode="auto">
              <a:xfrm>
                <a:off x="288" y="5"/>
                <a:ext cx="288" cy="215"/>
                <a:chOff x="0" y="5"/>
                <a:chExt cx="288" cy="215"/>
              </a:xfrm>
            </p:grpSpPr>
            <p:sp>
              <p:nvSpPr>
                <p:cNvPr id="150" name="Rectangle 1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51" name="Rectangle 12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</a:t>
                  </a:r>
                </a:p>
              </p:txBody>
            </p:sp>
          </p:grpSp>
          <p:grpSp>
            <p:nvGrpSpPr>
              <p:cNvPr id="12" name="Group 13"/>
              <p:cNvGrpSpPr>
                <a:grpSpLocks/>
              </p:cNvGrpSpPr>
              <p:nvPr/>
            </p:nvGrpSpPr>
            <p:grpSpPr bwMode="auto">
              <a:xfrm>
                <a:off x="576" y="5"/>
                <a:ext cx="528" cy="215"/>
                <a:chOff x="0" y="5"/>
                <a:chExt cx="528" cy="215"/>
              </a:xfrm>
            </p:grpSpPr>
            <p:sp>
              <p:nvSpPr>
                <p:cNvPr id="148" name="Rectangle 1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9" name="Rectangle 15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0000</a:t>
                  </a:r>
                </a:p>
              </p:txBody>
            </p:sp>
          </p:grpSp>
          <p:grpSp>
            <p:nvGrpSpPr>
              <p:cNvPr id="13" name="Group 16"/>
              <p:cNvGrpSpPr>
                <a:grpSpLocks/>
              </p:cNvGrpSpPr>
              <p:nvPr/>
            </p:nvGrpSpPr>
            <p:grpSpPr bwMode="auto">
              <a:xfrm>
                <a:off x="0" y="149"/>
                <a:ext cx="288" cy="215"/>
                <a:chOff x="0" y="5"/>
                <a:chExt cx="288" cy="215"/>
              </a:xfrm>
            </p:grpSpPr>
            <p:sp>
              <p:nvSpPr>
                <p:cNvPr id="146" name="Rectangle 1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7" name="Rectangle 18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4" name="Group 19"/>
              <p:cNvGrpSpPr>
                <a:grpSpLocks/>
              </p:cNvGrpSpPr>
              <p:nvPr/>
            </p:nvGrpSpPr>
            <p:grpSpPr bwMode="auto">
              <a:xfrm>
                <a:off x="288" y="149"/>
                <a:ext cx="288" cy="215"/>
                <a:chOff x="0" y="5"/>
                <a:chExt cx="288" cy="215"/>
              </a:xfrm>
            </p:grpSpPr>
            <p:sp>
              <p:nvSpPr>
                <p:cNvPr id="144" name="Rectangle 2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5" name="Rectangle 21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</a:t>
                  </a:r>
                </a:p>
              </p:txBody>
            </p:sp>
          </p:grpSp>
          <p:grpSp>
            <p:nvGrpSpPr>
              <p:cNvPr id="15" name="Group 22"/>
              <p:cNvGrpSpPr>
                <a:grpSpLocks/>
              </p:cNvGrpSpPr>
              <p:nvPr/>
            </p:nvGrpSpPr>
            <p:grpSpPr bwMode="auto">
              <a:xfrm>
                <a:off x="576" y="149"/>
                <a:ext cx="528" cy="215"/>
                <a:chOff x="0" y="5"/>
                <a:chExt cx="528" cy="215"/>
              </a:xfrm>
            </p:grpSpPr>
            <p:sp>
              <p:nvSpPr>
                <p:cNvPr id="142" name="Rectangle 2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3" name="Rectangle 24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0001</a:t>
                  </a:r>
                </a:p>
              </p:txBody>
            </p:sp>
          </p:grpSp>
          <p:grpSp>
            <p:nvGrpSpPr>
              <p:cNvPr id="16" name="Group 25"/>
              <p:cNvGrpSpPr>
                <a:grpSpLocks/>
              </p:cNvGrpSpPr>
              <p:nvPr/>
            </p:nvGrpSpPr>
            <p:grpSpPr bwMode="auto">
              <a:xfrm>
                <a:off x="0" y="293"/>
                <a:ext cx="288" cy="215"/>
                <a:chOff x="0" y="5"/>
                <a:chExt cx="288" cy="215"/>
              </a:xfrm>
            </p:grpSpPr>
            <p:sp>
              <p:nvSpPr>
                <p:cNvPr id="140" name="Rectangle 2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41" name="Rectangle 27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7" name="Group 28"/>
              <p:cNvGrpSpPr>
                <a:grpSpLocks/>
              </p:cNvGrpSpPr>
              <p:nvPr/>
            </p:nvGrpSpPr>
            <p:grpSpPr bwMode="auto">
              <a:xfrm>
                <a:off x="288" y="293"/>
                <a:ext cx="288" cy="215"/>
                <a:chOff x="0" y="5"/>
                <a:chExt cx="288" cy="215"/>
              </a:xfrm>
            </p:grpSpPr>
            <p:sp>
              <p:nvSpPr>
                <p:cNvPr id="138" name="Rectangle 2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9" name="Rectangle 30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2</a:t>
                  </a:r>
                </a:p>
              </p:txBody>
            </p:sp>
          </p:grpSp>
          <p:grpSp>
            <p:nvGrpSpPr>
              <p:cNvPr id="18" name="Group 31"/>
              <p:cNvGrpSpPr>
                <a:grpSpLocks/>
              </p:cNvGrpSpPr>
              <p:nvPr/>
            </p:nvGrpSpPr>
            <p:grpSpPr bwMode="auto">
              <a:xfrm>
                <a:off x="576" y="293"/>
                <a:ext cx="528" cy="215"/>
                <a:chOff x="0" y="5"/>
                <a:chExt cx="528" cy="215"/>
              </a:xfrm>
            </p:grpSpPr>
            <p:sp>
              <p:nvSpPr>
                <p:cNvPr id="136" name="Rectangle 3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7" name="Rectangle 33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0010</a:t>
                  </a:r>
                </a:p>
              </p:txBody>
            </p:sp>
          </p:grpSp>
          <p:grpSp>
            <p:nvGrpSpPr>
              <p:cNvPr id="19" name="Group 34"/>
              <p:cNvGrpSpPr>
                <a:grpSpLocks/>
              </p:cNvGrpSpPr>
              <p:nvPr/>
            </p:nvGrpSpPr>
            <p:grpSpPr bwMode="auto">
              <a:xfrm>
                <a:off x="0" y="437"/>
                <a:ext cx="288" cy="215"/>
                <a:chOff x="0" y="5"/>
                <a:chExt cx="288" cy="215"/>
              </a:xfrm>
            </p:grpSpPr>
            <p:sp>
              <p:nvSpPr>
                <p:cNvPr id="134" name="Rectangle 3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5" name="Rectangle 36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0" name="Group 37"/>
              <p:cNvGrpSpPr>
                <a:grpSpLocks/>
              </p:cNvGrpSpPr>
              <p:nvPr/>
            </p:nvGrpSpPr>
            <p:grpSpPr bwMode="auto">
              <a:xfrm>
                <a:off x="288" y="437"/>
                <a:ext cx="288" cy="215"/>
                <a:chOff x="0" y="5"/>
                <a:chExt cx="288" cy="215"/>
              </a:xfrm>
            </p:grpSpPr>
            <p:sp>
              <p:nvSpPr>
                <p:cNvPr id="132" name="Rectangle 3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3" name="Rectangle 39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3</a:t>
                  </a:r>
                </a:p>
              </p:txBody>
            </p:sp>
          </p:grpSp>
          <p:grpSp>
            <p:nvGrpSpPr>
              <p:cNvPr id="21" name="Group 40"/>
              <p:cNvGrpSpPr>
                <a:grpSpLocks/>
              </p:cNvGrpSpPr>
              <p:nvPr/>
            </p:nvGrpSpPr>
            <p:grpSpPr bwMode="auto">
              <a:xfrm>
                <a:off x="576" y="437"/>
                <a:ext cx="528" cy="215"/>
                <a:chOff x="0" y="5"/>
                <a:chExt cx="528" cy="215"/>
              </a:xfrm>
            </p:grpSpPr>
            <p:sp>
              <p:nvSpPr>
                <p:cNvPr id="130" name="Rectangle 4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31" name="Rectangle 42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0011</a:t>
                  </a:r>
                </a:p>
              </p:txBody>
            </p:sp>
          </p:grpSp>
          <p:grpSp>
            <p:nvGrpSpPr>
              <p:cNvPr id="22" name="Group 43"/>
              <p:cNvGrpSpPr>
                <a:grpSpLocks/>
              </p:cNvGrpSpPr>
              <p:nvPr/>
            </p:nvGrpSpPr>
            <p:grpSpPr bwMode="auto">
              <a:xfrm>
                <a:off x="0" y="581"/>
                <a:ext cx="288" cy="215"/>
                <a:chOff x="0" y="5"/>
                <a:chExt cx="288" cy="215"/>
              </a:xfrm>
            </p:grpSpPr>
            <p:sp>
              <p:nvSpPr>
                <p:cNvPr id="128" name="Rectangle 4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9" name="Rectangle 45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3" name="Group 46"/>
              <p:cNvGrpSpPr>
                <a:grpSpLocks/>
              </p:cNvGrpSpPr>
              <p:nvPr/>
            </p:nvGrpSpPr>
            <p:grpSpPr bwMode="auto">
              <a:xfrm>
                <a:off x="288" y="581"/>
                <a:ext cx="288" cy="215"/>
                <a:chOff x="0" y="5"/>
                <a:chExt cx="288" cy="215"/>
              </a:xfrm>
            </p:grpSpPr>
            <p:sp>
              <p:nvSpPr>
                <p:cNvPr id="126" name="Rectangle 4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7" name="Rectangle 48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4</a:t>
                  </a:r>
                </a:p>
              </p:txBody>
            </p:sp>
          </p:grpSp>
          <p:grpSp>
            <p:nvGrpSpPr>
              <p:cNvPr id="24" name="Group 49"/>
              <p:cNvGrpSpPr>
                <a:grpSpLocks/>
              </p:cNvGrpSpPr>
              <p:nvPr/>
            </p:nvGrpSpPr>
            <p:grpSpPr bwMode="auto">
              <a:xfrm>
                <a:off x="576" y="581"/>
                <a:ext cx="528" cy="215"/>
                <a:chOff x="0" y="5"/>
                <a:chExt cx="528" cy="215"/>
              </a:xfrm>
            </p:grpSpPr>
            <p:sp>
              <p:nvSpPr>
                <p:cNvPr id="124" name="Rectangle 5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5" name="Rectangle 51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0100</a:t>
                  </a:r>
                </a:p>
              </p:txBody>
            </p:sp>
          </p:grpSp>
          <p:grpSp>
            <p:nvGrpSpPr>
              <p:cNvPr id="25" name="Group 52"/>
              <p:cNvGrpSpPr>
                <a:grpSpLocks/>
              </p:cNvGrpSpPr>
              <p:nvPr/>
            </p:nvGrpSpPr>
            <p:grpSpPr bwMode="auto">
              <a:xfrm>
                <a:off x="0" y="725"/>
                <a:ext cx="288" cy="215"/>
                <a:chOff x="0" y="5"/>
                <a:chExt cx="288" cy="215"/>
              </a:xfrm>
            </p:grpSpPr>
            <p:sp>
              <p:nvSpPr>
                <p:cNvPr id="122" name="Rectangle 5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3" name="Rectangle 54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6" name="Group 55"/>
              <p:cNvGrpSpPr>
                <a:grpSpLocks/>
              </p:cNvGrpSpPr>
              <p:nvPr/>
            </p:nvGrpSpPr>
            <p:grpSpPr bwMode="auto">
              <a:xfrm>
                <a:off x="288" y="725"/>
                <a:ext cx="288" cy="215"/>
                <a:chOff x="0" y="5"/>
                <a:chExt cx="288" cy="215"/>
              </a:xfrm>
            </p:grpSpPr>
            <p:sp>
              <p:nvSpPr>
                <p:cNvPr id="120" name="Rectangle 5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21" name="Rectangle 57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5</a:t>
                  </a:r>
                </a:p>
              </p:txBody>
            </p:sp>
          </p:grpSp>
          <p:grpSp>
            <p:nvGrpSpPr>
              <p:cNvPr id="27" name="Group 58"/>
              <p:cNvGrpSpPr>
                <a:grpSpLocks/>
              </p:cNvGrpSpPr>
              <p:nvPr/>
            </p:nvGrpSpPr>
            <p:grpSpPr bwMode="auto">
              <a:xfrm>
                <a:off x="576" y="725"/>
                <a:ext cx="528" cy="215"/>
                <a:chOff x="0" y="5"/>
                <a:chExt cx="528" cy="215"/>
              </a:xfrm>
            </p:grpSpPr>
            <p:sp>
              <p:nvSpPr>
                <p:cNvPr id="118" name="Rectangle 5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9" name="Rectangle 60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0101</a:t>
                  </a:r>
                </a:p>
              </p:txBody>
            </p:sp>
          </p:grpSp>
          <p:grpSp>
            <p:nvGrpSpPr>
              <p:cNvPr id="28" name="Group 61"/>
              <p:cNvGrpSpPr>
                <a:grpSpLocks/>
              </p:cNvGrpSpPr>
              <p:nvPr/>
            </p:nvGrpSpPr>
            <p:grpSpPr bwMode="auto">
              <a:xfrm>
                <a:off x="0" y="869"/>
                <a:ext cx="288" cy="215"/>
                <a:chOff x="0" y="5"/>
                <a:chExt cx="288" cy="215"/>
              </a:xfrm>
            </p:grpSpPr>
            <p:sp>
              <p:nvSpPr>
                <p:cNvPr id="116" name="Rectangle 6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7" name="Rectangle 63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29" name="Group 64"/>
              <p:cNvGrpSpPr>
                <a:grpSpLocks/>
              </p:cNvGrpSpPr>
              <p:nvPr/>
            </p:nvGrpSpPr>
            <p:grpSpPr bwMode="auto">
              <a:xfrm>
                <a:off x="288" y="869"/>
                <a:ext cx="288" cy="215"/>
                <a:chOff x="0" y="5"/>
                <a:chExt cx="288" cy="215"/>
              </a:xfrm>
            </p:grpSpPr>
            <p:sp>
              <p:nvSpPr>
                <p:cNvPr id="114" name="Rectangle 6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5" name="Rectangle 66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6</a:t>
                  </a:r>
                </a:p>
              </p:txBody>
            </p:sp>
          </p:grpSp>
          <p:grpSp>
            <p:nvGrpSpPr>
              <p:cNvPr id="30" name="Group 67"/>
              <p:cNvGrpSpPr>
                <a:grpSpLocks/>
              </p:cNvGrpSpPr>
              <p:nvPr/>
            </p:nvGrpSpPr>
            <p:grpSpPr bwMode="auto">
              <a:xfrm>
                <a:off x="576" y="869"/>
                <a:ext cx="528" cy="215"/>
                <a:chOff x="0" y="5"/>
                <a:chExt cx="528" cy="215"/>
              </a:xfrm>
            </p:grpSpPr>
            <p:sp>
              <p:nvSpPr>
                <p:cNvPr id="112" name="Rectangle 68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3" name="Rectangle 69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0110</a:t>
                  </a:r>
                </a:p>
              </p:txBody>
            </p:sp>
          </p:grpSp>
          <p:grpSp>
            <p:nvGrpSpPr>
              <p:cNvPr id="31" name="Group 70"/>
              <p:cNvGrpSpPr>
                <a:grpSpLocks/>
              </p:cNvGrpSpPr>
              <p:nvPr/>
            </p:nvGrpSpPr>
            <p:grpSpPr bwMode="auto">
              <a:xfrm>
                <a:off x="0" y="1013"/>
                <a:ext cx="288" cy="215"/>
                <a:chOff x="0" y="5"/>
                <a:chExt cx="288" cy="215"/>
              </a:xfrm>
            </p:grpSpPr>
            <p:sp>
              <p:nvSpPr>
                <p:cNvPr id="110" name="Rectangle 7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11" name="Rectangle 72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2" name="Group 73"/>
              <p:cNvGrpSpPr>
                <a:grpSpLocks/>
              </p:cNvGrpSpPr>
              <p:nvPr/>
            </p:nvGrpSpPr>
            <p:grpSpPr bwMode="auto">
              <a:xfrm>
                <a:off x="288" y="1013"/>
                <a:ext cx="288" cy="215"/>
                <a:chOff x="0" y="5"/>
                <a:chExt cx="288" cy="215"/>
              </a:xfrm>
            </p:grpSpPr>
            <p:sp>
              <p:nvSpPr>
                <p:cNvPr id="108" name="Rectangle 7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9" name="Rectangle 75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7</a:t>
                  </a:r>
                </a:p>
              </p:txBody>
            </p:sp>
          </p:grpSp>
          <p:grpSp>
            <p:nvGrpSpPr>
              <p:cNvPr id="33" name="Group 76"/>
              <p:cNvGrpSpPr>
                <a:grpSpLocks/>
              </p:cNvGrpSpPr>
              <p:nvPr/>
            </p:nvGrpSpPr>
            <p:grpSpPr bwMode="auto">
              <a:xfrm>
                <a:off x="576" y="1013"/>
                <a:ext cx="528" cy="215"/>
                <a:chOff x="0" y="5"/>
                <a:chExt cx="528" cy="215"/>
              </a:xfrm>
            </p:grpSpPr>
            <p:sp>
              <p:nvSpPr>
                <p:cNvPr id="106" name="Rectangle 77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7" name="Rectangle 78"/>
                <p:cNvSpPr>
                  <a:spLocks/>
                </p:cNvSpPr>
                <p:nvPr/>
              </p:nvSpPr>
              <p:spPr bwMode="auto">
                <a:xfrm>
                  <a:off x="147" y="5"/>
                  <a:ext cx="233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0111</a:t>
                  </a:r>
                </a:p>
              </p:txBody>
            </p:sp>
          </p:grpSp>
          <p:grpSp>
            <p:nvGrpSpPr>
              <p:cNvPr id="34" name="Group 79"/>
              <p:cNvGrpSpPr>
                <a:grpSpLocks/>
              </p:cNvGrpSpPr>
              <p:nvPr/>
            </p:nvGrpSpPr>
            <p:grpSpPr bwMode="auto">
              <a:xfrm>
                <a:off x="0" y="1157"/>
                <a:ext cx="288" cy="215"/>
                <a:chOff x="0" y="5"/>
                <a:chExt cx="288" cy="215"/>
              </a:xfrm>
            </p:grpSpPr>
            <p:sp>
              <p:nvSpPr>
                <p:cNvPr id="104" name="Rectangle 8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5" name="Rectangle 81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5" name="Group 82"/>
              <p:cNvGrpSpPr>
                <a:grpSpLocks/>
              </p:cNvGrpSpPr>
              <p:nvPr/>
            </p:nvGrpSpPr>
            <p:grpSpPr bwMode="auto">
              <a:xfrm>
                <a:off x="288" y="1157"/>
                <a:ext cx="288" cy="215"/>
                <a:chOff x="0" y="5"/>
                <a:chExt cx="288" cy="215"/>
              </a:xfrm>
            </p:grpSpPr>
            <p:sp>
              <p:nvSpPr>
                <p:cNvPr id="102" name="Rectangle 8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3" name="Rectangle 84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8</a:t>
                  </a:r>
                </a:p>
              </p:txBody>
            </p:sp>
          </p:grpSp>
          <p:grpSp>
            <p:nvGrpSpPr>
              <p:cNvPr id="36" name="Group 85"/>
              <p:cNvGrpSpPr>
                <a:grpSpLocks/>
              </p:cNvGrpSpPr>
              <p:nvPr/>
            </p:nvGrpSpPr>
            <p:grpSpPr bwMode="auto">
              <a:xfrm>
                <a:off x="576" y="1157"/>
                <a:ext cx="528" cy="215"/>
                <a:chOff x="0" y="5"/>
                <a:chExt cx="528" cy="215"/>
              </a:xfrm>
            </p:grpSpPr>
            <p:sp>
              <p:nvSpPr>
                <p:cNvPr id="100" name="Rectangle 86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101" name="Rectangle 87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1000</a:t>
                  </a:r>
                </a:p>
              </p:txBody>
            </p:sp>
          </p:grpSp>
          <p:grpSp>
            <p:nvGrpSpPr>
              <p:cNvPr id="37" name="Group 88"/>
              <p:cNvGrpSpPr>
                <a:grpSpLocks/>
              </p:cNvGrpSpPr>
              <p:nvPr/>
            </p:nvGrpSpPr>
            <p:grpSpPr bwMode="auto">
              <a:xfrm>
                <a:off x="0" y="1301"/>
                <a:ext cx="288" cy="215"/>
                <a:chOff x="0" y="5"/>
                <a:chExt cx="288" cy="215"/>
              </a:xfrm>
            </p:grpSpPr>
            <p:sp>
              <p:nvSpPr>
                <p:cNvPr id="98" name="Rectangle 8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9" name="Rectangle 90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8" name="Group 91"/>
              <p:cNvGrpSpPr>
                <a:grpSpLocks/>
              </p:cNvGrpSpPr>
              <p:nvPr/>
            </p:nvGrpSpPr>
            <p:grpSpPr bwMode="auto">
              <a:xfrm>
                <a:off x="288" y="1301"/>
                <a:ext cx="288" cy="215"/>
                <a:chOff x="0" y="5"/>
                <a:chExt cx="288" cy="215"/>
              </a:xfrm>
            </p:grpSpPr>
            <p:sp>
              <p:nvSpPr>
                <p:cNvPr id="96" name="Rectangle 92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7" name="Rectangle 93"/>
                <p:cNvSpPr>
                  <a:spLocks/>
                </p:cNvSpPr>
                <p:nvPr/>
              </p:nvSpPr>
              <p:spPr bwMode="auto">
                <a:xfrm>
                  <a:off x="94" y="5"/>
                  <a:ext cx="10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9</a:t>
                  </a:r>
                </a:p>
              </p:txBody>
            </p:sp>
          </p:grpSp>
          <p:grpSp>
            <p:nvGrpSpPr>
              <p:cNvPr id="39" name="Group 94"/>
              <p:cNvGrpSpPr>
                <a:grpSpLocks/>
              </p:cNvGrpSpPr>
              <p:nvPr/>
            </p:nvGrpSpPr>
            <p:grpSpPr bwMode="auto">
              <a:xfrm>
                <a:off x="576" y="1301"/>
                <a:ext cx="528" cy="215"/>
                <a:chOff x="0" y="5"/>
                <a:chExt cx="528" cy="215"/>
              </a:xfrm>
            </p:grpSpPr>
            <p:sp>
              <p:nvSpPr>
                <p:cNvPr id="94" name="Rectangle 95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5" name="Rectangle 96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1001</a:t>
                  </a:r>
                </a:p>
              </p:txBody>
            </p:sp>
          </p:grpSp>
          <p:grpSp>
            <p:nvGrpSpPr>
              <p:cNvPr id="40" name="Group 97"/>
              <p:cNvGrpSpPr>
                <a:grpSpLocks/>
              </p:cNvGrpSpPr>
              <p:nvPr/>
            </p:nvGrpSpPr>
            <p:grpSpPr bwMode="auto">
              <a:xfrm>
                <a:off x="0" y="1445"/>
                <a:ext cx="288" cy="215"/>
                <a:chOff x="0" y="5"/>
                <a:chExt cx="288" cy="215"/>
              </a:xfrm>
            </p:grpSpPr>
            <p:sp>
              <p:nvSpPr>
                <p:cNvPr id="92" name="Rectangle 9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3" name="Rectangle 99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A</a:t>
                  </a:r>
                </a:p>
              </p:txBody>
            </p:sp>
          </p:grpSp>
          <p:grpSp>
            <p:nvGrpSpPr>
              <p:cNvPr id="41" name="Group 100"/>
              <p:cNvGrpSpPr>
                <a:grpSpLocks/>
              </p:cNvGrpSpPr>
              <p:nvPr/>
            </p:nvGrpSpPr>
            <p:grpSpPr bwMode="auto">
              <a:xfrm>
                <a:off x="288" y="1445"/>
                <a:ext cx="288" cy="215"/>
                <a:chOff x="0" y="5"/>
                <a:chExt cx="288" cy="215"/>
              </a:xfrm>
            </p:grpSpPr>
            <p:sp>
              <p:nvSpPr>
                <p:cNvPr id="90" name="Rectangle 101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91" name="Rectangle 102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</a:t>
                  </a:r>
                </a:p>
              </p:txBody>
            </p:sp>
          </p:grpSp>
          <p:grpSp>
            <p:nvGrpSpPr>
              <p:cNvPr id="42" name="Group 103"/>
              <p:cNvGrpSpPr>
                <a:grpSpLocks/>
              </p:cNvGrpSpPr>
              <p:nvPr/>
            </p:nvGrpSpPr>
            <p:grpSpPr bwMode="auto">
              <a:xfrm>
                <a:off x="576" y="1445"/>
                <a:ext cx="528" cy="215"/>
                <a:chOff x="0" y="5"/>
                <a:chExt cx="528" cy="215"/>
              </a:xfrm>
            </p:grpSpPr>
            <p:sp>
              <p:nvSpPr>
                <p:cNvPr id="88" name="Rectangle 104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9" name="Rectangle 105"/>
                <p:cNvSpPr>
                  <a:spLocks/>
                </p:cNvSpPr>
                <p:nvPr/>
              </p:nvSpPr>
              <p:spPr bwMode="auto">
                <a:xfrm>
                  <a:off x="142" y="5"/>
                  <a:ext cx="242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1010</a:t>
                  </a:r>
                </a:p>
              </p:txBody>
            </p:sp>
          </p:grpSp>
          <p:grpSp>
            <p:nvGrpSpPr>
              <p:cNvPr id="43" name="Group 106"/>
              <p:cNvGrpSpPr>
                <a:grpSpLocks/>
              </p:cNvGrpSpPr>
              <p:nvPr/>
            </p:nvGrpSpPr>
            <p:grpSpPr bwMode="auto">
              <a:xfrm>
                <a:off x="0" y="1589"/>
                <a:ext cx="288" cy="215"/>
                <a:chOff x="0" y="5"/>
                <a:chExt cx="288" cy="215"/>
              </a:xfrm>
            </p:grpSpPr>
            <p:sp>
              <p:nvSpPr>
                <p:cNvPr id="86" name="Rectangle 10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7" name="Rectangle 108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B</a:t>
                  </a:r>
                </a:p>
              </p:txBody>
            </p:sp>
          </p:grpSp>
          <p:grpSp>
            <p:nvGrpSpPr>
              <p:cNvPr id="44" name="Group 109"/>
              <p:cNvGrpSpPr>
                <a:grpSpLocks/>
              </p:cNvGrpSpPr>
              <p:nvPr/>
            </p:nvGrpSpPr>
            <p:grpSpPr bwMode="auto">
              <a:xfrm>
                <a:off x="288" y="1589"/>
                <a:ext cx="288" cy="215"/>
                <a:chOff x="0" y="5"/>
                <a:chExt cx="288" cy="215"/>
              </a:xfrm>
            </p:grpSpPr>
            <p:sp>
              <p:nvSpPr>
                <p:cNvPr id="84" name="Rectangle 110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5" name="Rectangle 111"/>
                <p:cNvSpPr>
                  <a:spLocks/>
                </p:cNvSpPr>
                <p:nvPr/>
              </p:nvSpPr>
              <p:spPr bwMode="auto">
                <a:xfrm>
                  <a:off x="72" y="5"/>
                  <a:ext cx="143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</a:t>
                  </a:r>
                </a:p>
              </p:txBody>
            </p:sp>
          </p:grpSp>
          <p:grpSp>
            <p:nvGrpSpPr>
              <p:cNvPr id="45" name="Group 112"/>
              <p:cNvGrpSpPr>
                <a:grpSpLocks/>
              </p:cNvGrpSpPr>
              <p:nvPr/>
            </p:nvGrpSpPr>
            <p:grpSpPr bwMode="auto">
              <a:xfrm>
                <a:off x="576" y="1589"/>
                <a:ext cx="528" cy="215"/>
                <a:chOff x="0" y="5"/>
                <a:chExt cx="528" cy="215"/>
              </a:xfrm>
            </p:grpSpPr>
            <p:sp>
              <p:nvSpPr>
                <p:cNvPr id="82" name="Rectangle 113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3" name="Rectangle 114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1011</a:t>
                  </a:r>
                </a:p>
              </p:txBody>
            </p:sp>
          </p:grpSp>
          <p:grpSp>
            <p:nvGrpSpPr>
              <p:cNvPr id="46" name="Group 115"/>
              <p:cNvGrpSpPr>
                <a:grpSpLocks/>
              </p:cNvGrpSpPr>
              <p:nvPr/>
            </p:nvGrpSpPr>
            <p:grpSpPr bwMode="auto">
              <a:xfrm>
                <a:off x="0" y="1733"/>
                <a:ext cx="288" cy="215"/>
                <a:chOff x="0" y="5"/>
                <a:chExt cx="288" cy="215"/>
              </a:xfrm>
            </p:grpSpPr>
            <p:sp>
              <p:nvSpPr>
                <p:cNvPr id="80" name="Rectangle 11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81" name="Rectangle 117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C</a:t>
                  </a:r>
                </a:p>
              </p:txBody>
            </p:sp>
          </p:grpSp>
          <p:grpSp>
            <p:nvGrpSpPr>
              <p:cNvPr id="47" name="Group 118"/>
              <p:cNvGrpSpPr>
                <a:grpSpLocks/>
              </p:cNvGrpSpPr>
              <p:nvPr/>
            </p:nvGrpSpPr>
            <p:grpSpPr bwMode="auto">
              <a:xfrm>
                <a:off x="288" y="1733"/>
                <a:ext cx="288" cy="215"/>
                <a:chOff x="0" y="5"/>
                <a:chExt cx="288" cy="215"/>
              </a:xfrm>
            </p:grpSpPr>
            <p:sp>
              <p:nvSpPr>
                <p:cNvPr id="78" name="Rectangle 119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9" name="Rectangle 120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12</a:t>
                  </a:r>
                </a:p>
              </p:txBody>
            </p:sp>
          </p:grpSp>
          <p:grpSp>
            <p:nvGrpSpPr>
              <p:cNvPr id="48" name="Group 121"/>
              <p:cNvGrpSpPr>
                <a:grpSpLocks/>
              </p:cNvGrpSpPr>
              <p:nvPr/>
            </p:nvGrpSpPr>
            <p:grpSpPr bwMode="auto">
              <a:xfrm>
                <a:off x="576" y="1733"/>
                <a:ext cx="528" cy="215"/>
                <a:chOff x="0" y="5"/>
                <a:chExt cx="528" cy="215"/>
              </a:xfrm>
            </p:grpSpPr>
            <p:sp>
              <p:nvSpPr>
                <p:cNvPr id="76" name="Rectangle 122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7" name="Rectangle 123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1100</a:t>
                  </a:r>
                </a:p>
              </p:txBody>
            </p:sp>
          </p:grpSp>
          <p:grpSp>
            <p:nvGrpSpPr>
              <p:cNvPr id="49" name="Group 124"/>
              <p:cNvGrpSpPr>
                <a:grpSpLocks/>
              </p:cNvGrpSpPr>
              <p:nvPr/>
            </p:nvGrpSpPr>
            <p:grpSpPr bwMode="auto">
              <a:xfrm>
                <a:off x="0" y="1877"/>
                <a:ext cx="288" cy="215"/>
                <a:chOff x="0" y="5"/>
                <a:chExt cx="288" cy="215"/>
              </a:xfrm>
            </p:grpSpPr>
            <p:sp>
              <p:nvSpPr>
                <p:cNvPr id="74" name="Rectangle 125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5" name="Rectangle 126"/>
                <p:cNvSpPr>
                  <a:spLocks/>
                </p:cNvSpPr>
                <p:nvPr/>
              </p:nvSpPr>
              <p:spPr bwMode="auto">
                <a:xfrm>
                  <a:off x="87" y="5"/>
                  <a:ext cx="114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D</a:t>
                  </a:r>
                </a:p>
              </p:txBody>
            </p:sp>
          </p:grpSp>
          <p:grpSp>
            <p:nvGrpSpPr>
              <p:cNvPr id="50" name="Group 127"/>
              <p:cNvGrpSpPr>
                <a:grpSpLocks/>
              </p:cNvGrpSpPr>
              <p:nvPr/>
            </p:nvGrpSpPr>
            <p:grpSpPr bwMode="auto">
              <a:xfrm>
                <a:off x="288" y="1877"/>
                <a:ext cx="288" cy="215"/>
                <a:chOff x="0" y="5"/>
                <a:chExt cx="288" cy="215"/>
              </a:xfrm>
            </p:grpSpPr>
            <p:sp>
              <p:nvSpPr>
                <p:cNvPr id="72" name="Rectangle 128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3" name="Rectangle 129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13</a:t>
                  </a:r>
                </a:p>
              </p:txBody>
            </p:sp>
          </p:grpSp>
          <p:grpSp>
            <p:nvGrpSpPr>
              <p:cNvPr id="51" name="Group 130"/>
              <p:cNvGrpSpPr>
                <a:grpSpLocks/>
              </p:cNvGrpSpPr>
              <p:nvPr/>
            </p:nvGrpSpPr>
            <p:grpSpPr bwMode="auto">
              <a:xfrm>
                <a:off x="576" y="1877"/>
                <a:ext cx="528" cy="215"/>
                <a:chOff x="0" y="5"/>
                <a:chExt cx="528" cy="215"/>
              </a:xfrm>
            </p:grpSpPr>
            <p:sp>
              <p:nvSpPr>
                <p:cNvPr id="70" name="Rectangle 131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71" name="Rectangle 132"/>
                <p:cNvSpPr>
                  <a:spLocks/>
                </p:cNvSpPr>
                <p:nvPr/>
              </p:nvSpPr>
              <p:spPr bwMode="auto">
                <a:xfrm>
                  <a:off x="145" y="5"/>
                  <a:ext cx="23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1101</a:t>
                  </a:r>
                </a:p>
              </p:txBody>
            </p:sp>
          </p:grpSp>
          <p:grpSp>
            <p:nvGrpSpPr>
              <p:cNvPr id="52" name="Group 133"/>
              <p:cNvGrpSpPr>
                <a:grpSpLocks/>
              </p:cNvGrpSpPr>
              <p:nvPr/>
            </p:nvGrpSpPr>
            <p:grpSpPr bwMode="auto">
              <a:xfrm>
                <a:off x="0" y="2021"/>
                <a:ext cx="288" cy="215"/>
                <a:chOff x="0" y="5"/>
                <a:chExt cx="288" cy="215"/>
              </a:xfrm>
            </p:grpSpPr>
            <p:sp>
              <p:nvSpPr>
                <p:cNvPr id="68" name="Rectangle 134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9" name="Rectangle 135"/>
                <p:cNvSpPr>
                  <a:spLocks/>
                </p:cNvSpPr>
                <p:nvPr/>
              </p:nvSpPr>
              <p:spPr bwMode="auto">
                <a:xfrm>
                  <a:off x="90" y="5"/>
                  <a:ext cx="110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E</a:t>
                  </a:r>
                </a:p>
              </p:txBody>
            </p:sp>
          </p:grpSp>
          <p:grpSp>
            <p:nvGrpSpPr>
              <p:cNvPr id="53" name="Group 136"/>
              <p:cNvGrpSpPr>
                <a:grpSpLocks/>
              </p:cNvGrpSpPr>
              <p:nvPr/>
            </p:nvGrpSpPr>
            <p:grpSpPr bwMode="auto">
              <a:xfrm>
                <a:off x="288" y="2021"/>
                <a:ext cx="288" cy="215"/>
                <a:chOff x="0" y="5"/>
                <a:chExt cx="288" cy="215"/>
              </a:xfrm>
            </p:grpSpPr>
            <p:sp>
              <p:nvSpPr>
                <p:cNvPr id="66" name="Rectangle 137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7" name="Rectangle 138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14</a:t>
                  </a:r>
                </a:p>
              </p:txBody>
            </p:sp>
          </p:grpSp>
          <p:grpSp>
            <p:nvGrpSpPr>
              <p:cNvPr id="54" name="Group 139"/>
              <p:cNvGrpSpPr>
                <a:grpSpLocks/>
              </p:cNvGrpSpPr>
              <p:nvPr/>
            </p:nvGrpSpPr>
            <p:grpSpPr bwMode="auto">
              <a:xfrm>
                <a:off x="576" y="2021"/>
                <a:ext cx="528" cy="215"/>
                <a:chOff x="0" y="5"/>
                <a:chExt cx="528" cy="215"/>
              </a:xfrm>
            </p:grpSpPr>
            <p:sp>
              <p:nvSpPr>
                <p:cNvPr id="64" name="Rectangle 140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5" name="Rectangle 141"/>
                <p:cNvSpPr>
                  <a:spLocks/>
                </p:cNvSpPr>
                <p:nvPr/>
              </p:nvSpPr>
              <p:spPr bwMode="auto">
                <a:xfrm>
                  <a:off x="147" y="5"/>
                  <a:ext cx="233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1110</a:t>
                  </a:r>
                </a:p>
              </p:txBody>
            </p:sp>
          </p:grpSp>
          <p:grpSp>
            <p:nvGrpSpPr>
              <p:cNvPr id="55" name="Group 142"/>
              <p:cNvGrpSpPr>
                <a:grpSpLocks/>
              </p:cNvGrpSpPr>
              <p:nvPr/>
            </p:nvGrpSpPr>
            <p:grpSpPr bwMode="auto">
              <a:xfrm>
                <a:off x="0" y="2165"/>
                <a:ext cx="288" cy="215"/>
                <a:chOff x="0" y="5"/>
                <a:chExt cx="288" cy="215"/>
              </a:xfrm>
            </p:grpSpPr>
            <p:sp>
              <p:nvSpPr>
                <p:cNvPr id="62" name="Rectangle 143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3" name="Rectangle 144"/>
                <p:cNvSpPr>
                  <a:spLocks/>
                </p:cNvSpPr>
                <p:nvPr/>
              </p:nvSpPr>
              <p:spPr bwMode="auto">
                <a:xfrm>
                  <a:off x="91" y="5"/>
                  <a:ext cx="105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F</a:t>
                  </a:r>
                </a:p>
              </p:txBody>
            </p:sp>
          </p:grpSp>
          <p:grpSp>
            <p:nvGrpSpPr>
              <p:cNvPr id="56" name="Group 145"/>
              <p:cNvGrpSpPr>
                <a:grpSpLocks/>
              </p:cNvGrpSpPr>
              <p:nvPr/>
            </p:nvGrpSpPr>
            <p:grpSpPr bwMode="auto">
              <a:xfrm>
                <a:off x="288" y="2165"/>
                <a:ext cx="288" cy="215"/>
                <a:chOff x="0" y="5"/>
                <a:chExt cx="288" cy="215"/>
              </a:xfrm>
            </p:grpSpPr>
            <p:sp>
              <p:nvSpPr>
                <p:cNvPr id="60" name="Rectangle 146"/>
                <p:cNvSpPr>
                  <a:spLocks/>
                </p:cNvSpPr>
                <p:nvPr/>
              </p:nvSpPr>
              <p:spPr bwMode="auto">
                <a:xfrm>
                  <a:off x="0" y="40"/>
                  <a:ext cx="28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61" name="Rectangle 147"/>
                <p:cNvSpPr>
                  <a:spLocks/>
                </p:cNvSpPr>
                <p:nvPr/>
              </p:nvSpPr>
              <p:spPr bwMode="auto">
                <a:xfrm>
                  <a:off x="69" y="5"/>
                  <a:ext cx="14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 dirty="0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15</a:t>
                  </a:r>
                </a:p>
              </p:txBody>
            </p:sp>
          </p:grpSp>
          <p:grpSp>
            <p:nvGrpSpPr>
              <p:cNvPr id="57" name="Group 148"/>
              <p:cNvGrpSpPr>
                <a:grpSpLocks/>
              </p:cNvGrpSpPr>
              <p:nvPr/>
            </p:nvGrpSpPr>
            <p:grpSpPr bwMode="auto">
              <a:xfrm>
                <a:off x="576" y="2165"/>
                <a:ext cx="528" cy="215"/>
                <a:chOff x="0" y="5"/>
                <a:chExt cx="528" cy="215"/>
              </a:xfrm>
            </p:grpSpPr>
            <p:sp>
              <p:nvSpPr>
                <p:cNvPr id="58" name="Rectangle 149"/>
                <p:cNvSpPr>
                  <a:spLocks/>
                </p:cNvSpPr>
                <p:nvPr/>
              </p:nvSpPr>
              <p:spPr bwMode="auto">
                <a:xfrm>
                  <a:off x="0" y="40"/>
                  <a:ext cx="528" cy="14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rgbClr val="000066"/>
                  </a:solidFill>
                  <a:miter lim="800000"/>
                  <a:headEnd/>
                  <a:tailEnd/>
                </a:ln>
              </p:spPr>
              <p:txBody>
                <a:bodyPr lIns="0" tIns="0" rIns="0" bIns="0">
                  <a:prstTxWarp prst="textNoShape">
                    <a:avLst/>
                  </a:prstTxWarp>
                </a:bodyPr>
                <a:lstStyle/>
                <a:p>
                  <a:pPr algn="ctr" eaLnBrk="1" hangingPunct="1"/>
                  <a:endParaRPr lang="en-US" sz="4200" b="1" smtClean="0">
                    <a:solidFill>
                      <a:srgbClr val="273272"/>
                    </a:solidFill>
                    <a:latin typeface="Gill Sans" charset="0"/>
                    <a:ea typeface="ヒラギノ角ゴ ProN W3" charset="-128"/>
                    <a:cs typeface="ヒラギノ角ゴ ProN W3" charset="-128"/>
                    <a:sym typeface="Gill Sans" charset="0"/>
                  </a:endParaRPr>
                </a:p>
              </p:txBody>
            </p:sp>
            <p:sp>
              <p:nvSpPr>
                <p:cNvPr id="59" name="Rectangle 150"/>
                <p:cNvSpPr>
                  <a:spLocks/>
                </p:cNvSpPr>
                <p:nvPr/>
              </p:nvSpPr>
              <p:spPr bwMode="auto">
                <a:xfrm>
                  <a:off x="149" y="5"/>
                  <a:ext cx="228" cy="2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50800" tIns="50800" bIns="50800" anchor="ctr">
                  <a:prstTxWarp prst="textNoShape">
                    <a:avLst/>
                  </a:prstTxWarp>
                  <a:spAutoFit/>
                </a:bodyPr>
                <a:lstStyle/>
                <a:p>
                  <a:pPr algn="ctr" eaLnBrk="1" hangingPunct="1"/>
                  <a:r>
                    <a:rPr lang="en-US" sz="1800" b="1">
                      <a:solidFill>
                        <a:srgbClr val="273272"/>
                      </a:solidFill>
                      <a:latin typeface="Courier New Bold" charset="0"/>
                      <a:ea typeface="Courier New Bold" charset="0"/>
                      <a:cs typeface="Courier New Bold" charset="0"/>
                      <a:sym typeface="Courier New Bold" charset="0"/>
                    </a:rPr>
                    <a:t>1111</a:t>
                  </a:r>
                </a:p>
              </p:txBody>
            </p:sp>
          </p:grpSp>
        </p:grpSp>
        <p:sp>
          <p:nvSpPr>
            <p:cNvPr id="7" name="Rectangle 151"/>
            <p:cNvSpPr>
              <a:spLocks/>
            </p:cNvSpPr>
            <p:nvPr/>
          </p:nvSpPr>
          <p:spPr bwMode="auto">
            <a:xfrm rot="19260000">
              <a:off x="46" y="195"/>
              <a:ext cx="227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 b="1" dirty="0">
                  <a:solidFill>
                    <a:srgbClr val="27327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Hex</a:t>
              </a:r>
            </a:p>
          </p:txBody>
        </p:sp>
        <p:sp>
          <p:nvSpPr>
            <p:cNvPr id="8" name="Rectangle 152"/>
            <p:cNvSpPr>
              <a:spLocks/>
            </p:cNvSpPr>
            <p:nvPr/>
          </p:nvSpPr>
          <p:spPr bwMode="auto">
            <a:xfrm rot="19260000">
              <a:off x="308" y="125"/>
              <a:ext cx="415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 b="1" dirty="0">
                  <a:solidFill>
                    <a:srgbClr val="27327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Decimal</a:t>
              </a:r>
            </a:p>
          </p:txBody>
        </p:sp>
        <p:sp>
          <p:nvSpPr>
            <p:cNvPr id="9" name="Rectangle 153"/>
            <p:cNvSpPr>
              <a:spLocks/>
            </p:cNvSpPr>
            <p:nvPr/>
          </p:nvSpPr>
          <p:spPr bwMode="auto">
            <a:xfrm rot="19260000">
              <a:off x="705" y="152"/>
              <a:ext cx="347" cy="2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2000" b="1" dirty="0">
                  <a:solidFill>
                    <a:srgbClr val="273272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Binary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61999" y="1216153"/>
            <a:ext cx="10918372" cy="37145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Programs refer to data by address</a:t>
            </a:r>
          </a:p>
          <a:p>
            <a:pPr marL="552450" lvl="1"/>
            <a:r>
              <a:rPr lang="en-US" sz="2800" dirty="0" smtClean="0"/>
              <a:t>Conceptually, envision it as a very large array of bytes</a:t>
            </a:r>
          </a:p>
          <a:p>
            <a:pPr marL="952500" lvl="2"/>
            <a:r>
              <a:rPr lang="en-US" dirty="0" smtClean="0"/>
              <a:t>In reality, it’s not, but can think of it that way</a:t>
            </a:r>
          </a:p>
          <a:p>
            <a:pPr marL="552450" lvl="1"/>
            <a:r>
              <a:rPr lang="en-US" sz="2800" dirty="0" smtClean="0"/>
              <a:t>An address is like an index into that array</a:t>
            </a:r>
          </a:p>
          <a:p>
            <a:pPr marL="952500" lvl="2"/>
            <a:r>
              <a:rPr lang="en-US" dirty="0" smtClean="0"/>
              <a:t>and, a pointer variable stores an </a:t>
            </a:r>
            <a:r>
              <a:rPr lang="en-US" dirty="0" smtClean="0"/>
              <a:t>address</a:t>
            </a:r>
            <a:endParaRPr lang="en-US" dirty="0" smtClean="0"/>
          </a:p>
          <a:p>
            <a:pPr marL="152400"/>
            <a:r>
              <a:rPr lang="en-US" sz="3200" dirty="0" smtClean="0"/>
              <a:t>Note: system provides private address spaces to each “process”</a:t>
            </a:r>
          </a:p>
          <a:p>
            <a:pPr marL="438150" lvl="1"/>
            <a:r>
              <a:rPr lang="en-US" sz="2800" dirty="0" smtClean="0"/>
              <a:t>Think of a process as a program being executed</a:t>
            </a:r>
          </a:p>
          <a:p>
            <a:pPr marL="438150" lvl="1"/>
            <a:r>
              <a:rPr lang="en-US" sz="2800" dirty="0" smtClean="0"/>
              <a:t>So, a program can clobber its own data, but not that of others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15447" y="5135356"/>
            <a:ext cx="7046616" cy="1325325"/>
            <a:chOff x="-16" y="84"/>
            <a:chExt cx="4048" cy="696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3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6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8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0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338" y="520"/>
              <a:ext cx="96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22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253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277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301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325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3498" y="520"/>
              <a:ext cx="248" cy="192"/>
            </a:xfrm>
            <a:prstGeom prst="rect">
              <a:avLst/>
            </a:prstGeom>
            <a:solidFill>
              <a:srgbClr val="F7B217"/>
            </a:solidFill>
            <a:ln w="25400">
              <a:solidFill>
                <a:srgbClr val="273272"/>
              </a:solidFill>
              <a:round/>
              <a:headEnd/>
              <a:tailEnd/>
            </a:ln>
          </p:spPr>
          <p:txBody>
            <a:bodyPr wrap="none"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332" y="484"/>
              <a:ext cx="968" cy="2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lIns="50800" tIns="50800" rIns="45720" bIns="50800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• • •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 rot="19020000">
              <a:off x="-16" y="84"/>
              <a:ext cx="617" cy="2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8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00•••0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 rot="19020000">
              <a:off x="3468" y="94"/>
              <a:ext cx="564" cy="22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50800" tIns="50800" rIns="45720" bIns="50800">
              <a:prstTxWarp prst="textNoShape">
                <a:avLst/>
              </a:prstTxWarp>
              <a:spAutoFit/>
            </a:bodyPr>
            <a:lstStyle/>
            <a:p>
              <a:pPr eaLnBrk="1" hangingPunct="1">
                <a:lnSpc>
                  <a:spcPct val="90000"/>
                </a:lnSpc>
              </a:pPr>
              <a:r>
                <a:rPr lang="en-US" sz="2400" b="0" dirty="0">
                  <a:solidFill>
                    <a:srgbClr val="000066"/>
                  </a:solidFill>
                  <a:latin typeface="Courier New Bold" charset="0"/>
                  <a:ea typeface="Courier New Bold" charset="0"/>
                  <a:cs typeface="Courier New Bold" charset="0"/>
                  <a:sym typeface="Courier New Bold" charset="0"/>
                </a:rPr>
                <a:t>FF•••F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90699" y="1083052"/>
            <a:ext cx="10734675" cy="541324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3900" dirty="0" smtClean="0"/>
              <a:t>Word is a native unit of information handled by computer</a:t>
            </a:r>
          </a:p>
          <a:p>
            <a:pPr>
              <a:lnSpc>
                <a:spcPct val="110000"/>
              </a:lnSpc>
            </a:pPr>
            <a:r>
              <a:rPr lang="en-US" sz="3900" dirty="0" smtClean="0"/>
              <a:t>Any computer </a:t>
            </a:r>
            <a:r>
              <a:rPr lang="en-US" sz="3900" dirty="0" smtClean="0"/>
              <a:t>has a </a:t>
            </a:r>
            <a:r>
              <a:rPr lang="en-US" sz="3900" dirty="0" smtClean="0"/>
              <a:t>“Word </a:t>
            </a:r>
            <a:r>
              <a:rPr lang="en-US" sz="3900" dirty="0" smtClean="0"/>
              <a:t>Size”</a:t>
            </a:r>
          </a:p>
          <a:p>
            <a:pPr marL="552450" lvl="1">
              <a:lnSpc>
                <a:spcPct val="110000"/>
              </a:lnSpc>
            </a:pPr>
            <a:r>
              <a:rPr lang="en-US" sz="3500" dirty="0" smtClean="0"/>
              <a:t>Nominal size of integer-valued data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and of addresses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Until </a:t>
            </a:r>
            <a:r>
              <a:rPr lang="en-US" dirty="0" smtClean="0"/>
              <a:t>recently, most machines used 32 bits (4 bytes) as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Limits addresses to 4GB (2</a:t>
            </a:r>
            <a:r>
              <a:rPr lang="en-US" sz="2800" baseline="30000" dirty="0" smtClean="0"/>
              <a:t>32</a:t>
            </a:r>
            <a:r>
              <a:rPr lang="en-US" sz="2800" dirty="0" smtClean="0"/>
              <a:t> bytes)</a:t>
            </a:r>
          </a:p>
          <a:p>
            <a:pPr marL="438150" lvl="1">
              <a:lnSpc>
                <a:spcPct val="110000"/>
              </a:lnSpc>
            </a:pPr>
            <a:r>
              <a:rPr lang="en-US" dirty="0" smtClean="0"/>
              <a:t>Increasingly</a:t>
            </a:r>
            <a:r>
              <a:rPr lang="en-US" dirty="0" smtClean="0"/>
              <a:t>, machines have 64-bit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Potentially, could have 18 EB (</a:t>
            </a:r>
            <a:r>
              <a:rPr lang="en-US" sz="2800" dirty="0" err="1" smtClean="0"/>
              <a:t>exabytes</a:t>
            </a:r>
            <a:r>
              <a:rPr lang="en-US" sz="2800" dirty="0" smtClean="0"/>
              <a:t>) of addressable memory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That’s 18.4 X 10</a:t>
            </a:r>
            <a:r>
              <a:rPr lang="en-US" sz="2800" baseline="30000" dirty="0" smtClean="0"/>
              <a:t>18</a:t>
            </a:r>
          </a:p>
          <a:p>
            <a:pPr marL="552450" lvl="1">
              <a:lnSpc>
                <a:spcPct val="110000"/>
              </a:lnSpc>
            </a:pPr>
            <a:r>
              <a:rPr lang="en-US" dirty="0" smtClean="0"/>
              <a:t>Machines </a:t>
            </a:r>
            <a:r>
              <a:rPr lang="en-US" dirty="0" smtClean="0"/>
              <a:t>still support multiple data formats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Fractions or multiples of word size</a:t>
            </a:r>
          </a:p>
          <a:p>
            <a:pPr marL="838200" lvl="2">
              <a:lnSpc>
                <a:spcPct val="110000"/>
              </a:lnSpc>
            </a:pPr>
            <a:r>
              <a:rPr lang="en-US" sz="2800" dirty="0" smtClean="0"/>
              <a:t>Always integral number of </a:t>
            </a:r>
            <a:r>
              <a:rPr lang="en-US" sz="2800" dirty="0" smtClean="0"/>
              <a:t>bytes</a:t>
            </a:r>
            <a:endParaRPr lang="en-US" sz="28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Machine Words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4768824" y="1225553"/>
            <a:ext cx="6702745" cy="4997896"/>
          </a:xfrm>
        </p:spPr>
        <p:txBody>
          <a:bodyPr/>
          <a:lstStyle/>
          <a:p>
            <a:r>
              <a:rPr lang="en-US" dirty="0" smtClean="0"/>
              <a:t>Addresses Specify Byte Locations</a:t>
            </a:r>
          </a:p>
          <a:p>
            <a:pPr marL="552450" lvl="1"/>
            <a:r>
              <a:rPr lang="en-US" dirty="0" smtClean="0"/>
              <a:t>Address of first byte in word</a:t>
            </a:r>
          </a:p>
          <a:p>
            <a:pPr marL="552450" lvl="1"/>
            <a:r>
              <a:rPr lang="en-US" dirty="0" smtClean="0"/>
              <a:t>Addresses of successive words differ by 4 (32-bit) or 8 (64-bit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Word-Oriented Memory Organization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956575" y="1095500"/>
            <a:ext cx="3467100" cy="5591175"/>
            <a:chOff x="0" y="0"/>
            <a:chExt cx="2184" cy="3522"/>
          </a:xfrm>
        </p:grpSpPr>
        <p:sp>
          <p:nvSpPr>
            <p:cNvPr id="6" name="Rectangle 6"/>
            <p:cNvSpPr>
              <a:spLocks/>
            </p:cNvSpPr>
            <p:nvPr/>
          </p:nvSpPr>
          <p:spPr bwMode="auto">
            <a:xfrm>
              <a:off x="1253" y="41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" name="Rectangle 7"/>
            <p:cNvSpPr>
              <a:spLocks/>
            </p:cNvSpPr>
            <p:nvPr/>
          </p:nvSpPr>
          <p:spPr bwMode="auto">
            <a:xfrm>
              <a:off x="1253" y="61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8" name="Rectangle 8"/>
            <p:cNvSpPr>
              <a:spLocks/>
            </p:cNvSpPr>
            <p:nvPr/>
          </p:nvSpPr>
          <p:spPr bwMode="auto">
            <a:xfrm>
              <a:off x="1253" y="80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" name="Rectangle 9"/>
            <p:cNvSpPr>
              <a:spLocks/>
            </p:cNvSpPr>
            <p:nvPr/>
          </p:nvSpPr>
          <p:spPr bwMode="auto">
            <a:xfrm>
              <a:off x="1253" y="99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10"/>
            <p:cNvSpPr>
              <a:spLocks/>
            </p:cNvSpPr>
            <p:nvPr/>
          </p:nvSpPr>
          <p:spPr bwMode="auto">
            <a:xfrm>
              <a:off x="1253" y="118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1"/>
            <p:cNvSpPr>
              <a:spLocks/>
            </p:cNvSpPr>
            <p:nvPr/>
          </p:nvSpPr>
          <p:spPr bwMode="auto">
            <a:xfrm>
              <a:off x="1253" y="137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12"/>
            <p:cNvSpPr>
              <a:spLocks/>
            </p:cNvSpPr>
            <p:nvPr/>
          </p:nvSpPr>
          <p:spPr bwMode="auto">
            <a:xfrm>
              <a:off x="1253" y="157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13"/>
            <p:cNvSpPr>
              <a:spLocks/>
            </p:cNvSpPr>
            <p:nvPr/>
          </p:nvSpPr>
          <p:spPr bwMode="auto">
            <a:xfrm>
              <a:off x="1253" y="176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4" name="Rectangle 14"/>
            <p:cNvSpPr>
              <a:spLocks/>
            </p:cNvSpPr>
            <p:nvPr/>
          </p:nvSpPr>
          <p:spPr bwMode="auto">
            <a:xfrm>
              <a:off x="1253" y="195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15"/>
            <p:cNvSpPr>
              <a:spLocks/>
            </p:cNvSpPr>
            <p:nvPr/>
          </p:nvSpPr>
          <p:spPr bwMode="auto">
            <a:xfrm>
              <a:off x="1253" y="214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6" name="Rectangle 16"/>
            <p:cNvSpPr>
              <a:spLocks/>
            </p:cNvSpPr>
            <p:nvPr/>
          </p:nvSpPr>
          <p:spPr bwMode="auto">
            <a:xfrm>
              <a:off x="1253" y="233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17"/>
            <p:cNvSpPr>
              <a:spLocks/>
            </p:cNvSpPr>
            <p:nvPr/>
          </p:nvSpPr>
          <p:spPr bwMode="auto">
            <a:xfrm>
              <a:off x="1253" y="2530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8" name="Rectangle 18"/>
            <p:cNvSpPr>
              <a:spLocks/>
            </p:cNvSpPr>
            <p:nvPr/>
          </p:nvSpPr>
          <p:spPr bwMode="auto">
            <a:xfrm>
              <a:off x="1733" y="41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0000</a:t>
              </a:r>
            </a:p>
          </p:txBody>
        </p:sp>
        <p:sp>
          <p:nvSpPr>
            <p:cNvPr id="19" name="Rectangle 19"/>
            <p:cNvSpPr>
              <a:spLocks/>
            </p:cNvSpPr>
            <p:nvPr/>
          </p:nvSpPr>
          <p:spPr bwMode="auto">
            <a:xfrm>
              <a:off x="1733" y="61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0001</a:t>
              </a:r>
            </a:p>
          </p:txBody>
        </p:sp>
        <p:sp>
          <p:nvSpPr>
            <p:cNvPr id="20" name="Rectangle 20"/>
            <p:cNvSpPr>
              <a:spLocks/>
            </p:cNvSpPr>
            <p:nvPr/>
          </p:nvSpPr>
          <p:spPr bwMode="auto">
            <a:xfrm>
              <a:off x="1733" y="80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0002</a:t>
              </a:r>
            </a:p>
          </p:txBody>
        </p:sp>
        <p:sp>
          <p:nvSpPr>
            <p:cNvPr id="21" name="Rectangle 21"/>
            <p:cNvSpPr>
              <a:spLocks/>
            </p:cNvSpPr>
            <p:nvPr/>
          </p:nvSpPr>
          <p:spPr bwMode="auto">
            <a:xfrm>
              <a:off x="1733" y="99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0003</a:t>
              </a:r>
            </a:p>
          </p:txBody>
        </p:sp>
        <p:sp>
          <p:nvSpPr>
            <p:cNvPr id="22" name="Rectangle 22"/>
            <p:cNvSpPr>
              <a:spLocks/>
            </p:cNvSpPr>
            <p:nvPr/>
          </p:nvSpPr>
          <p:spPr bwMode="auto">
            <a:xfrm>
              <a:off x="1733" y="118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0004</a:t>
              </a:r>
            </a:p>
          </p:txBody>
        </p:sp>
        <p:sp>
          <p:nvSpPr>
            <p:cNvPr id="23" name="Rectangle 23"/>
            <p:cNvSpPr>
              <a:spLocks/>
            </p:cNvSpPr>
            <p:nvPr/>
          </p:nvSpPr>
          <p:spPr bwMode="auto">
            <a:xfrm>
              <a:off x="1733" y="137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0005</a:t>
              </a:r>
            </a:p>
          </p:txBody>
        </p:sp>
        <p:sp>
          <p:nvSpPr>
            <p:cNvPr id="24" name="Rectangle 24"/>
            <p:cNvSpPr>
              <a:spLocks/>
            </p:cNvSpPr>
            <p:nvPr/>
          </p:nvSpPr>
          <p:spPr bwMode="auto">
            <a:xfrm>
              <a:off x="1733" y="157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0006</a:t>
              </a:r>
            </a:p>
          </p:txBody>
        </p:sp>
        <p:sp>
          <p:nvSpPr>
            <p:cNvPr id="25" name="Rectangle 25"/>
            <p:cNvSpPr>
              <a:spLocks/>
            </p:cNvSpPr>
            <p:nvPr/>
          </p:nvSpPr>
          <p:spPr bwMode="auto">
            <a:xfrm>
              <a:off x="1733" y="176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0007</a:t>
              </a:r>
            </a:p>
          </p:txBody>
        </p:sp>
        <p:sp>
          <p:nvSpPr>
            <p:cNvPr id="26" name="Rectangle 26"/>
            <p:cNvSpPr>
              <a:spLocks/>
            </p:cNvSpPr>
            <p:nvPr/>
          </p:nvSpPr>
          <p:spPr bwMode="auto">
            <a:xfrm>
              <a:off x="1733" y="195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0008</a:t>
              </a:r>
            </a:p>
          </p:txBody>
        </p:sp>
        <p:sp>
          <p:nvSpPr>
            <p:cNvPr id="27" name="Rectangle 27"/>
            <p:cNvSpPr>
              <a:spLocks/>
            </p:cNvSpPr>
            <p:nvPr/>
          </p:nvSpPr>
          <p:spPr bwMode="auto">
            <a:xfrm>
              <a:off x="1733" y="214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0009</a:t>
              </a:r>
            </a:p>
          </p:txBody>
        </p:sp>
        <p:sp>
          <p:nvSpPr>
            <p:cNvPr id="28" name="Rectangle 28"/>
            <p:cNvSpPr>
              <a:spLocks/>
            </p:cNvSpPr>
            <p:nvPr/>
          </p:nvSpPr>
          <p:spPr bwMode="auto">
            <a:xfrm>
              <a:off x="1733" y="233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0010</a:t>
              </a:r>
            </a:p>
          </p:txBody>
        </p:sp>
        <p:sp>
          <p:nvSpPr>
            <p:cNvPr id="29" name="Rectangle 29"/>
            <p:cNvSpPr>
              <a:spLocks/>
            </p:cNvSpPr>
            <p:nvPr/>
          </p:nvSpPr>
          <p:spPr bwMode="auto">
            <a:xfrm>
              <a:off x="1733" y="2530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0011</a:t>
              </a:r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657" y="418"/>
              <a:ext cx="384" cy="3072"/>
              <a:chOff x="0" y="0"/>
              <a:chExt cx="384" cy="3072"/>
            </a:xfrm>
          </p:grpSpPr>
          <p:sp>
            <p:nvSpPr>
              <p:cNvPr id="74" name="Rectangle 31"/>
              <p:cNvSpPr>
                <a:spLocks/>
              </p:cNvSpPr>
              <p:nvPr/>
            </p:nvSpPr>
            <p:spPr bwMode="auto">
              <a:xfrm>
                <a:off x="0" y="1536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32"/>
              <p:cNvSpPr>
                <a:spLocks/>
              </p:cNvSpPr>
              <p:nvPr/>
            </p:nvSpPr>
            <p:spPr bwMode="auto">
              <a:xfrm>
                <a:off x="0" y="0"/>
                <a:ext cx="384" cy="1536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grpSp>
          <p:nvGrpSpPr>
            <p:cNvPr id="31" name="Group 33"/>
            <p:cNvGrpSpPr>
              <a:grpSpLocks/>
            </p:cNvGrpSpPr>
            <p:nvPr/>
          </p:nvGrpSpPr>
          <p:grpSpPr bwMode="auto">
            <a:xfrm>
              <a:off x="81" y="418"/>
              <a:ext cx="384" cy="3072"/>
              <a:chOff x="0" y="0"/>
              <a:chExt cx="384" cy="3072"/>
            </a:xfrm>
          </p:grpSpPr>
          <p:sp>
            <p:nvSpPr>
              <p:cNvPr id="70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2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32" name="Rectangle 38"/>
            <p:cNvSpPr>
              <a:spLocks/>
            </p:cNvSpPr>
            <p:nvPr/>
          </p:nvSpPr>
          <p:spPr bwMode="auto">
            <a:xfrm>
              <a:off x="0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33" name="Rectangle 39"/>
            <p:cNvSpPr>
              <a:spLocks/>
            </p:cNvSpPr>
            <p:nvPr/>
          </p:nvSpPr>
          <p:spPr bwMode="auto">
            <a:xfrm>
              <a:off x="1198" y="82"/>
              <a:ext cx="490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34" name="Rectangle 40"/>
            <p:cNvSpPr>
              <a:spLocks/>
            </p:cNvSpPr>
            <p:nvPr/>
          </p:nvSpPr>
          <p:spPr bwMode="auto">
            <a:xfrm>
              <a:off x="1718" y="82"/>
              <a:ext cx="466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8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.</a:t>
              </a:r>
            </a:p>
          </p:txBody>
        </p:sp>
        <p:sp>
          <p:nvSpPr>
            <p:cNvPr id="35" name="Rectangle 41"/>
            <p:cNvSpPr>
              <a:spLocks/>
            </p:cNvSpPr>
            <p:nvPr/>
          </p:nvSpPr>
          <p:spPr bwMode="auto">
            <a:xfrm>
              <a:off x="1253" y="2722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6" name="Rectangle 42"/>
            <p:cNvSpPr>
              <a:spLocks/>
            </p:cNvSpPr>
            <p:nvPr/>
          </p:nvSpPr>
          <p:spPr bwMode="auto">
            <a:xfrm>
              <a:off x="1733" y="2722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0012</a:t>
              </a:r>
            </a:p>
          </p:txBody>
        </p:sp>
        <p:sp>
          <p:nvSpPr>
            <p:cNvPr id="37" name="Rectangle 43"/>
            <p:cNvSpPr>
              <a:spLocks/>
            </p:cNvSpPr>
            <p:nvPr/>
          </p:nvSpPr>
          <p:spPr bwMode="auto">
            <a:xfrm>
              <a:off x="1253" y="2914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8" name="Rectangle 44"/>
            <p:cNvSpPr>
              <a:spLocks/>
            </p:cNvSpPr>
            <p:nvPr/>
          </p:nvSpPr>
          <p:spPr bwMode="auto">
            <a:xfrm>
              <a:off x="1733" y="2914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0013</a:t>
              </a:r>
            </a:p>
          </p:txBody>
        </p:sp>
        <p:sp>
          <p:nvSpPr>
            <p:cNvPr id="39" name="Rectangle 45"/>
            <p:cNvSpPr>
              <a:spLocks/>
            </p:cNvSpPr>
            <p:nvPr/>
          </p:nvSpPr>
          <p:spPr bwMode="auto">
            <a:xfrm>
              <a:off x="1253" y="3106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6"/>
            <p:cNvSpPr>
              <a:spLocks/>
            </p:cNvSpPr>
            <p:nvPr/>
          </p:nvSpPr>
          <p:spPr bwMode="auto">
            <a:xfrm>
              <a:off x="1733" y="3106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0014</a:t>
              </a:r>
            </a:p>
          </p:txBody>
        </p:sp>
        <p:sp>
          <p:nvSpPr>
            <p:cNvPr id="41" name="Rectangle 47"/>
            <p:cNvSpPr>
              <a:spLocks/>
            </p:cNvSpPr>
            <p:nvPr/>
          </p:nvSpPr>
          <p:spPr bwMode="auto">
            <a:xfrm>
              <a:off x="1253" y="3298"/>
              <a:ext cx="384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2" name="Rectangle 48"/>
            <p:cNvSpPr>
              <a:spLocks/>
            </p:cNvSpPr>
            <p:nvPr/>
          </p:nvSpPr>
          <p:spPr bwMode="auto">
            <a:xfrm>
              <a:off x="1733" y="3298"/>
              <a:ext cx="443" cy="22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0015</a:t>
              </a:r>
            </a:p>
          </p:txBody>
        </p:sp>
        <p:sp>
          <p:nvSpPr>
            <p:cNvPr id="43" name="Rectangle 49"/>
            <p:cNvSpPr>
              <a:spLocks/>
            </p:cNvSpPr>
            <p:nvPr/>
          </p:nvSpPr>
          <p:spPr bwMode="auto">
            <a:xfrm>
              <a:off x="576" y="0"/>
              <a:ext cx="543" cy="4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64-bit</a:t>
              </a:r>
            </a:p>
            <a:p>
              <a:pPr algn="ctr" eaLnBrk="1" hangingPunct="1"/>
              <a:r>
                <a:rPr lang="en-US" sz="1800" b="1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44" name="Rectangle 50"/>
            <p:cNvSpPr>
              <a:spLocks/>
            </p:cNvSpPr>
            <p:nvPr/>
          </p:nvSpPr>
          <p:spPr bwMode="auto">
            <a:xfrm>
              <a:off x="657" y="94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5" name="Rectangle 51"/>
            <p:cNvSpPr>
              <a:spLocks/>
            </p:cNvSpPr>
            <p:nvPr/>
          </p:nvSpPr>
          <p:spPr bwMode="auto">
            <a:xfrm>
              <a:off x="657" y="2434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6" name="Rectangle 52"/>
            <p:cNvSpPr>
              <a:spLocks/>
            </p:cNvSpPr>
            <p:nvPr/>
          </p:nvSpPr>
          <p:spPr bwMode="auto">
            <a:xfrm>
              <a:off x="81" y="562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 dirty="0" err="1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algn="ctr" eaLnBrk="1" hangingPunct="1"/>
              <a:r>
                <a:rPr lang="en-US" sz="140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 dirty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7" name="Rectangle 53"/>
            <p:cNvSpPr>
              <a:spLocks/>
            </p:cNvSpPr>
            <p:nvPr/>
          </p:nvSpPr>
          <p:spPr bwMode="auto">
            <a:xfrm>
              <a:off x="81" y="1330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8" name="Rectangle 54"/>
            <p:cNvSpPr>
              <a:spLocks/>
            </p:cNvSpPr>
            <p:nvPr/>
          </p:nvSpPr>
          <p:spPr bwMode="auto">
            <a:xfrm>
              <a:off x="81" y="2098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49" name="Rectangle 55"/>
            <p:cNvSpPr>
              <a:spLocks/>
            </p:cNvSpPr>
            <p:nvPr/>
          </p:nvSpPr>
          <p:spPr bwMode="auto">
            <a:xfrm>
              <a:off x="81" y="2866"/>
              <a:ext cx="392" cy="4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algn="ctr" eaLnBrk="1" hangingPunct="1"/>
              <a:r>
                <a:rPr lang="en-US" sz="140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algn="ctr" eaLnBrk="1" hangingPunct="1"/>
              <a:r>
                <a:rPr lang="en-US" sz="1400" b="0">
                  <a:solidFill>
                    <a:srgbClr val="000066"/>
                  </a:solidFill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50" name="Group 56"/>
            <p:cNvGrpSpPr>
              <a:grpSpLocks/>
            </p:cNvGrpSpPr>
            <p:nvPr/>
          </p:nvGrpSpPr>
          <p:grpSpPr bwMode="auto">
            <a:xfrm>
              <a:off x="103" y="860"/>
              <a:ext cx="340" cy="2486"/>
              <a:chOff x="0" y="34"/>
              <a:chExt cx="340" cy="2486"/>
            </a:xfrm>
          </p:grpSpPr>
          <p:sp>
            <p:nvSpPr>
              <p:cNvPr id="69" name="Rectangle 59"/>
              <p:cNvSpPr>
                <a:spLocks/>
              </p:cNvSpPr>
              <p:nvPr/>
            </p:nvSpPr>
            <p:spPr bwMode="auto">
              <a:xfrm>
                <a:off x="0" y="3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67" name="Rectangle 62"/>
              <p:cNvSpPr>
                <a:spLocks/>
              </p:cNvSpPr>
              <p:nvPr/>
            </p:nvSpPr>
            <p:spPr bwMode="auto">
              <a:xfrm>
                <a:off x="0" y="804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0004</a:t>
                </a:r>
              </a:p>
            </p:txBody>
          </p:sp>
          <p:sp>
            <p:nvSpPr>
              <p:cNvPr id="65" name="Rectangle 65"/>
              <p:cNvSpPr>
                <a:spLocks/>
              </p:cNvSpPr>
              <p:nvPr/>
            </p:nvSpPr>
            <p:spPr bwMode="auto">
              <a:xfrm>
                <a:off x="0" y="157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  <p:sp>
            <p:nvSpPr>
              <p:cNvPr id="63" name="Rectangle 68"/>
              <p:cNvSpPr>
                <a:spLocks/>
              </p:cNvSpPr>
              <p:nvPr/>
            </p:nvSpPr>
            <p:spPr bwMode="auto">
              <a:xfrm>
                <a:off x="0" y="2328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0012</a:t>
                </a:r>
              </a:p>
            </p:txBody>
          </p:sp>
        </p:grpSp>
        <p:grpSp>
          <p:nvGrpSpPr>
            <p:cNvPr id="51" name="Group 69"/>
            <p:cNvGrpSpPr>
              <a:grpSpLocks/>
            </p:cNvGrpSpPr>
            <p:nvPr/>
          </p:nvGrpSpPr>
          <p:grpSpPr bwMode="auto">
            <a:xfrm>
              <a:off x="679" y="1246"/>
              <a:ext cx="340" cy="1676"/>
              <a:chOff x="0" y="36"/>
              <a:chExt cx="340" cy="1676"/>
            </a:xfrm>
          </p:grpSpPr>
          <p:sp>
            <p:nvSpPr>
              <p:cNvPr id="57" name="Rectangle 72"/>
              <p:cNvSpPr>
                <a:spLocks/>
              </p:cNvSpPr>
              <p:nvPr/>
            </p:nvSpPr>
            <p:spPr bwMode="auto">
              <a:xfrm>
                <a:off x="0" y="36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0000</a:t>
                </a:r>
              </a:p>
            </p:txBody>
          </p:sp>
          <p:sp>
            <p:nvSpPr>
              <p:cNvPr id="55" name="Rectangle 75"/>
              <p:cNvSpPr>
                <a:spLocks/>
              </p:cNvSpPr>
              <p:nvPr/>
            </p:nvSpPr>
            <p:spPr bwMode="auto">
              <a:xfrm>
                <a:off x="0" y="1520"/>
                <a:ext cx="340" cy="192"/>
              </a:xfrm>
              <a:prstGeom prst="rect">
                <a:avLst/>
              </a:prstGeom>
              <a:solidFill>
                <a:srgbClr val="F7B217"/>
              </a:solidFill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400" b="0" dirty="0">
                    <a:solidFill>
                      <a:srgbClr val="000066"/>
                    </a:solidFill>
                    <a:latin typeface="Courier New" charset="0"/>
                    <a:ea typeface="Courier New" charset="0"/>
                    <a:cs typeface="Courier New" charset="0"/>
                    <a:sym typeface="Courier New" charset="0"/>
                  </a:rPr>
                  <a:t>0008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How </a:t>
            </a:r>
            <a:r>
              <a:rPr lang="en-US" dirty="0" smtClean="0"/>
              <a:t>are the bytes within a multi-byte word ordered in memory?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Conventions</a:t>
            </a:r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Big </a:t>
            </a:r>
            <a:r>
              <a:rPr lang="en-US" b="1" dirty="0" err="1" smtClean="0"/>
              <a:t>Endian</a:t>
            </a:r>
            <a:r>
              <a:rPr lang="en-US" dirty="0" smtClean="0"/>
              <a:t>: </a:t>
            </a:r>
            <a:r>
              <a:rPr lang="en-US" dirty="0" smtClean="0"/>
              <a:t>Sun, PPC Mac, Internet</a:t>
            </a:r>
            <a:endParaRPr lang="en-US" dirty="0" smtClean="0"/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highest address</a:t>
            </a:r>
            <a:endParaRPr lang="en-US" sz="2800" dirty="0" smtClean="0"/>
          </a:p>
          <a:p>
            <a:pPr marL="552450" lvl="1">
              <a:lnSpc>
                <a:spcPct val="100000"/>
              </a:lnSpc>
            </a:pPr>
            <a:r>
              <a:rPr lang="en-US" b="1" dirty="0" smtClean="0"/>
              <a:t>Little </a:t>
            </a:r>
            <a:r>
              <a:rPr lang="en-US" b="1" dirty="0" err="1" smtClean="0"/>
              <a:t>Endian</a:t>
            </a:r>
            <a:r>
              <a:rPr lang="en-US" dirty="0" smtClean="0"/>
              <a:t>: x86, ARM processors running Android, </a:t>
            </a:r>
            <a:r>
              <a:rPr lang="en-US" dirty="0" err="1" smtClean="0"/>
              <a:t>iOS</a:t>
            </a:r>
            <a:r>
              <a:rPr lang="en-US" dirty="0" smtClean="0"/>
              <a:t>, and </a:t>
            </a:r>
            <a:r>
              <a:rPr lang="en-US" dirty="0" smtClean="0"/>
              <a:t>Windows, RISC-V</a:t>
            </a:r>
            <a:endParaRPr lang="en-US" dirty="0" smtClean="0"/>
          </a:p>
          <a:p>
            <a:pPr marL="838200" lvl="2">
              <a:lnSpc>
                <a:spcPct val="100000"/>
              </a:lnSpc>
            </a:pPr>
            <a:r>
              <a:rPr lang="en-US" sz="2800" dirty="0" smtClean="0"/>
              <a:t>Least significant byte has lowest address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311403"/>
            <a:ext cx="10515600" cy="1936622"/>
          </a:xfrm>
        </p:spPr>
        <p:txBody>
          <a:bodyPr/>
          <a:lstStyle/>
          <a:p>
            <a:r>
              <a:rPr lang="en-US" dirty="0" smtClean="0"/>
              <a:t>Example</a:t>
            </a:r>
          </a:p>
          <a:p>
            <a:pPr marL="552450" lvl="1"/>
            <a:r>
              <a:rPr lang="en-US" dirty="0" smtClean="0"/>
              <a:t>Variable x has 4-byte value of 0x01234567</a:t>
            </a:r>
          </a:p>
          <a:p>
            <a:pPr marL="552450" lvl="1"/>
            <a:r>
              <a:rPr lang="en-US" dirty="0" smtClean="0"/>
              <a:t>Address given by &amp;x is 0x100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 Ordering Example</a:t>
            </a:r>
            <a:endParaRPr lang="ru-RU" dirty="0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3073399" y="3549650"/>
            <a:ext cx="6867526" cy="816429"/>
            <a:chOff x="0" y="0"/>
            <a:chExt cx="3456" cy="400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32" name="Rectangle 7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3" name="Rectangle 8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7" name="Group 9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30" name="Rectangle 10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31" name="Rectangle 11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28" name="Rectangle 13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9" name="Rectangle 14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9" name="Group 15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26" name="Rectangle 1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7" name="Rectangle 1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10" name="Rectangle 18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19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12" name="Group 20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24" name="Rectangle 21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5" name="Rectangle 22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13" name="Group 23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22" name="Rectangle 24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3" name="Rectangle 25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14" name="Group 26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20" name="Rectangle 2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21" name="Rectangle 28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18" name="Rectangle 3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9" name="Rectangle 3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sp>
          <p:nvSpPr>
            <p:cNvPr id="16" name="Rectangle 32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7" name="Rectangle 33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grpSp>
        <p:nvGrpSpPr>
          <p:cNvPr id="34" name="Group 34"/>
          <p:cNvGrpSpPr>
            <a:grpSpLocks/>
          </p:cNvGrpSpPr>
          <p:nvPr/>
        </p:nvGrpSpPr>
        <p:grpSpPr bwMode="auto">
          <a:xfrm>
            <a:off x="3073399" y="4749800"/>
            <a:ext cx="6867526" cy="816429"/>
            <a:chOff x="0" y="0"/>
            <a:chExt cx="3456" cy="400"/>
          </a:xfrm>
        </p:grpSpPr>
        <p:grpSp>
          <p:nvGrpSpPr>
            <p:cNvPr id="35" name="Group 35"/>
            <p:cNvGrpSpPr>
              <a:grpSpLocks/>
            </p:cNvGrpSpPr>
            <p:nvPr/>
          </p:nvGrpSpPr>
          <p:grpSpPr bwMode="auto">
            <a:xfrm>
              <a:off x="864" y="0"/>
              <a:ext cx="432" cy="192"/>
              <a:chOff x="0" y="0"/>
              <a:chExt cx="432" cy="192"/>
            </a:xfrm>
          </p:grpSpPr>
          <p:sp>
            <p:nvSpPr>
              <p:cNvPr id="61" name="Rectangle 36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2" name="Rectangle 37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0x100</a:t>
                </a:r>
              </a:p>
            </p:txBody>
          </p:sp>
        </p:grpSp>
        <p:grpSp>
          <p:nvGrpSpPr>
            <p:cNvPr id="36" name="Group 38"/>
            <p:cNvGrpSpPr>
              <a:grpSpLocks/>
            </p:cNvGrpSpPr>
            <p:nvPr/>
          </p:nvGrpSpPr>
          <p:grpSpPr bwMode="auto">
            <a:xfrm>
              <a:off x="1296" y="0"/>
              <a:ext cx="432" cy="192"/>
              <a:chOff x="0" y="0"/>
              <a:chExt cx="432" cy="192"/>
            </a:xfrm>
          </p:grpSpPr>
          <p:sp>
            <p:nvSpPr>
              <p:cNvPr id="59" name="Rectangle 39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60" name="Rectangle 40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0x101</a:t>
                </a:r>
              </a:p>
            </p:txBody>
          </p:sp>
        </p:grpSp>
        <p:grpSp>
          <p:nvGrpSpPr>
            <p:cNvPr id="37" name="Group 41"/>
            <p:cNvGrpSpPr>
              <a:grpSpLocks/>
            </p:cNvGrpSpPr>
            <p:nvPr/>
          </p:nvGrpSpPr>
          <p:grpSpPr bwMode="auto">
            <a:xfrm>
              <a:off x="1728" y="0"/>
              <a:ext cx="432" cy="192"/>
              <a:chOff x="0" y="0"/>
              <a:chExt cx="432" cy="192"/>
            </a:xfrm>
          </p:grpSpPr>
          <p:sp>
            <p:nvSpPr>
              <p:cNvPr id="57" name="Rectangle 42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8" name="Rectangle 43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0x102</a:t>
                </a:r>
              </a:p>
            </p:txBody>
          </p:sp>
        </p:grpSp>
        <p:grpSp>
          <p:nvGrpSpPr>
            <p:cNvPr id="38" name="Group 44"/>
            <p:cNvGrpSpPr>
              <a:grpSpLocks/>
            </p:cNvGrpSpPr>
            <p:nvPr/>
          </p:nvGrpSpPr>
          <p:grpSpPr bwMode="auto">
            <a:xfrm>
              <a:off x="2160" y="0"/>
              <a:ext cx="432" cy="192"/>
              <a:chOff x="0" y="0"/>
              <a:chExt cx="432" cy="192"/>
            </a:xfrm>
          </p:grpSpPr>
          <p:sp>
            <p:nvSpPr>
              <p:cNvPr id="55" name="Rectangle 45"/>
              <p:cNvSpPr>
                <a:spLocks/>
              </p:cNvSpPr>
              <p:nvPr/>
            </p:nvSpPr>
            <p:spPr bwMode="auto">
              <a:xfrm>
                <a:off x="0" y="0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noFill/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6" name="Rectangle 46"/>
              <p:cNvSpPr>
                <a:spLocks/>
              </p:cNvSpPr>
              <p:nvPr/>
            </p:nvSpPr>
            <p:spPr bwMode="auto">
              <a:xfrm>
                <a:off x="0" y="11"/>
                <a:ext cx="359" cy="17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eaLnBrk="1" hangingPunct="1"/>
                <a:r>
                  <a:rPr lang="en-US" sz="16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0x103</a:t>
                </a:r>
              </a:p>
            </p:txBody>
          </p:sp>
        </p:grpSp>
        <p:sp>
          <p:nvSpPr>
            <p:cNvPr id="39" name="Rectangle 47"/>
            <p:cNvSpPr>
              <a:spLocks/>
            </p:cNvSpPr>
            <p:nvPr/>
          </p:nvSpPr>
          <p:spPr bwMode="auto">
            <a:xfrm>
              <a:off x="0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0" name="Rectangle 48"/>
            <p:cNvSpPr>
              <a:spLocks/>
            </p:cNvSpPr>
            <p:nvPr/>
          </p:nvSpPr>
          <p:spPr bwMode="auto">
            <a:xfrm>
              <a:off x="43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grpSp>
          <p:nvGrpSpPr>
            <p:cNvPr id="41" name="Group 49"/>
            <p:cNvGrpSpPr>
              <a:grpSpLocks/>
            </p:cNvGrpSpPr>
            <p:nvPr/>
          </p:nvGrpSpPr>
          <p:grpSpPr bwMode="auto">
            <a:xfrm>
              <a:off x="864" y="176"/>
              <a:ext cx="432" cy="224"/>
              <a:chOff x="0" y="0"/>
              <a:chExt cx="432" cy="224"/>
            </a:xfrm>
          </p:grpSpPr>
          <p:sp>
            <p:nvSpPr>
              <p:cNvPr id="53" name="Rectangle 5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4" name="Rectangle 51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42" name="Group 52"/>
            <p:cNvGrpSpPr>
              <a:grpSpLocks/>
            </p:cNvGrpSpPr>
            <p:nvPr/>
          </p:nvGrpSpPr>
          <p:grpSpPr bwMode="auto">
            <a:xfrm>
              <a:off x="1296" y="176"/>
              <a:ext cx="432" cy="224"/>
              <a:chOff x="0" y="0"/>
              <a:chExt cx="432" cy="224"/>
            </a:xfrm>
          </p:grpSpPr>
          <p:sp>
            <p:nvSpPr>
              <p:cNvPr id="51" name="Rectangle 5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2" name="Rectangle 54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43" name="Group 55"/>
            <p:cNvGrpSpPr>
              <a:grpSpLocks/>
            </p:cNvGrpSpPr>
            <p:nvPr/>
          </p:nvGrpSpPr>
          <p:grpSpPr bwMode="auto">
            <a:xfrm>
              <a:off x="1728" y="176"/>
              <a:ext cx="432" cy="224"/>
              <a:chOff x="0" y="0"/>
              <a:chExt cx="432" cy="224"/>
            </a:xfrm>
          </p:grpSpPr>
          <p:sp>
            <p:nvSpPr>
              <p:cNvPr id="49" name="Rectangle 5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50" name="Rectangle 57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44" name="Group 58"/>
            <p:cNvGrpSpPr>
              <a:grpSpLocks/>
            </p:cNvGrpSpPr>
            <p:nvPr/>
          </p:nvGrpSpPr>
          <p:grpSpPr bwMode="auto">
            <a:xfrm>
              <a:off x="2160" y="176"/>
              <a:ext cx="432" cy="224"/>
              <a:chOff x="0" y="0"/>
              <a:chExt cx="432" cy="224"/>
            </a:xfrm>
          </p:grpSpPr>
          <p:sp>
            <p:nvSpPr>
              <p:cNvPr id="47" name="Rectangle 5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48" name="Rectangle 60"/>
              <p:cNvSpPr>
                <a:spLocks/>
              </p:cNvSpPr>
              <p:nvPr/>
            </p:nvSpPr>
            <p:spPr bwMode="auto">
              <a:xfrm>
                <a:off x="80" y="0"/>
                <a:ext cx="271" cy="22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0800" tIns="5080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/>
                <a:r>
                  <a:rPr lang="en-US" sz="1800" b="0">
                    <a:solidFill>
                      <a:srgbClr val="FFFFFF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sp>
          <p:nvSpPr>
            <p:cNvPr id="45" name="Rectangle 61"/>
            <p:cNvSpPr>
              <a:spLocks/>
            </p:cNvSpPr>
            <p:nvPr/>
          </p:nvSpPr>
          <p:spPr bwMode="auto">
            <a:xfrm>
              <a:off x="2592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46" name="Rectangle 62"/>
            <p:cNvSpPr>
              <a:spLocks/>
            </p:cNvSpPr>
            <p:nvPr/>
          </p:nvSpPr>
          <p:spPr bwMode="auto">
            <a:xfrm>
              <a:off x="3024" y="192"/>
              <a:ext cx="432" cy="19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 smtClean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63" name="Rectangle 63"/>
          <p:cNvSpPr>
            <a:spLocks/>
          </p:cNvSpPr>
          <p:nvPr/>
        </p:nvSpPr>
        <p:spPr bwMode="auto">
          <a:xfrm>
            <a:off x="1854200" y="3324225"/>
            <a:ext cx="1790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sp>
        <p:nvSpPr>
          <p:cNvPr id="64" name="Rectangle 64"/>
          <p:cNvSpPr>
            <a:spLocks/>
          </p:cNvSpPr>
          <p:nvPr/>
        </p:nvSpPr>
        <p:spPr bwMode="auto">
          <a:xfrm>
            <a:off x="1854199" y="4667249"/>
            <a:ext cx="2308225" cy="424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25400" tIns="25400" rIns="63500" bIns="25400">
            <a:prstTxWarp prst="textNoShape">
              <a:avLst/>
            </a:prstTxWarp>
          </a:bodyPr>
          <a:lstStyle/>
          <a:p>
            <a:pPr marL="12700" eaLnBrk="1" hangingPunct="1">
              <a:lnSpc>
                <a:spcPct val="95000"/>
              </a:lnSpc>
            </a:pPr>
            <a:r>
              <a:rPr lang="en-US" sz="2400" b="1" dirty="0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 </a:t>
            </a:r>
            <a:r>
              <a:rPr lang="en-US" sz="2400" b="1" dirty="0" err="1">
                <a:solidFill>
                  <a:srgbClr val="980002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Endian</a:t>
            </a:r>
            <a:endParaRPr lang="en-US" sz="2400" b="1" dirty="0">
              <a:solidFill>
                <a:srgbClr val="980002"/>
              </a:solidFill>
              <a:latin typeface="Helvetica" charset="0"/>
              <a:ea typeface="Helvetica" charset="0"/>
              <a:cs typeface="Helvetica" charset="0"/>
              <a:sym typeface="Helvetica" charset="0"/>
            </a:endParaRPr>
          </a:p>
        </p:txBody>
      </p:sp>
      <p:grpSp>
        <p:nvGrpSpPr>
          <p:cNvPr id="65" name="Group 65"/>
          <p:cNvGrpSpPr>
            <a:grpSpLocks/>
          </p:cNvGrpSpPr>
          <p:nvPr/>
        </p:nvGrpSpPr>
        <p:grpSpPr bwMode="auto">
          <a:xfrm>
            <a:off x="4787900" y="3945854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66" name="Group 66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76" name="Rectangle 67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7" name="Rectangle 68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  <p:grpSp>
          <p:nvGrpSpPr>
            <p:cNvPr id="67" name="Group 69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74" name="Rectangle 7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5" name="Rectangle 7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68" name="Group 72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72" name="Rectangle 7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3" name="Rectangle 74"/>
              <p:cNvSpPr>
                <a:spLocks/>
              </p:cNvSpPr>
              <p:nvPr/>
            </p:nvSpPr>
            <p:spPr bwMode="auto">
              <a:xfrm>
                <a:off x="93" y="25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69" name="Group 75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70" name="Rectangle 7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71" name="Rectangle 77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</p:grpSp>
      <p:grpSp>
        <p:nvGrpSpPr>
          <p:cNvPr id="78" name="Group 78"/>
          <p:cNvGrpSpPr>
            <a:grpSpLocks/>
          </p:cNvGrpSpPr>
          <p:nvPr/>
        </p:nvGrpSpPr>
        <p:grpSpPr bwMode="auto">
          <a:xfrm>
            <a:off x="4787899" y="5145996"/>
            <a:ext cx="3433764" cy="391886"/>
            <a:chOff x="0" y="16"/>
            <a:chExt cx="1728" cy="192"/>
          </a:xfrm>
          <a:solidFill>
            <a:srgbClr val="F7B217"/>
          </a:solidFill>
        </p:grpSpPr>
        <p:grpSp>
          <p:nvGrpSpPr>
            <p:cNvPr id="79" name="Group 79"/>
            <p:cNvGrpSpPr>
              <a:grpSpLocks/>
            </p:cNvGrpSpPr>
            <p:nvPr/>
          </p:nvGrpSpPr>
          <p:grpSpPr bwMode="auto">
            <a:xfrm>
              <a:off x="0" y="16"/>
              <a:ext cx="432" cy="192"/>
              <a:chOff x="0" y="16"/>
              <a:chExt cx="432" cy="192"/>
            </a:xfrm>
            <a:grpFill/>
          </p:grpSpPr>
          <p:sp>
            <p:nvSpPr>
              <p:cNvPr id="89" name="Rectangle 80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90" name="Rectangle 81"/>
              <p:cNvSpPr>
                <a:spLocks/>
              </p:cNvSpPr>
              <p:nvPr/>
            </p:nvSpPr>
            <p:spPr bwMode="auto">
              <a:xfrm>
                <a:off x="93" y="28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67</a:t>
                </a:r>
              </a:p>
            </p:txBody>
          </p:sp>
        </p:grpSp>
        <p:grpSp>
          <p:nvGrpSpPr>
            <p:cNvPr id="80" name="Group 82"/>
            <p:cNvGrpSpPr>
              <a:grpSpLocks/>
            </p:cNvGrpSpPr>
            <p:nvPr/>
          </p:nvGrpSpPr>
          <p:grpSpPr bwMode="auto">
            <a:xfrm>
              <a:off x="432" y="16"/>
              <a:ext cx="432" cy="192"/>
              <a:chOff x="0" y="16"/>
              <a:chExt cx="432" cy="192"/>
            </a:xfrm>
            <a:grpFill/>
          </p:grpSpPr>
          <p:sp>
            <p:nvSpPr>
              <p:cNvPr id="87" name="Rectangle 83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8" name="Rectangle 84"/>
              <p:cNvSpPr>
                <a:spLocks/>
              </p:cNvSpPr>
              <p:nvPr/>
            </p:nvSpPr>
            <p:spPr bwMode="auto">
              <a:xfrm>
                <a:off x="93" y="30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45</a:t>
                </a:r>
              </a:p>
            </p:txBody>
          </p:sp>
        </p:grpSp>
        <p:grpSp>
          <p:nvGrpSpPr>
            <p:cNvPr id="81" name="Group 85"/>
            <p:cNvGrpSpPr>
              <a:grpSpLocks/>
            </p:cNvGrpSpPr>
            <p:nvPr/>
          </p:nvGrpSpPr>
          <p:grpSpPr bwMode="auto">
            <a:xfrm>
              <a:off x="864" y="16"/>
              <a:ext cx="432" cy="192"/>
              <a:chOff x="0" y="16"/>
              <a:chExt cx="432" cy="192"/>
            </a:xfrm>
            <a:grpFill/>
          </p:grpSpPr>
          <p:sp>
            <p:nvSpPr>
              <p:cNvPr id="85" name="Rectangle 86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6" name="Rectangle 87"/>
              <p:cNvSpPr>
                <a:spLocks/>
              </p:cNvSpPr>
              <p:nvPr/>
            </p:nvSpPr>
            <p:spPr bwMode="auto">
              <a:xfrm>
                <a:off x="93" y="29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23</a:t>
                </a:r>
              </a:p>
            </p:txBody>
          </p:sp>
        </p:grpSp>
        <p:grpSp>
          <p:nvGrpSpPr>
            <p:cNvPr id="82" name="Group 88"/>
            <p:cNvGrpSpPr>
              <a:grpSpLocks/>
            </p:cNvGrpSpPr>
            <p:nvPr/>
          </p:nvGrpSpPr>
          <p:grpSpPr bwMode="auto">
            <a:xfrm>
              <a:off x="1296" y="16"/>
              <a:ext cx="432" cy="192"/>
              <a:chOff x="0" y="16"/>
              <a:chExt cx="432" cy="192"/>
            </a:xfrm>
            <a:grpFill/>
          </p:grpSpPr>
          <p:sp>
            <p:nvSpPr>
              <p:cNvPr id="83" name="Rectangle 89"/>
              <p:cNvSpPr>
                <a:spLocks/>
              </p:cNvSpPr>
              <p:nvPr/>
            </p:nvSpPr>
            <p:spPr bwMode="auto">
              <a:xfrm>
                <a:off x="0" y="16"/>
                <a:ext cx="432" cy="192"/>
              </a:xfrm>
              <a:prstGeom prst="rect">
                <a:avLst/>
              </a:prstGeom>
              <a:grpFill/>
              <a:ln w="28575">
                <a:solidFill>
                  <a:srgbClr val="003300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sz="4200" b="0" smtClean="0">
                  <a:solidFill>
                    <a:srgbClr val="000000"/>
                  </a:solidFill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84" name="Rectangle 90"/>
              <p:cNvSpPr>
                <a:spLocks/>
              </p:cNvSpPr>
              <p:nvPr/>
            </p:nvSpPr>
            <p:spPr bwMode="auto">
              <a:xfrm>
                <a:off x="93" y="26"/>
                <a:ext cx="245" cy="172"/>
              </a:xfrm>
              <a:prstGeom prst="rect">
                <a:avLst/>
              </a:prstGeom>
              <a:grpFill/>
              <a:ln w="12700">
                <a:noFill/>
                <a:miter lim="800000"/>
                <a:headEnd/>
                <a:tailEnd/>
              </a:ln>
            </p:spPr>
            <p:txBody>
              <a:bodyPr wrap="squar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800" b="1" dirty="0">
                    <a:solidFill>
                      <a:srgbClr val="000066"/>
                    </a:solidFill>
                    <a:latin typeface="Courier New Bold" charset="0"/>
                    <a:ea typeface="Courier New Bold" charset="0"/>
                    <a:cs typeface="Courier New Bold" charset="0"/>
                    <a:sym typeface="Courier New Bold" charset="0"/>
                  </a:rPr>
                  <a:t>01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4052</TotalTime>
  <Words>544</Words>
  <Application>Microsoft Office PowerPoint</Application>
  <PresentationFormat>Произвольный</PresentationFormat>
  <Paragraphs>217</Paragraphs>
  <Slides>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Computer Architecture and Operating Systems Lecture 2: Data Representation</vt:lpstr>
      <vt:lpstr>Everything is Bits</vt:lpstr>
      <vt:lpstr>Encoding Byte Values</vt:lpstr>
      <vt:lpstr>Byte-Oriented Memory Organization</vt:lpstr>
      <vt:lpstr>Machine Words</vt:lpstr>
      <vt:lpstr>Word-Oriented Memory Organization</vt:lpstr>
      <vt:lpstr>Byte Ordering</vt:lpstr>
      <vt:lpstr>Byte Ordering Example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cp:lastModifiedBy>Sergey</cp:lastModifiedBy>
  <cp:revision>16</cp:revision>
  <dcterms:created xsi:type="dcterms:W3CDTF">2015-11-11T03:30:50Z</dcterms:created>
  <dcterms:modified xsi:type="dcterms:W3CDTF">2020-09-26T12:58:37Z</dcterms:modified>
</cp:coreProperties>
</file>