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22" r:id="rId3"/>
    <p:sldId id="350" r:id="rId4"/>
    <p:sldId id="347" r:id="rId5"/>
    <p:sldId id="348" r:id="rId6"/>
    <p:sldId id="349" r:id="rId7"/>
    <p:sldId id="351" r:id="rId8"/>
    <p:sldId id="352" r:id="rId9"/>
    <p:sldId id="353" r:id="rId10"/>
    <p:sldId id="356" r:id="rId11"/>
    <p:sldId id="357" r:id="rId12"/>
    <p:sldId id="358" r:id="rId13"/>
    <p:sldId id="355" r:id="rId14"/>
    <p:sldId id="359" r:id="rId15"/>
    <p:sldId id="354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F5CB5"/>
    <a:srgbClr val="1E3272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73" d="100"/>
          <a:sy n="73" d="100"/>
        </p:scale>
        <p:origin x="-83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27.01.2021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6</a:t>
            </a:r>
            <a:r>
              <a:rPr lang="en-US" b="1" dirty="0" smtClean="0"/>
              <a:t>: </a:t>
            </a:r>
            <a:r>
              <a:rPr lang="en-US" b="1" dirty="0" smtClean="0"/>
              <a:t>Assembly Programming – </a:t>
            </a:r>
            <a:r>
              <a:rPr lang="en-US" b="1" dirty="0" smtClean="0"/>
              <a:t>Stack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" indent="0" algn="ctr">
              <a:lnSpc>
                <a:spcPct val="100000"/>
              </a:lnSpc>
              <a:buNone/>
            </a:pPr>
            <a:r>
              <a:rPr lang="en-US" dirty="0" smtClean="0"/>
              <a:t>A function can overwrite values of registers. Sometimes is undesirable. There are special rules to handle this issues. They specify who is responsible for saving the registers.</a:t>
            </a:r>
          </a:p>
          <a:p>
            <a:pPr>
              <a:lnSpc>
                <a:spcPct val="100000"/>
              </a:lnSpc>
            </a:pPr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-saved </a:t>
            </a:r>
            <a:r>
              <a:rPr lang="en-US" b="1" dirty="0" smtClean="0">
                <a:solidFill>
                  <a:srgbClr val="F7B217"/>
                </a:solidFill>
              </a:rPr>
              <a:t>register</a:t>
            </a:r>
            <a:r>
              <a:rPr lang="en-US" dirty="0" smtClean="0"/>
              <a:t> </a:t>
            </a:r>
            <a:r>
              <a:rPr lang="en-US" dirty="0" smtClean="0"/>
              <a:t> is </a:t>
            </a:r>
            <a:r>
              <a:rPr lang="en-US" dirty="0" smtClean="0"/>
              <a:t>register saved by the routine making a </a:t>
            </a:r>
            <a:r>
              <a:rPr lang="en-US" dirty="0" smtClean="0"/>
              <a:t>function call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rgbClr val="F7B217"/>
                </a:solidFill>
              </a:rPr>
              <a:t>Caller-saved register</a:t>
            </a:r>
            <a:r>
              <a:rPr lang="en-US" dirty="0" smtClean="0"/>
              <a:t> is a </a:t>
            </a:r>
            <a:r>
              <a:rPr lang="en-US" dirty="0" smtClean="0"/>
              <a:t>register saved by the routine being </a:t>
            </a:r>
            <a:r>
              <a:rPr lang="en-US" dirty="0" smtClean="0"/>
              <a:t>called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Registers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2836816" y="1256430"/>
            <a:ext cx="6712131" cy="499789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smtClean="0"/>
              <a:t>leaf_example (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g,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h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</a:t>
            </a:r>
            <a:r>
              <a:rPr lang="en-US" sz="3300" dirty="0" err="1" smtClean="0"/>
              <a:t>i</a:t>
            </a:r>
            <a:r>
              <a:rPr lang="en-US" sz="3300" dirty="0" smtClean="0"/>
              <a:t>,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j) {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err="1" smtClean="0"/>
              <a:t>int</a:t>
            </a:r>
            <a:r>
              <a:rPr lang="en-US" sz="3300" dirty="0" smtClean="0"/>
              <a:t> f = (g + h) - (</a:t>
            </a:r>
            <a:r>
              <a:rPr lang="en-US" sz="3300" dirty="0" err="1" smtClean="0"/>
              <a:t>i</a:t>
            </a:r>
            <a:r>
              <a:rPr lang="en-US" sz="3300" dirty="0" smtClean="0"/>
              <a:t> + j);</a:t>
            </a:r>
          </a:p>
          <a:p>
            <a:pPr>
              <a:buNone/>
            </a:pPr>
            <a:r>
              <a:rPr lang="en-US" sz="3300" dirty="0" smtClean="0"/>
              <a:t>   </a:t>
            </a:r>
            <a:r>
              <a:rPr lang="en-US" sz="3300" b="1" dirty="0" smtClean="0"/>
              <a:t>return</a:t>
            </a:r>
            <a:r>
              <a:rPr lang="en-US" sz="3300" dirty="0" smtClean="0"/>
              <a:t> f;</a:t>
            </a:r>
          </a:p>
          <a:p>
            <a:pPr>
              <a:buNone/>
            </a:pPr>
            <a:r>
              <a:rPr lang="en-US" sz="3300" dirty="0" smtClean="0"/>
              <a:t>}</a:t>
            </a:r>
            <a:endParaRPr lang="en-US" sz="33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Requirements</a:t>
            </a:r>
            <a:r>
              <a:rPr lang="en-US" b="1" dirty="0" smtClean="0"/>
              <a:t>:</a:t>
            </a:r>
          </a:p>
          <a:p>
            <a:pPr>
              <a:buNone/>
            </a:pPr>
            <a:r>
              <a:rPr lang="en-US" dirty="0" smtClean="0"/>
              <a:t>﻿</a:t>
            </a:r>
            <a:r>
              <a:rPr lang="en-US" dirty="0" smtClean="0"/>
              <a:t>- </a:t>
            </a:r>
            <a:r>
              <a:rPr lang="en-US" dirty="0" smtClean="0"/>
              <a:t>arguments g, ..., j in a0(x10)...a3(x13)</a:t>
            </a:r>
          </a:p>
          <a:p>
            <a:pPr>
              <a:buFontTx/>
              <a:buChar char="-"/>
            </a:pPr>
            <a:r>
              <a:rPr lang="en-US" dirty="0" smtClean="0"/>
              <a:t>f </a:t>
            </a:r>
            <a:r>
              <a:rPr lang="en-US" dirty="0" smtClean="0"/>
              <a:t>in s4 (x20)</a:t>
            </a:r>
          </a:p>
          <a:p>
            <a:pPr>
              <a:buFontTx/>
              <a:buChar char="-"/>
            </a:pPr>
            <a:r>
              <a:rPr lang="en-US" dirty="0" smtClean="0"/>
              <a:t>temporaries </a:t>
            </a:r>
            <a:r>
              <a:rPr lang="en-US" dirty="0" smtClean="0"/>
              <a:t>t0(x5), t1(x6)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/>
              <a:t>need to save t0, t1, s4 on </a:t>
            </a:r>
            <a:r>
              <a:rPr lang="en-US" dirty="0" smtClean="0"/>
              <a:t>stack</a:t>
            </a:r>
            <a:endParaRPr lang="en-US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Example</a:t>
            </a:r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1896291" y="1125802"/>
            <a:ext cx="3341914" cy="53664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2800" b="1" i="1" dirty="0" smtClean="0"/>
              <a:t>leaf_example</a:t>
            </a:r>
            <a:r>
              <a:rPr lang="en-US" sz="2800" dirty="0" smtClean="0"/>
              <a:t>: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 </a:t>
            </a:r>
            <a:r>
              <a:rPr lang="en-US" sz="2800" dirty="0" smtClean="0"/>
              <a:t>     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-12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</a:t>
            </a:r>
            <a:r>
              <a:rPr lang="en-US" sz="2800" dirty="0" smtClean="0"/>
              <a:t> 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sw</a:t>
            </a:r>
            <a:r>
              <a:rPr lang="en-US" sz="2800" dirty="0" smtClean="0"/>
              <a:t>  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smtClean="0"/>
              <a:t>add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smtClean="0"/>
              <a:t>add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smtClean="0"/>
              <a:t>sub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mv</a:t>
            </a:r>
            <a:r>
              <a:rPr lang="en-US" sz="2800" dirty="0" smtClean="0"/>
              <a:t>  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s4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/>
              <a:t>, 4(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err="1" smtClean="0"/>
              <a:t>lw</a:t>
            </a:r>
            <a:r>
              <a:rPr lang="en-US" sz="2800" dirty="0" smtClean="0"/>
              <a:t>  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/>
              <a:t>, 8(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smtClean="0"/>
              <a:t>addi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sp</a:t>
            </a:r>
            <a:r>
              <a:rPr lang="en-US" sz="2800" dirty="0" smtClean="0"/>
              <a:t>, 12</a:t>
            </a: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   </a:t>
            </a:r>
            <a:r>
              <a:rPr lang="en-US" sz="2800" dirty="0" smtClean="0"/>
              <a:t>      </a:t>
            </a:r>
            <a:r>
              <a:rPr lang="en-US" sz="2800" dirty="0" smtClean="0"/>
              <a:t>jalr </a:t>
            </a:r>
            <a:r>
              <a:rPr lang="en-US" sz="2800" dirty="0" smtClean="0"/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x0</a:t>
            </a:r>
            <a:r>
              <a:rPr lang="en-US" sz="2800" dirty="0" smtClean="0"/>
              <a:t>, 0(</a:t>
            </a:r>
            <a:r>
              <a:rPr lang="en-US" sz="2800" dirty="0" smtClean="0">
                <a:solidFill>
                  <a:srgbClr val="FF0000"/>
                </a:solidFill>
              </a:rPr>
              <a:t>x1</a:t>
            </a:r>
            <a:r>
              <a:rPr lang="en-US" sz="2800" dirty="0" smtClean="0"/>
              <a:t>)</a:t>
            </a:r>
          </a:p>
          <a:p>
            <a:pPr>
              <a:spcBef>
                <a:spcPts val="0"/>
              </a:spcBef>
              <a:buNone/>
            </a:pP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Assembly Code</a:t>
            </a:r>
            <a:endParaRPr lang="ru-RU" dirty="0"/>
          </a:p>
        </p:txBody>
      </p:sp>
      <p:sp>
        <p:nvSpPr>
          <p:cNvPr id="5" name="Содержимое 1"/>
          <p:cNvSpPr txBox="1">
            <a:spLocks/>
          </p:cNvSpPr>
          <p:nvPr/>
        </p:nvSpPr>
        <p:spPr>
          <a:xfrm>
            <a:off x="6659879" y="1084217"/>
            <a:ext cx="4534989" cy="55909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2800" b="1" i="1" dirty="0" smtClean="0">
                <a:solidFill>
                  <a:srgbClr val="273272"/>
                </a:solidFill>
              </a:rPr>
              <a:t>main</a:t>
            </a:r>
            <a:r>
              <a:rPr lang="en-US" sz="2800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273272"/>
                </a:solidFill>
              </a:rPr>
              <a:t> 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g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h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</a:t>
            </a:r>
            <a:r>
              <a:rPr lang="en-US" sz="2800" dirty="0" err="1" smtClean="0">
                <a:solidFill>
                  <a:srgbClr val="00B050"/>
                </a:solidFill>
              </a:rPr>
              <a:t>i</a:t>
            </a:r>
            <a:endParaRPr lang="en-US" sz="2800" dirty="0" smtClean="0">
              <a:solidFill>
                <a:srgbClr val="00B050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</a:t>
            </a:r>
            <a:r>
              <a:rPr lang="en-US" sz="2800" dirty="0" smtClean="0">
                <a:solidFill>
                  <a:srgbClr val="273272"/>
                </a:solidFill>
              </a:rPr>
              <a:t>     </a:t>
            </a:r>
            <a:r>
              <a:rPr lang="en-US" sz="2800" dirty="0" err="1" smtClean="0">
                <a:solidFill>
                  <a:srgbClr val="273272"/>
                </a:solidFill>
              </a:rPr>
              <a:t>read_int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) </a:t>
            </a:r>
            <a:r>
              <a:rPr lang="en-US" sz="2800" dirty="0" smtClean="0">
                <a:solidFill>
                  <a:srgbClr val="00B050"/>
                </a:solidFill>
              </a:rPr>
              <a:t># read j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</a:t>
            </a:r>
            <a:r>
              <a:rPr lang="en-US" sz="2800" dirty="0" smtClean="0">
                <a:solidFill>
                  <a:srgbClr val="273272"/>
                </a:solidFill>
              </a:rPr>
              <a:t>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</a:t>
            </a:r>
            <a:r>
              <a:rPr lang="en-US" sz="2800" dirty="0" smtClean="0">
                <a:solidFill>
                  <a:srgbClr val="273272"/>
                </a:solidFill>
              </a:rPr>
              <a:t>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</a:t>
            </a:r>
            <a:r>
              <a:rPr lang="en-US" sz="2800" dirty="0" smtClean="0">
                <a:solidFill>
                  <a:srgbClr val="273272"/>
                </a:solidFill>
              </a:rPr>
              <a:t>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jal </a:t>
            </a:r>
            <a:r>
              <a:rPr lang="en-US" sz="2800" dirty="0" err="1" smtClean="0">
                <a:solidFill>
                  <a:srgbClr val="FF0000"/>
                </a:solidFill>
              </a:rPr>
              <a:t>ra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i="1" dirty="0" smtClean="0">
                <a:solidFill>
                  <a:srgbClr val="273272"/>
                </a:solidFill>
              </a:rPr>
              <a:t>leaf_example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</a:t>
            </a:r>
            <a:r>
              <a:rPr lang="en-US" sz="2800" dirty="0" smtClean="0">
                <a:solidFill>
                  <a:srgbClr val="273272"/>
                </a:solidFill>
              </a:rPr>
              <a:t>     </a:t>
            </a:r>
            <a:r>
              <a:rPr lang="en-US" sz="2800" dirty="0" err="1" smtClean="0">
                <a:solidFill>
                  <a:srgbClr val="273272"/>
                </a:solidFill>
              </a:rPr>
              <a:t>mv</a:t>
            </a:r>
            <a:r>
              <a:rPr lang="en-US" sz="2800" dirty="0" smtClean="0">
                <a:solidFill>
                  <a:srgbClr val="273272"/>
                </a:solidFill>
              </a:rPr>
              <a:t> 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print_int</a:t>
            </a:r>
            <a:r>
              <a:rPr lang="en-US" sz="2800" dirty="0" smtClean="0">
                <a:solidFill>
                  <a:srgbClr val="273272"/>
                </a:solidFill>
              </a:rPr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t0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t1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t2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t3</a:t>
            </a:r>
            <a:r>
              <a:rPr lang="en-US" sz="2800" dirty="0" smtClean="0">
                <a:solidFill>
                  <a:srgbClr val="273272"/>
                </a:solidFill>
              </a:rPr>
              <a:t>, </a:t>
            </a:r>
            <a:r>
              <a:rPr lang="en-US" sz="2800" dirty="0" smtClean="0">
                <a:solidFill>
                  <a:srgbClr val="FF0000"/>
                </a:solidFill>
              </a:rPr>
              <a:t>t4</a:t>
            </a:r>
            <a:r>
              <a:rPr lang="en-US" sz="28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    </a:t>
            </a:r>
            <a:r>
              <a:rPr lang="en-US" sz="2800" dirty="0" err="1" smtClean="0">
                <a:solidFill>
                  <a:srgbClr val="273272"/>
                </a:solidFill>
              </a:rPr>
              <a:t>li</a:t>
            </a:r>
            <a:r>
              <a:rPr lang="en-US" sz="2800" dirty="0" smtClean="0">
                <a:solidFill>
                  <a:srgbClr val="273272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a7</a:t>
            </a:r>
            <a:r>
              <a:rPr lang="en-US" sz="2800" dirty="0" smtClean="0">
                <a:solidFill>
                  <a:srgbClr val="273272"/>
                </a:solidFill>
              </a:rPr>
              <a:t>, 10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smtClean="0">
                <a:solidFill>
                  <a:srgbClr val="273272"/>
                </a:solidFill>
              </a:rPr>
              <a:t>    </a:t>
            </a:r>
            <a:r>
              <a:rPr lang="en-US" sz="2800" dirty="0" err="1" smtClean="0">
                <a:solidFill>
                  <a:srgbClr val="273272"/>
                </a:solidFill>
              </a:rPr>
              <a:t>ecall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H="1" flipV="1">
            <a:off x="4794069" y="1397726"/>
            <a:ext cx="2508069" cy="3370217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4781006" y="1476103"/>
            <a:ext cx="1933303" cy="4859384"/>
          </a:xfrm>
          <a:prstGeom prst="straightConnector1">
            <a:avLst/>
          </a:prstGeom>
          <a:ln w="38100">
            <a:solidFill>
              <a:srgbClr val="F7B21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475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</a:t>
            </a:r>
            <a:r>
              <a:rPr lang="en-US" sz="6700" b="1" dirty="0" smtClean="0"/>
              <a:t>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-20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make room on stack for 5 </a:t>
            </a:r>
            <a:r>
              <a:rPr lang="en-US" sz="6000" dirty="0" smtClean="0">
                <a:solidFill>
                  <a:srgbClr val="00B050"/>
                </a:solidFill>
              </a:rPr>
              <a:t>registers</a:t>
            </a:r>
            <a:endParaRPr lang="en-US" sz="6000" dirty="0" smtClean="0">
              <a:solidFill>
                <a:srgbClr val="00B050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s1 (x9)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s2 (x18)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s3 (x19)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s4 (x20)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</a:t>
            </a:r>
            <a:r>
              <a:rPr lang="en-US" sz="6700" b="1" dirty="0" smtClean="0"/>
              <a:t>registers</a:t>
            </a:r>
            <a:r>
              <a:rPr lang="en-US" sz="6700" b="1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s4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s4 (x20) </a:t>
            </a:r>
            <a:r>
              <a:rPr lang="en-US" sz="6000" dirty="0" smtClean="0">
                <a:solidFill>
                  <a:srgbClr val="00B050"/>
                </a:solidFill>
              </a:rPr>
              <a:t>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s3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s3 (x19)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s2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s2 (x18)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s1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s1 (x9)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16(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err="1" smtClean="0">
                <a:solidFill>
                  <a:srgbClr val="00B050"/>
                </a:solidFill>
              </a:rPr>
              <a:t>ra</a:t>
            </a:r>
            <a:r>
              <a:rPr lang="en-US" sz="6000" dirty="0" smtClean="0">
                <a:solidFill>
                  <a:srgbClr val="00B050"/>
                </a:solidFill>
              </a:rPr>
              <a:t> (x1) </a:t>
            </a:r>
            <a:r>
              <a:rPr lang="en-US" sz="6000" dirty="0" smtClean="0">
                <a:solidFill>
                  <a:srgbClr val="00B050"/>
                </a:solidFill>
              </a:rPr>
              <a:t>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/>
              <a:t>20  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stack pointer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jalr   </a:t>
            </a:r>
            <a:r>
              <a:rPr lang="en-US" sz="6000" dirty="0" smtClean="0">
                <a:solidFill>
                  <a:srgbClr val="FF0000"/>
                </a:solidFill>
              </a:rPr>
              <a:t>zero</a:t>
            </a:r>
            <a:r>
              <a:rPr lang="en-US" sz="6000" dirty="0" smtClean="0"/>
              <a:t>, 0(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return to caller</a:t>
            </a:r>
            <a:endParaRPr lang="en-US" sz="6000" dirty="0" smtClean="0">
              <a:solidFill>
                <a:srgbClr val="00B050"/>
              </a:solidFill>
            </a:endParaRP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</a:t>
            </a:r>
            <a:r>
              <a:rPr lang="en-US" dirty="0" err="1" smtClean="0"/>
              <a:t>Callee</a:t>
            </a:r>
            <a:r>
              <a:rPr lang="en-US" dirty="0" smtClean="0"/>
              <a:t>-Saved Registers</a:t>
            </a:r>
            <a:endParaRPr 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5812970"/>
          </a:xfrm>
        </p:spPr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Preserve </a:t>
            </a:r>
            <a:r>
              <a:rPr lang="en-US" sz="6700" b="1" dirty="0" smtClean="0"/>
              <a:t>registers</a:t>
            </a:r>
            <a:r>
              <a:rPr lang="en-US" sz="8000" dirty="0" smtClean="0"/>
              <a:t>: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-16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make room on stack for 4</a:t>
            </a:r>
            <a:r>
              <a:rPr lang="en-US" sz="6000" dirty="0" smtClean="0">
                <a:solidFill>
                  <a:srgbClr val="00B050"/>
                </a:solidFill>
              </a:rPr>
              <a:t> registers</a:t>
            </a:r>
            <a:endParaRPr lang="en-US" sz="6000" dirty="0" smtClean="0">
              <a:solidFill>
                <a:srgbClr val="00B050"/>
              </a:solidFill>
            </a:endParaRP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 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t0 (x5)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t1 (x6)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t2 (x7)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</a:t>
            </a:r>
            <a:r>
              <a:rPr lang="en-US" sz="6000" dirty="0" smtClean="0"/>
              <a:t>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save </a:t>
            </a:r>
            <a:r>
              <a:rPr lang="en-US" sz="6000" dirty="0" smtClean="0">
                <a:solidFill>
                  <a:srgbClr val="00B050"/>
                </a:solidFill>
              </a:rPr>
              <a:t>t3 (x28) </a:t>
            </a:r>
            <a:r>
              <a:rPr lang="en-US" sz="6000" dirty="0" smtClean="0">
                <a:solidFill>
                  <a:srgbClr val="00B050"/>
                </a:solidFill>
              </a:rPr>
              <a:t>on stack</a:t>
            </a:r>
          </a:p>
          <a:p>
            <a:pPr>
              <a:spcAft>
                <a:spcPts val="600"/>
              </a:spcAft>
              <a:defRPr/>
            </a:pPr>
            <a:r>
              <a:rPr lang="en-US" sz="6700" b="1" dirty="0" smtClean="0"/>
              <a:t>Restore </a:t>
            </a:r>
            <a:r>
              <a:rPr lang="en-US" sz="6700" b="1" dirty="0" smtClean="0"/>
              <a:t>registers:</a:t>
            </a:r>
            <a:endParaRPr lang="en-US" sz="6700" b="1" dirty="0" smtClean="0"/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jal   </a:t>
            </a:r>
            <a:r>
              <a:rPr lang="en-US" sz="6000" dirty="0" err="1" smtClean="0">
                <a:solidFill>
                  <a:srgbClr val="FF0000"/>
                </a:solidFill>
              </a:rPr>
              <a:t>ra</a:t>
            </a:r>
            <a:r>
              <a:rPr lang="en-US" sz="6000" dirty="0" smtClean="0"/>
              <a:t>,    </a:t>
            </a:r>
            <a:r>
              <a:rPr lang="en-US" sz="6000" i="1" dirty="0" err="1" smtClean="0"/>
              <a:t>callee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jump to </a:t>
            </a:r>
            <a:r>
              <a:rPr lang="en-US" sz="6000" dirty="0" err="1" smtClean="0">
                <a:solidFill>
                  <a:srgbClr val="00B050"/>
                </a:solidFill>
              </a:rPr>
              <a:t>callee</a:t>
            </a:r>
            <a:r>
              <a:rPr lang="en-US" sz="6000" dirty="0" smtClean="0"/>
              <a:t>   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t3</a:t>
            </a:r>
            <a:r>
              <a:rPr lang="en-US" sz="6000" dirty="0" smtClean="0"/>
              <a:t>,    0(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t3 (x28) </a:t>
            </a:r>
            <a:r>
              <a:rPr lang="en-US" sz="6000" dirty="0" smtClean="0">
                <a:solidFill>
                  <a:srgbClr val="00B050"/>
                </a:solidFill>
              </a:rPr>
              <a:t>from 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t2</a:t>
            </a:r>
            <a:r>
              <a:rPr lang="en-US" sz="6000" dirty="0" smtClean="0"/>
              <a:t>,    4(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</a:t>
            </a:r>
            <a:r>
              <a:rPr lang="en-US" sz="6000" dirty="0" smtClean="0"/>
              <a:t>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t2 (x7)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</a:t>
            </a:r>
            <a:r>
              <a:rPr lang="en-US" sz="6000" dirty="0" smtClean="0">
                <a:solidFill>
                  <a:srgbClr val="FF0000"/>
                </a:solidFill>
              </a:rPr>
              <a:t>t1</a:t>
            </a:r>
            <a:r>
              <a:rPr lang="en-US" sz="6000" dirty="0" smtClean="0"/>
              <a:t>,    8(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</a:t>
            </a:r>
            <a:r>
              <a:rPr lang="en-US" sz="6000" dirty="0" smtClean="0"/>
              <a:t>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t1 (x6)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	</a:t>
            </a:r>
            <a:r>
              <a:rPr lang="en-US" sz="6000" dirty="0" smtClean="0"/>
              <a:t> </a:t>
            </a:r>
            <a:r>
              <a:rPr lang="en-US" sz="6000" dirty="0" err="1" smtClean="0"/>
              <a:t>sw</a:t>
            </a:r>
            <a:r>
              <a:rPr lang="en-US" sz="6000" dirty="0" smtClean="0"/>
              <a:t>    </a:t>
            </a:r>
            <a:r>
              <a:rPr lang="en-US" sz="6000" dirty="0" smtClean="0">
                <a:solidFill>
                  <a:srgbClr val="FF0000"/>
                </a:solidFill>
              </a:rPr>
              <a:t>t0</a:t>
            </a:r>
            <a:r>
              <a:rPr lang="en-US" sz="6000" dirty="0" smtClean="0"/>
              <a:t>, 12(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) 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</a:t>
            </a:r>
            <a:r>
              <a:rPr lang="en-US" sz="6000" dirty="0" smtClean="0">
                <a:solidFill>
                  <a:srgbClr val="00B050"/>
                </a:solidFill>
              </a:rPr>
              <a:t>t0 (x5) from </a:t>
            </a:r>
            <a:r>
              <a:rPr lang="en-US" sz="6000" dirty="0" smtClean="0">
                <a:solidFill>
                  <a:srgbClr val="00B050"/>
                </a:solidFill>
              </a:rPr>
              <a:t>stack</a:t>
            </a:r>
          </a:p>
          <a:p>
            <a:pPr marL="233363" indent="-233363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6000" dirty="0" smtClean="0"/>
              <a:t>   addi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>
                <a:solidFill>
                  <a:srgbClr val="FF0000"/>
                </a:solidFill>
              </a:rPr>
              <a:t>sp</a:t>
            </a:r>
            <a:r>
              <a:rPr lang="en-US" sz="6000" dirty="0" smtClean="0"/>
              <a:t>, </a:t>
            </a:r>
            <a:r>
              <a:rPr lang="en-US" sz="6000" dirty="0" smtClean="0"/>
              <a:t>16    </a:t>
            </a:r>
            <a:r>
              <a:rPr lang="en-US" sz="6000" dirty="0" smtClean="0">
                <a:solidFill>
                  <a:srgbClr val="00B050"/>
                </a:solidFill>
              </a:rPr>
              <a:t># </a:t>
            </a:r>
            <a:r>
              <a:rPr lang="en-US" sz="6000" dirty="0" smtClean="0">
                <a:solidFill>
                  <a:srgbClr val="00B050"/>
                </a:solidFill>
              </a:rPr>
              <a:t>restore stack </a:t>
            </a:r>
            <a:r>
              <a:rPr lang="en-US" sz="6000" dirty="0" smtClean="0">
                <a:solidFill>
                  <a:srgbClr val="00B050"/>
                </a:solidFill>
              </a:rPr>
              <a:t>pointer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Preserving Caller-Saved Registers</a:t>
            </a: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2066337"/>
            <a:ext cx="4530634" cy="327638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dirty="0" smtClean="0"/>
              <a:t>﻿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fact (</a:t>
            </a:r>
            <a:r>
              <a:rPr lang="en-US" sz="3200" b="1" dirty="0" err="1" smtClean="0"/>
              <a:t>int</a:t>
            </a:r>
            <a:r>
              <a:rPr lang="en-US" sz="3200" dirty="0" smtClean="0"/>
              <a:t> n)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</a:t>
            </a:r>
            <a:r>
              <a:rPr lang="en-US" sz="3200" b="1" dirty="0" smtClean="0"/>
              <a:t>if</a:t>
            </a:r>
            <a:r>
              <a:rPr lang="en-US" sz="3200" dirty="0" smtClean="0"/>
              <a:t> (n &lt; 1)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1;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 </a:t>
            </a:r>
            <a:r>
              <a:rPr lang="en-US" sz="3200" b="1" dirty="0" smtClean="0"/>
              <a:t>else</a:t>
            </a:r>
            <a:r>
              <a:rPr lang="en-US" sz="3200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    </a:t>
            </a:r>
            <a:r>
              <a:rPr lang="en-US" sz="3200" b="1" dirty="0" smtClean="0"/>
              <a:t>return</a:t>
            </a:r>
            <a:r>
              <a:rPr lang="en-US" sz="3200" dirty="0" smtClean="0"/>
              <a:t> n * fact(n - 1);</a:t>
            </a:r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    }</a:t>
            </a:r>
            <a:endParaRPr lang="en-US" sz="3200" dirty="0" smtClean="0"/>
          </a:p>
          <a:p>
            <a:pPr>
              <a:spcBef>
                <a:spcPts val="0"/>
              </a:spcBef>
              <a:buNone/>
            </a:pPr>
            <a:r>
              <a:rPr lang="en-US" sz="3200" dirty="0" smtClean="0"/>
              <a:t>}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Function Example</a:t>
            </a:r>
            <a:endParaRPr lang="ru-RU" dirty="0"/>
          </a:p>
        </p:txBody>
      </p:sp>
      <p:sp>
        <p:nvSpPr>
          <p:cNvPr id="7" name="Содержимое 1"/>
          <p:cNvSpPr txBox="1">
            <a:spLocks/>
          </p:cNvSpPr>
          <p:nvPr/>
        </p:nvSpPr>
        <p:spPr>
          <a:xfrm>
            <a:off x="6385560" y="1110344"/>
            <a:ext cx="4796246" cy="5747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</a:pPr>
            <a:r>
              <a:rPr lang="en-US" sz="4300" b="1" i="1" dirty="0" smtClean="0">
                <a:solidFill>
                  <a:srgbClr val="273272"/>
                </a:solidFill>
              </a:rPr>
              <a:t>fact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err="1" smtClean="0">
                <a:solidFill>
                  <a:srgbClr val="273272"/>
                </a:solidFill>
              </a:rPr>
              <a:t>bgez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FF0000"/>
                </a:solidFill>
              </a:rPr>
              <a:t>t0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i="1" dirty="0" err="1" smtClean="0">
                <a:solidFill>
                  <a:srgbClr val="273272"/>
                </a:solidFill>
              </a:rPr>
              <a:t>fact_else</a:t>
            </a:r>
            <a:endParaRPr lang="en-US" sz="4300" i="1" dirty="0" smtClean="0">
              <a:solidFill>
                <a:srgbClr val="273272"/>
              </a:solidFill>
            </a:endParaRP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li</a:t>
            </a:r>
            <a:r>
              <a:rPr lang="en-US" sz="4300" dirty="0" smtClean="0">
                <a:solidFill>
                  <a:srgbClr val="273272"/>
                </a:solidFill>
              </a:rPr>
              <a:t> 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u="sng" dirty="0" smtClean="0">
                <a:solidFill>
                  <a:srgbClr val="273272"/>
                </a:solidFill>
              </a:rPr>
              <a:t>jalr </a:t>
            </a:r>
            <a:r>
              <a:rPr lang="en-US" sz="4300" u="sng" dirty="0" smtClean="0">
                <a:solidFill>
                  <a:srgbClr val="273272"/>
                </a:solidFill>
              </a:rPr>
              <a:t>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b="1" i="1" dirty="0" err="1" smtClean="0">
                <a:solidFill>
                  <a:srgbClr val="273272"/>
                </a:solidFill>
              </a:rPr>
              <a:t>fact_else</a:t>
            </a:r>
            <a:r>
              <a:rPr lang="en-US" sz="4300" b="1" i="1" dirty="0" smtClean="0">
                <a:solidFill>
                  <a:srgbClr val="273272"/>
                </a:solidFill>
              </a:rPr>
              <a:t>: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</a:t>
            </a:r>
            <a:r>
              <a:rPr lang="en-US" sz="4300" dirty="0" smtClean="0">
                <a:solidFill>
                  <a:srgbClr val="273272"/>
                </a:solidFill>
              </a:rPr>
              <a:t> addi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</a:t>
            </a:r>
            <a:r>
              <a:rPr lang="en-US" sz="4300" dirty="0" smtClean="0">
                <a:solidFill>
                  <a:srgbClr val="273272"/>
                </a:solidFill>
              </a:rPr>
              <a:t>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</a:t>
            </a:r>
            <a:r>
              <a:rPr lang="en-US" sz="4300" dirty="0" smtClean="0">
                <a:solidFill>
                  <a:srgbClr val="273272"/>
                </a:solidFill>
              </a:rPr>
              <a:t> </a:t>
            </a:r>
            <a:r>
              <a:rPr lang="en-US" sz="4300" dirty="0" err="1" smtClean="0">
                <a:solidFill>
                  <a:srgbClr val="273272"/>
                </a:solidFill>
              </a:rPr>
              <a:t>sw</a:t>
            </a:r>
            <a:r>
              <a:rPr lang="en-US" sz="4300" dirty="0" smtClean="0">
                <a:solidFill>
                  <a:srgbClr val="273272"/>
                </a:solidFill>
              </a:rPr>
              <a:t>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addi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-1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u="sng" dirty="0" smtClean="0">
                <a:solidFill>
                  <a:srgbClr val="273272"/>
                </a:solidFill>
              </a:rPr>
              <a:t>jal  </a:t>
            </a:r>
            <a:r>
              <a:rPr lang="en-US" sz="4300" u="sng" dirty="0" smtClean="0">
                <a:solidFill>
                  <a:srgbClr val="273272"/>
                </a:solidFill>
              </a:rPr>
              <a:t>     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i="1" u="sng" dirty="0" smtClean="0">
                <a:solidFill>
                  <a:srgbClr val="273272"/>
                </a:solidFill>
              </a:rPr>
              <a:t>fact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err="1" smtClean="0">
                <a:solidFill>
                  <a:srgbClr val="273272"/>
                </a:solidFill>
              </a:rPr>
              <a:t>mv</a:t>
            </a: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FF0000"/>
                </a:solidFill>
              </a:rPr>
              <a:t>t1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0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err="1" smtClean="0">
                <a:solidFill>
                  <a:srgbClr val="273272"/>
                </a:solidFill>
              </a:rPr>
              <a:t>lw</a:t>
            </a: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  </a:t>
            </a:r>
            <a:r>
              <a:rPr lang="en-US" sz="4300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4</a:t>
            </a:r>
            <a:r>
              <a:rPr lang="en-US" sz="4300" dirty="0" smtClean="0">
                <a:solidFill>
                  <a:srgbClr val="273272"/>
                </a:solidFill>
              </a:rPr>
              <a:t>(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273272"/>
                </a:solidFill>
              </a:rPr>
              <a:t>  </a:t>
            </a:r>
            <a:r>
              <a:rPr lang="en-US" sz="4300" dirty="0" smtClean="0">
                <a:solidFill>
                  <a:srgbClr val="273272"/>
                </a:solidFill>
              </a:rPr>
              <a:t>addi </a:t>
            </a:r>
            <a:r>
              <a:rPr lang="en-US" sz="4300" dirty="0" smtClean="0">
                <a:solidFill>
                  <a:srgbClr val="273272"/>
                </a:solidFill>
              </a:rPr>
              <a:t>  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sp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8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err="1" smtClean="0">
                <a:solidFill>
                  <a:srgbClr val="273272"/>
                </a:solidFill>
              </a:rPr>
              <a:t>mul</a:t>
            </a:r>
            <a:r>
              <a:rPr lang="en-US" sz="4300" dirty="0" smtClean="0">
                <a:solidFill>
                  <a:srgbClr val="273272"/>
                </a:solidFill>
              </a:rPr>
              <a:t>    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FF0000"/>
                </a:solidFill>
              </a:rPr>
              <a:t>a0</a:t>
            </a:r>
            <a:r>
              <a:rPr lang="en-US" sz="4300" dirty="0" smtClean="0">
                <a:solidFill>
                  <a:srgbClr val="273272"/>
                </a:solidFill>
              </a:rPr>
              <a:t>, </a:t>
            </a:r>
            <a:r>
              <a:rPr lang="en-US" sz="4300" dirty="0" smtClean="0">
                <a:solidFill>
                  <a:srgbClr val="2F5CB5"/>
                </a:solidFill>
              </a:rPr>
              <a:t>t1</a:t>
            </a:r>
          </a:p>
          <a:p>
            <a:pPr marL="228600" lvl="0" indent="-228600">
              <a:lnSpc>
                <a:spcPct val="90000"/>
              </a:lnSpc>
            </a:pPr>
            <a:r>
              <a:rPr lang="en-US" sz="4300" dirty="0" smtClean="0">
                <a:solidFill>
                  <a:srgbClr val="273272"/>
                </a:solidFill>
              </a:rPr>
              <a:t>    </a:t>
            </a:r>
            <a:r>
              <a:rPr lang="en-US" sz="4300" dirty="0" smtClean="0">
                <a:solidFill>
                  <a:srgbClr val="273272"/>
                </a:solidFill>
              </a:rPr>
              <a:t> </a:t>
            </a:r>
            <a:r>
              <a:rPr lang="en-US" sz="4300" u="sng" dirty="0" smtClean="0">
                <a:solidFill>
                  <a:srgbClr val="273272"/>
                </a:solidFill>
              </a:rPr>
              <a:t>jalr      </a:t>
            </a:r>
            <a:r>
              <a:rPr lang="en-US" sz="4300" u="sng" dirty="0" smtClean="0">
                <a:solidFill>
                  <a:srgbClr val="FF0000"/>
                </a:solidFill>
              </a:rPr>
              <a:t>zero</a:t>
            </a:r>
            <a:r>
              <a:rPr lang="en-US" sz="4300" u="sng" dirty="0" smtClean="0">
                <a:solidFill>
                  <a:srgbClr val="273272"/>
                </a:solidFill>
              </a:rPr>
              <a:t>, </a:t>
            </a:r>
            <a:r>
              <a:rPr lang="en-US" sz="4300" u="sng" dirty="0" smtClean="0">
                <a:solidFill>
                  <a:srgbClr val="2F5CB5"/>
                </a:solidFill>
              </a:rPr>
              <a:t>0</a:t>
            </a:r>
            <a:r>
              <a:rPr lang="en-US" sz="4300" u="sng" dirty="0" smtClean="0">
                <a:solidFill>
                  <a:srgbClr val="273272"/>
                </a:solidFill>
              </a:rPr>
              <a:t>(</a:t>
            </a:r>
            <a:r>
              <a:rPr lang="en-US" sz="4300" u="sng" dirty="0" err="1" smtClean="0">
                <a:solidFill>
                  <a:srgbClr val="FF0000"/>
                </a:solidFill>
              </a:rPr>
              <a:t>ra</a:t>
            </a:r>
            <a:r>
              <a:rPr lang="en-US" sz="4300" dirty="0" smtClean="0">
                <a:solidFill>
                  <a:srgbClr val="273272"/>
                </a:solidFill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3304903" y="2233749"/>
            <a:ext cx="3448594" cy="90133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238206" y="4219303"/>
            <a:ext cx="1423851" cy="535577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rgbClr val="273272"/>
                </a:solidFill>
              </a:rPr>
              <a:t>.data</a:t>
            </a:r>
            <a:endParaRPr lang="ru-RU" sz="3600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815406" y="1214119"/>
            <a:ext cx="4958377" cy="541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smtClean="0">
                <a:solidFill>
                  <a:srgbClr val="1E3272"/>
                </a:solidFill>
              </a:rPr>
              <a:t>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80000"/>
              </a:lnSpc>
            </a:pPr>
            <a:r>
              <a:rPr lang="en-US" sz="3600" b="1" i="1" dirty="0" smtClean="0">
                <a:solidFill>
                  <a:srgbClr val="1E3272"/>
                </a:solidFill>
              </a:rPr>
              <a:t>main: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1E3272"/>
                </a:solidFill>
              </a:rPr>
              <a:t>5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00B050"/>
                </a:solidFill>
              </a:rPr>
              <a:t>        # function </a:t>
            </a:r>
            <a:r>
              <a:rPr lang="en-US" sz="3600" dirty="0" smtClean="0">
                <a:solidFill>
                  <a:srgbClr val="00B050"/>
                </a:solidFill>
              </a:rPr>
              <a:t>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dirty="0" smtClean="0">
                <a:solidFill>
                  <a:srgbClr val="1E3272"/>
                </a:solidFill>
              </a:rPr>
              <a:t>        </a:t>
            </a:r>
            <a:r>
              <a:rPr lang="en-US" sz="3600" b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u="sng" dirty="0" smtClean="0">
                <a:solidFill>
                  <a:srgbClr val="1E3272"/>
                </a:solidFill>
              </a:rPr>
              <a:t>(a0)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smtClean="0">
                <a:solidFill>
                  <a:srgbClr val="1E3272"/>
                </a:solidFill>
              </a:rPr>
              <a:t>10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   </a:t>
            </a:r>
            <a:r>
              <a:rPr lang="en-US" sz="3600" dirty="0" smtClean="0">
                <a:solidFill>
                  <a:srgbClr val="00B050"/>
                </a:solidFill>
              </a:rPr>
              <a:t># function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b="1" i="1" u="sng" dirty="0" err="1" smtClean="0">
                <a:solidFill>
                  <a:srgbClr val="1E3272"/>
                </a:solidFill>
              </a:rPr>
              <a:t>func</a:t>
            </a:r>
            <a:r>
              <a:rPr lang="en-US" sz="3600" b="1" i="1" u="sng" dirty="0" smtClean="0">
                <a:solidFill>
                  <a:srgbClr val="1E3272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   </a:t>
            </a:r>
            <a:r>
              <a:rPr lang="en-US" sz="3600" dirty="0" smtClean="0">
                <a:solidFill>
                  <a:srgbClr val="00B050"/>
                </a:solidFill>
              </a:rPr>
              <a:t># do something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1E3272"/>
                </a:solidFill>
              </a:rPr>
              <a:t>       </a:t>
            </a:r>
            <a:r>
              <a:rPr lang="en-US" sz="3600" b="1" dirty="0" smtClean="0">
                <a:solidFill>
                  <a:srgbClr val="1E3272"/>
                </a:solidFill>
              </a:rPr>
              <a:t>return a0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53" name="Развернутая стрелка 52"/>
          <p:cNvSpPr/>
          <p:nvPr/>
        </p:nvSpPr>
        <p:spPr>
          <a:xfrm rot="5400000" flipH="1">
            <a:off x="2991391" y="4010295"/>
            <a:ext cx="2899955" cy="1802675"/>
          </a:xfrm>
          <a:prstGeom prst="uturnArrow">
            <a:avLst>
              <a:gd name="adj1" fmla="val 3878"/>
              <a:gd name="adj2" fmla="val 9489"/>
              <a:gd name="adj3" fmla="val 21701"/>
              <a:gd name="adj4" fmla="val 43750"/>
              <a:gd name="adj5" fmla="val 94802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4" name="Развернутая стрелка 53"/>
          <p:cNvSpPr/>
          <p:nvPr/>
        </p:nvSpPr>
        <p:spPr>
          <a:xfrm rot="16200000" flipH="1">
            <a:off x="30480" y="4015741"/>
            <a:ext cx="1889763" cy="1188721"/>
          </a:xfrm>
          <a:prstGeom prst="uturnArrow">
            <a:avLst>
              <a:gd name="adj1" fmla="val 5338"/>
              <a:gd name="adj2" fmla="val 13226"/>
              <a:gd name="adj3" fmla="val 25547"/>
              <a:gd name="adj4" fmla="val 16956"/>
              <a:gd name="adj5" fmla="val 42503"/>
            </a:avLst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55" name="Прямая со стрелкой 54"/>
          <p:cNvCxnSpPr/>
          <p:nvPr/>
        </p:nvCxnSpPr>
        <p:spPr>
          <a:xfrm flipV="1">
            <a:off x="3762103" y="4839190"/>
            <a:ext cx="5250879" cy="59495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4036423" y="1271450"/>
            <a:ext cx="3762102" cy="1942013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Local variables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Temp values</a:t>
            </a:r>
          </a:p>
          <a:p>
            <a:pPr algn="ctr"/>
            <a:r>
              <a:rPr lang="en-US" sz="3200" dirty="0" smtClean="0">
                <a:solidFill>
                  <a:srgbClr val="1E3272"/>
                </a:solidFill>
              </a:rPr>
              <a:t>Housekeeping</a:t>
            </a:r>
            <a:endParaRPr lang="ru-RU" sz="3200" dirty="0">
              <a:solidFill>
                <a:srgbClr val="1E3272"/>
              </a:solidFill>
            </a:endParaRPr>
          </a:p>
        </p:txBody>
      </p:sp>
      <p:cxnSp>
        <p:nvCxnSpPr>
          <p:cNvPr id="59" name="Прямая со стрелкой 58"/>
          <p:cNvCxnSpPr/>
          <p:nvPr/>
        </p:nvCxnSpPr>
        <p:spPr>
          <a:xfrm flipV="1">
            <a:off x="7498080" y="1567543"/>
            <a:ext cx="1489166" cy="6531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endCxn id="58" idx="4"/>
          </p:cNvCxnSpPr>
          <p:nvPr/>
        </p:nvCxnSpPr>
        <p:spPr>
          <a:xfrm flipV="1">
            <a:off x="3618411" y="3213463"/>
            <a:ext cx="2299063" cy="195942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5787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Function</a:t>
            </a:r>
            <a:r>
              <a:rPr lang="en-US" dirty="0" smtClean="0"/>
              <a:t> (procedure) is a code that </a:t>
            </a:r>
            <a:r>
              <a:rPr lang="en-US" dirty="0" smtClean="0"/>
              <a:t>performs </a:t>
            </a:r>
            <a:r>
              <a:rPr lang="en-US" dirty="0" smtClean="0"/>
              <a:t>some task </a:t>
            </a:r>
            <a:r>
              <a:rPr lang="en-US" dirty="0" smtClean="0"/>
              <a:t>based on the </a:t>
            </a:r>
            <a:r>
              <a:rPr lang="en-US" dirty="0" smtClean="0"/>
              <a:t>arguments with </a:t>
            </a:r>
            <a:r>
              <a:rPr lang="en-US" dirty="0" smtClean="0"/>
              <a:t>which it is </a:t>
            </a:r>
            <a:r>
              <a:rPr lang="en-US" dirty="0" smtClean="0"/>
              <a:t>provided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Caller</a:t>
            </a:r>
            <a:r>
              <a:rPr lang="en-US" dirty="0" smtClean="0"/>
              <a:t> is a code that calls a function and </a:t>
            </a:r>
            <a:r>
              <a:rPr lang="en-US" dirty="0" smtClean="0"/>
              <a:t>provides </a:t>
            </a:r>
            <a:r>
              <a:rPr lang="en-US" dirty="0" smtClean="0"/>
              <a:t>it with the </a:t>
            </a:r>
            <a:r>
              <a:rPr lang="en-US" dirty="0" smtClean="0"/>
              <a:t>necessary </a:t>
            </a:r>
            <a:r>
              <a:rPr lang="en-US" dirty="0" smtClean="0"/>
              <a:t>arguments</a:t>
            </a:r>
          </a:p>
          <a:p>
            <a:pPr algn="just"/>
            <a:r>
              <a:rPr lang="en-US" b="1" dirty="0" err="1" smtClean="0">
                <a:solidFill>
                  <a:srgbClr val="F7B217"/>
                </a:solidFill>
              </a:rPr>
              <a:t>Callee</a:t>
            </a:r>
            <a:r>
              <a:rPr lang="en-US" b="1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is a function that </a:t>
            </a:r>
            <a:r>
              <a:rPr lang="en-US" dirty="0" smtClean="0"/>
              <a:t>executes </a:t>
            </a:r>
            <a:r>
              <a:rPr lang="en-US" dirty="0" smtClean="0"/>
              <a:t>instructions </a:t>
            </a:r>
            <a:r>
              <a:rPr lang="en-US" dirty="0" smtClean="0"/>
              <a:t>based on </a:t>
            </a:r>
            <a:r>
              <a:rPr lang="en-US" dirty="0" smtClean="0"/>
              <a:t>arguments provided </a:t>
            </a:r>
            <a:r>
              <a:rPr lang="en-US" dirty="0" smtClean="0"/>
              <a:t>by the caller and then returns control to </a:t>
            </a:r>
            <a:r>
              <a:rPr lang="en-US" dirty="0" smtClean="0"/>
              <a:t>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Return address </a:t>
            </a:r>
            <a:r>
              <a:rPr lang="en-US" dirty="0" smtClean="0"/>
              <a:t>is a </a:t>
            </a:r>
            <a:r>
              <a:rPr lang="en-US" dirty="0" smtClean="0"/>
              <a:t>link </a:t>
            </a:r>
            <a:r>
              <a:rPr lang="en-US" dirty="0" smtClean="0"/>
              <a:t>that </a:t>
            </a:r>
            <a:r>
              <a:rPr lang="en-US" dirty="0" smtClean="0"/>
              <a:t>allows </a:t>
            </a:r>
            <a:r>
              <a:rPr lang="en-US" dirty="0" smtClean="0"/>
              <a:t>the </a:t>
            </a:r>
            <a:r>
              <a:rPr lang="en-US" dirty="0" err="1" smtClean="0"/>
              <a:t>callee</a:t>
            </a:r>
            <a:r>
              <a:rPr lang="en-US" dirty="0" smtClean="0"/>
              <a:t> to return control to the caller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Jump-and-link instruction </a:t>
            </a:r>
            <a:r>
              <a:rPr lang="en-US" dirty="0" smtClean="0"/>
              <a:t>is an </a:t>
            </a:r>
            <a:r>
              <a:rPr lang="en-US" dirty="0" smtClean="0"/>
              <a:t>instruction that branches to an address and simultaneously saves the address of the </a:t>
            </a:r>
            <a:r>
              <a:rPr lang="en-US" dirty="0" smtClean="0"/>
              <a:t>next instruction </a:t>
            </a:r>
            <a:r>
              <a:rPr lang="en-US" dirty="0" smtClean="0"/>
              <a:t>in </a:t>
            </a:r>
            <a:r>
              <a:rPr lang="en-US" dirty="0" smtClean="0"/>
              <a:t>to a register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Notion of Function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Place arguments in </a:t>
            </a:r>
            <a:r>
              <a:rPr lang="en-US" dirty="0" smtClean="0"/>
              <a:t>registers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(x10)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a7</a:t>
            </a:r>
            <a:r>
              <a:rPr lang="en-US" dirty="0" smtClean="0"/>
              <a:t> (x17)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 Save return 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 (x1) and jump to function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Allocate stack memory for the function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Perform </a:t>
            </a:r>
            <a:r>
              <a:rPr lang="en-US" dirty="0" smtClean="0"/>
              <a:t>function's operations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Free stack memory allocated for the function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Place result in register </a:t>
            </a:r>
            <a:r>
              <a:rPr lang="en-US" dirty="0" smtClean="0">
                <a:solidFill>
                  <a:srgbClr val="FF0000"/>
                </a:solidFill>
              </a:rPr>
              <a:t>a0</a:t>
            </a:r>
            <a:r>
              <a:rPr lang="en-US" dirty="0" smtClean="0"/>
              <a:t> for caller 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Return to place of call (address in </a:t>
            </a:r>
            <a:r>
              <a:rPr lang="en-US" dirty="0" err="1" smtClean="0">
                <a:solidFill>
                  <a:srgbClr val="FF0000"/>
                </a:solidFill>
              </a:rPr>
              <a:t>ra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 Steps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</a:t>
            </a:r>
            <a:r>
              <a:rPr lang="en-US" dirty="0" smtClean="0"/>
              <a:t>Register Conventions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71209487"/>
              </p:ext>
            </p:extLst>
          </p:nvPr>
        </p:nvGraphicFramePr>
        <p:xfrm>
          <a:off x="1972492" y="1149816"/>
          <a:ext cx="8203475" cy="54338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924462"/>
                <a:gridCol w="1704976"/>
                <a:gridCol w="2927853"/>
                <a:gridCol w="1646184"/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Register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Use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n>
                            <a:noFill/>
                          </a:ln>
                          <a:solidFill>
                            <a:srgbClr val="F7B217"/>
                          </a:solidFill>
                        </a:rPr>
                        <a:t>Saver</a:t>
                      </a:r>
                      <a:endParaRPr lang="en-US" sz="2400" dirty="0">
                        <a:ln>
                          <a:noFill/>
                        </a:ln>
                        <a:solidFill>
                          <a:srgbClr val="F7B217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5CB5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zero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constant 0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n/a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ra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return </a:t>
                      </a: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address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stack </a:t>
                      </a: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x3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global 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x4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thread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x5-x7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t0-t2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8647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x8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s0/</a:t>
                      </a: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fp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saved/ frame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 </a:t>
                      </a:r>
                      <a:r>
                        <a:rPr lang="en-US" sz="2400" b="1" baseline="0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pointer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x9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2011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x10-x17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a0-a7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arguments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x18-x27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s2-s11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saved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err="1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callee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737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x28-x31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t3-t6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temporaries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2400" b="1" dirty="0" smtClean="0">
                          <a:ln>
                            <a:noFill/>
                          </a:ln>
                          <a:solidFill>
                            <a:srgbClr val="1E3272"/>
                          </a:solidFill>
                          <a:latin typeface="+mn-lt"/>
                        </a:rPr>
                        <a:t>caller</a:t>
                      </a:r>
                      <a:endParaRPr lang="en-US" sz="2400" b="1" dirty="0">
                        <a:ln>
                          <a:noFill/>
                        </a:ln>
                        <a:solidFill>
                          <a:srgbClr val="1E3272"/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4960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73548"/>
            <a:ext cx="10515600" cy="5679948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Function call</a:t>
            </a:r>
            <a:r>
              <a:rPr lang="en-US" altLang="en-US" dirty="0" smtClean="0"/>
              <a:t>: jump and link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</a:t>
            </a:r>
            <a:r>
              <a:rPr lang="en-US" altLang="en-US" sz="2800" dirty="0" smtClean="0">
                <a:latin typeface="Lucida Console" pitchFamily="49" charset="0"/>
              </a:rPr>
              <a:t>      </a:t>
            </a:r>
            <a:r>
              <a:rPr lang="en-US" altLang="en-US" sz="2800" b="1" dirty="0" smtClean="0">
                <a:latin typeface="Lucida Console" pitchFamily="49" charset="0"/>
              </a:rPr>
              <a:t>jal 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, </a:t>
            </a:r>
            <a:r>
              <a:rPr lang="en-US" altLang="en-US" sz="2800" b="1" dirty="0" err="1" smtClean="0">
                <a:latin typeface="Lucida Console" pitchFamily="49" charset="0"/>
              </a:rPr>
              <a:t>FunctionLabel</a:t>
            </a:r>
            <a:r>
              <a:rPr lang="en-US" altLang="en-US" sz="2800" b="1" dirty="0" smtClean="0">
                <a:latin typeface="Lucida Console" pitchFamily="49" charset="0"/>
              </a:rPr>
              <a:t> </a:t>
            </a:r>
            <a:r>
              <a:rPr lang="en-US" altLang="en-US" sz="2800" dirty="0" smtClean="0">
                <a:latin typeface="Lucida Console" pitchFamily="49" charset="0"/>
              </a:rPr>
              <a:t>(UJ-type)</a:t>
            </a:r>
            <a:endParaRPr lang="en-US" altLang="en-US" sz="2800" dirty="0" smtClean="0">
              <a:latin typeface="Lucida Console" pitchFamily="49" charset="0"/>
            </a:endParaRPr>
          </a:p>
          <a:p>
            <a:pPr lvl="1"/>
            <a:r>
              <a:rPr lang="en-US" altLang="en-US" dirty="0" smtClean="0"/>
              <a:t>Address of </a:t>
            </a:r>
            <a:r>
              <a:rPr lang="en-US" altLang="en-US" dirty="0" smtClean="0"/>
              <a:t>the next instruction is put </a:t>
            </a:r>
            <a:r>
              <a:rPr lang="en-US" altLang="en-US" dirty="0" smtClean="0"/>
              <a:t>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Jumps to target address</a:t>
            </a:r>
          </a:p>
          <a:p>
            <a:r>
              <a:rPr lang="en-US" altLang="en-US" dirty="0" smtClean="0"/>
              <a:t>Function return</a:t>
            </a:r>
            <a:r>
              <a:rPr lang="en-US" altLang="en-US" dirty="0" smtClean="0"/>
              <a:t>: jump and link register</a:t>
            </a:r>
          </a:p>
          <a:p>
            <a:pPr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en-US" sz="2800" dirty="0" smtClean="0">
                <a:latin typeface="Lucida Console" pitchFamily="49" charset="0"/>
              </a:rPr>
              <a:t>	</a:t>
            </a:r>
            <a:r>
              <a:rPr lang="en-US" altLang="en-US" sz="2800" dirty="0" smtClean="0">
                <a:latin typeface="Lucida Console" pitchFamily="49" charset="0"/>
              </a:rPr>
              <a:t>      </a:t>
            </a:r>
            <a:r>
              <a:rPr lang="en-US" altLang="en-US" sz="2800" b="1" dirty="0" smtClean="0">
                <a:latin typeface="Lucida Console" pitchFamily="49" charset="0"/>
              </a:rPr>
              <a:t>jalr </a:t>
            </a:r>
            <a:r>
              <a:rPr lang="en-US" altLang="en-US" sz="2800" b="1" dirty="0" smtClean="0">
                <a:solidFill>
                  <a:srgbClr val="FF0000"/>
                </a:solidFill>
                <a:latin typeface="Lucida Console" pitchFamily="49" charset="0"/>
              </a:rPr>
              <a:t>zero</a:t>
            </a:r>
            <a:r>
              <a:rPr lang="en-US" altLang="en-US" sz="2800" b="1" dirty="0" smtClean="0">
                <a:latin typeface="Lucida Console" pitchFamily="49" charset="0"/>
              </a:rPr>
              <a:t>, 0(</a:t>
            </a:r>
            <a:r>
              <a:rPr lang="en-US" altLang="en-US" sz="2800" b="1" dirty="0" err="1" smtClean="0">
                <a:solidFill>
                  <a:srgbClr val="FF0000"/>
                </a:solidFill>
                <a:latin typeface="Lucida Console" pitchFamily="49" charset="0"/>
              </a:rPr>
              <a:t>ra</a:t>
            </a:r>
            <a:r>
              <a:rPr lang="en-US" altLang="en-US" sz="2800" b="1" dirty="0" smtClean="0">
                <a:latin typeface="Lucida Console" pitchFamily="49" charset="0"/>
              </a:rPr>
              <a:t>)  </a:t>
            </a:r>
            <a:r>
              <a:rPr lang="en-US" altLang="en-US" sz="2800" dirty="0" smtClean="0">
                <a:latin typeface="Lucida Console" pitchFamily="49" charset="0"/>
              </a:rPr>
              <a:t>(I-type)</a:t>
            </a:r>
            <a:endParaRPr lang="en-US" altLang="en-US" sz="2800" dirty="0" smtClean="0">
              <a:latin typeface="Lucida Console" pitchFamily="49" charset="0"/>
            </a:endParaRPr>
          </a:p>
          <a:p>
            <a:pPr lvl="1"/>
            <a:r>
              <a:rPr lang="en-US" altLang="en-US" dirty="0" smtClean="0"/>
              <a:t>Like </a:t>
            </a:r>
            <a:r>
              <a:rPr lang="en-US" altLang="en-US" b="1" dirty="0" smtClean="0"/>
              <a:t>jal</a:t>
            </a:r>
            <a:r>
              <a:rPr lang="en-US" altLang="en-US" dirty="0" smtClean="0"/>
              <a:t>, but jumps to 0 + address in </a:t>
            </a:r>
            <a:r>
              <a:rPr lang="en-US" altLang="en-US" b="1" dirty="0" err="1" smtClean="0"/>
              <a:t>ra</a:t>
            </a:r>
            <a:r>
              <a:rPr lang="en-US" altLang="en-US" dirty="0" smtClean="0"/>
              <a:t> (x1)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Use </a:t>
            </a:r>
            <a:r>
              <a:rPr lang="en-US" altLang="en-US" b="1" dirty="0" smtClean="0"/>
              <a:t>zero</a:t>
            </a:r>
            <a:r>
              <a:rPr lang="en-US" altLang="en-US" dirty="0" smtClean="0"/>
              <a:t> (x0) </a:t>
            </a:r>
            <a:r>
              <a:rPr lang="en-US" altLang="en-US" dirty="0" smtClean="0"/>
              <a:t>as rd </a:t>
            </a:r>
            <a:r>
              <a:rPr lang="en-US" altLang="en-US" dirty="0" smtClean="0"/>
              <a:t>(</a:t>
            </a:r>
            <a:r>
              <a:rPr lang="en-US" altLang="en-US" b="1" dirty="0" smtClean="0"/>
              <a:t>zero </a:t>
            </a:r>
            <a:r>
              <a:rPr lang="en-US" altLang="en-US" dirty="0" smtClean="0"/>
              <a:t>cannot </a:t>
            </a:r>
            <a:r>
              <a:rPr lang="en-US" altLang="en-US" dirty="0" smtClean="0"/>
              <a:t>be changed)</a:t>
            </a:r>
          </a:p>
          <a:p>
            <a:pPr lvl="1"/>
            <a:r>
              <a:rPr lang="en-US" altLang="en-US" dirty="0" smtClean="0"/>
              <a:t>Can also be used for computed jumps</a:t>
            </a:r>
          </a:p>
          <a:p>
            <a:pPr lvl="2"/>
            <a:r>
              <a:rPr lang="en-US" altLang="en-US" sz="2800" dirty="0" smtClean="0"/>
              <a:t>e.g., for case/switch statements</a:t>
            </a:r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6029" y="1282557"/>
            <a:ext cx="11025048" cy="4997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</a:t>
            </a:r>
            <a:r>
              <a:rPr lang="en-US" sz="3200" dirty="0" smtClean="0">
                <a:solidFill>
                  <a:srgbClr val="00B050"/>
                </a:solidFill>
              </a:rPr>
              <a:t>to </a:t>
            </a:r>
            <a:r>
              <a:rPr lang="en-US" sz="3200" dirty="0" smtClean="0">
                <a:solidFill>
                  <a:srgbClr val="00B050"/>
                </a:solidFill>
              </a:rPr>
              <a:t>label and do not save return address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 </a:t>
            </a:r>
            <a:r>
              <a:rPr lang="en-US" sz="3200" i="1" dirty="0" smtClean="0"/>
              <a:t>label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</a:t>
            </a:r>
            <a:r>
              <a:rPr lang="en-US" sz="3200" dirty="0" smtClean="0">
                <a:solidFill>
                  <a:srgbClr val="00B050"/>
                </a:solidFill>
              </a:rPr>
              <a:t>to </a:t>
            </a:r>
            <a:r>
              <a:rPr lang="en-US" sz="3200" dirty="0" smtClean="0">
                <a:solidFill>
                  <a:srgbClr val="00B050"/>
                </a:solidFill>
              </a:rPr>
              <a:t>label </a:t>
            </a:r>
            <a:r>
              <a:rPr lang="en-US" sz="3200" dirty="0" smtClean="0">
                <a:solidFill>
                  <a:srgbClr val="00B050"/>
                </a:solidFill>
              </a:rPr>
              <a:t>and set </a:t>
            </a:r>
            <a:r>
              <a:rPr lang="en-US" sz="3200" dirty="0" smtClean="0">
                <a:solidFill>
                  <a:srgbClr val="00B050"/>
                </a:solidFill>
              </a:rPr>
              <a:t>return </a:t>
            </a:r>
            <a:r>
              <a:rPr lang="en-US" sz="3200" dirty="0" smtClean="0">
                <a:solidFill>
                  <a:srgbClr val="00B050"/>
                </a:solidFill>
              </a:rPr>
              <a:t>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</a:t>
            </a:r>
            <a:r>
              <a:rPr lang="en-US" sz="3200" dirty="0" smtClean="0">
                <a:solidFill>
                  <a:srgbClr val="00B050"/>
                </a:solidFill>
              </a:rPr>
              <a:t>to address in t0 and set </a:t>
            </a:r>
            <a:r>
              <a:rPr lang="en-US" sz="3200" dirty="0" smtClean="0">
                <a:solidFill>
                  <a:srgbClr val="00B050"/>
                </a:solidFill>
              </a:rPr>
              <a:t>return </a:t>
            </a:r>
            <a:r>
              <a:rPr lang="en-US" sz="3200" dirty="0" smtClean="0">
                <a:solidFill>
                  <a:srgbClr val="00B050"/>
                </a:solidFill>
              </a:rPr>
              <a:t>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smtClean="0"/>
              <a:t>jalr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-100 </a:t>
            </a:r>
            <a:r>
              <a:rPr lang="en-US" sz="3200" dirty="0" smtClean="0">
                <a:solidFill>
                  <a:srgbClr val="00B050"/>
                </a:solidFill>
              </a:rPr>
              <a:t># Jump </a:t>
            </a:r>
            <a:r>
              <a:rPr lang="en-US" sz="3200" dirty="0" smtClean="0">
                <a:solidFill>
                  <a:srgbClr val="00B050"/>
                </a:solidFill>
              </a:rPr>
              <a:t>to address </a:t>
            </a:r>
            <a:r>
              <a:rPr lang="en-US" sz="3200" dirty="0" smtClean="0">
                <a:solidFill>
                  <a:srgbClr val="00B050"/>
                </a:solidFill>
              </a:rPr>
              <a:t>t0-100 </a:t>
            </a:r>
            <a:r>
              <a:rPr lang="en-US" sz="3200" dirty="0" smtClean="0">
                <a:solidFill>
                  <a:srgbClr val="00B050"/>
                </a:solidFill>
              </a:rPr>
              <a:t>and set </a:t>
            </a:r>
            <a:r>
              <a:rPr lang="en-US" sz="3200" dirty="0" smtClean="0">
                <a:solidFill>
                  <a:srgbClr val="00B050"/>
                </a:solidFill>
              </a:rPr>
              <a:t>return </a:t>
            </a:r>
            <a:r>
              <a:rPr lang="en-US" sz="3200" dirty="0" smtClean="0">
                <a:solidFill>
                  <a:srgbClr val="00B050"/>
                </a:solidFill>
              </a:rPr>
              <a:t>address to </a:t>
            </a:r>
            <a:r>
              <a:rPr lang="en-US" sz="3200" dirty="0" err="1" smtClean="0">
                <a:solidFill>
                  <a:srgbClr val="00B050"/>
                </a:solidFill>
              </a:rPr>
              <a:t>ra</a:t>
            </a:r>
            <a:endParaRPr lang="en-US" sz="3200" dirty="0" smtClean="0">
              <a:solidFill>
                <a:srgbClr val="00B05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B050"/>
                </a:solidFill>
              </a:rPr>
              <a:t># Jump </a:t>
            </a:r>
            <a:r>
              <a:rPr lang="en-US" sz="3200" dirty="0" smtClean="0">
                <a:solidFill>
                  <a:srgbClr val="00B050"/>
                </a:solidFill>
              </a:rPr>
              <a:t>Register: Jump to address in t0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 err="1" smtClean="0"/>
              <a:t>jr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t0</a:t>
            </a:r>
            <a:r>
              <a:rPr lang="en-US" sz="3200" dirty="0" smtClean="0"/>
              <a:t>, -</a:t>
            </a:r>
            <a:r>
              <a:rPr lang="en-US" sz="3200" dirty="0" smtClean="0"/>
              <a:t>100 </a:t>
            </a:r>
            <a:r>
              <a:rPr lang="en-US" sz="3200" dirty="0" smtClean="0">
                <a:solidFill>
                  <a:srgbClr val="00B050"/>
                </a:solidFill>
              </a:rPr>
              <a:t># </a:t>
            </a:r>
            <a:r>
              <a:rPr lang="en-US" sz="3200" dirty="0" smtClean="0">
                <a:solidFill>
                  <a:srgbClr val="00B050"/>
                </a:solidFill>
              </a:rPr>
              <a:t>Jump Register: Jump to address </a:t>
            </a:r>
            <a:r>
              <a:rPr lang="en-US" sz="3200" dirty="0" smtClean="0">
                <a:solidFill>
                  <a:srgbClr val="00B050"/>
                </a:solidFill>
              </a:rPr>
              <a:t>t0-100</a:t>
            </a:r>
            <a:endParaRPr lang="ru-RU" sz="3200" dirty="0">
              <a:solidFill>
                <a:srgbClr val="00B050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Jump-and-Link Pseudo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</a:t>
            </a:r>
            <a:r>
              <a:rPr lang="en-US" dirty="0" smtClean="0"/>
              <a:t> is a </a:t>
            </a:r>
            <a:r>
              <a:rPr lang="en-US" dirty="0" smtClean="0"/>
              <a:t>data structure for spilling registers organized as a </a:t>
            </a:r>
            <a:r>
              <a:rPr lang="en-US" dirty="0" smtClean="0"/>
              <a:t>last-in-first-out queue</a:t>
            </a:r>
          </a:p>
          <a:p>
            <a:pPr algn="just"/>
            <a:r>
              <a:rPr lang="en-US" dirty="0" smtClean="0"/>
              <a:t>Dynamic memory for storing data (such as </a:t>
            </a:r>
            <a:r>
              <a:rPr lang="en-US" b="1" dirty="0" smtClean="0">
                <a:solidFill>
                  <a:srgbClr val="F7B217"/>
                </a:solidFill>
              </a:rPr>
              <a:t>local variables</a:t>
            </a:r>
            <a:r>
              <a:rPr lang="en-US" dirty="0" smtClean="0"/>
              <a:t>) for function calls is organized as a task</a:t>
            </a:r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Stack pointer </a:t>
            </a:r>
            <a:r>
              <a:rPr lang="en-US" dirty="0" smtClean="0"/>
              <a:t>is a value </a:t>
            </a:r>
            <a:r>
              <a:rPr lang="en-US" dirty="0" smtClean="0"/>
              <a:t>denoting the most recently allocated address </a:t>
            </a:r>
            <a:r>
              <a:rPr lang="en-US" dirty="0" smtClean="0"/>
              <a:t>on the stack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Push</a:t>
            </a:r>
            <a:r>
              <a:rPr lang="en-US" dirty="0" smtClean="0"/>
              <a:t> means to add </a:t>
            </a:r>
            <a:r>
              <a:rPr lang="en-US" dirty="0" smtClean="0"/>
              <a:t>element to </a:t>
            </a:r>
            <a:r>
              <a:rPr lang="en-US" dirty="0" smtClean="0"/>
              <a:t>stack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7B217"/>
                </a:solidFill>
              </a:rPr>
              <a:t>Pop</a:t>
            </a:r>
            <a:r>
              <a:rPr lang="en-US" dirty="0" smtClean="0"/>
              <a:t> means to remove </a:t>
            </a:r>
            <a:r>
              <a:rPr lang="en-US" dirty="0" smtClean="0"/>
              <a:t>element from </a:t>
            </a:r>
            <a:r>
              <a:rPr lang="en-US" dirty="0" smtClean="0"/>
              <a:t>stack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Data on Stack</a:t>
            </a:r>
            <a:endParaRPr lang="ru-RU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888274" y="4519749"/>
            <a:ext cx="9771018" cy="23121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data allocated by </a:t>
            </a:r>
            <a:r>
              <a:rPr kumimoji="0" lang="en-US" altLang="en-US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callee</a:t>
            </a:r>
            <a:endParaRPr kumimoji="0" lang="en-US" altLang="en-US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variables, arrays, etc.</a:t>
            </a:r>
          </a:p>
          <a:p>
            <a:pPr marL="228600" marR="0" lvl="0" indent="-22860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Function frame (activation record)</a:t>
            </a:r>
          </a:p>
          <a:p>
            <a:pPr marL="685800" lvl="1" indent="-228600">
              <a:lnSpc>
                <a:spcPct val="80000"/>
              </a:lnSpc>
              <a:spcBef>
                <a:spcPts val="500"/>
              </a:spcBef>
              <a:buClr>
                <a:srgbClr val="F7B217"/>
              </a:buClr>
              <a:buFont typeface="Wingdings" pitchFamily="2" charset="2"/>
              <a:buChar char="§"/>
            </a:pPr>
            <a:r>
              <a:rPr lang="en-US" altLang="en-US" sz="3200" dirty="0" smtClean="0">
                <a:solidFill>
                  <a:srgbClr val="273272"/>
                </a:solidFill>
              </a:rPr>
              <a:t>Segment </a:t>
            </a:r>
            <a:r>
              <a:rPr lang="en-US" altLang="en-US" sz="3200" dirty="0" smtClean="0">
                <a:solidFill>
                  <a:srgbClr val="273272"/>
                </a:solidFill>
              </a:rPr>
              <a:t>of </a:t>
            </a:r>
            <a:r>
              <a:rPr lang="en-US" altLang="en-US" sz="3200" dirty="0" smtClean="0">
                <a:solidFill>
                  <a:srgbClr val="273272"/>
                </a:solidFill>
              </a:rPr>
              <a:t>stack </a:t>
            </a:r>
            <a:r>
              <a:rPr lang="en-US" altLang="en-US" sz="3200" dirty="0" smtClean="0">
                <a:solidFill>
                  <a:srgbClr val="273272"/>
                </a:solidFill>
              </a:rPr>
              <a:t>containing </a:t>
            </a:r>
            <a:r>
              <a:rPr lang="en-US" altLang="en-US" sz="3200" dirty="0" smtClean="0">
                <a:solidFill>
                  <a:srgbClr val="273272"/>
                </a:solidFill>
              </a:rPr>
              <a:t>function’s </a:t>
            </a:r>
            <a:r>
              <a:rPr lang="en-US" altLang="en-US" sz="3200" dirty="0" smtClean="0">
                <a:solidFill>
                  <a:srgbClr val="273272"/>
                </a:solidFill>
              </a:rPr>
              <a:t>saved registers and local </a:t>
            </a:r>
            <a:r>
              <a:rPr lang="en-US" altLang="en-US" sz="3200" dirty="0" smtClean="0">
                <a:solidFill>
                  <a:srgbClr val="273272"/>
                </a:solidFill>
              </a:rPr>
              <a:t>variables</a:t>
            </a:r>
            <a:endParaRPr kumimoji="0" lang="en-AU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9791" y="1058042"/>
            <a:ext cx="7017730" cy="3418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17832</TotalTime>
  <Words>1070</Words>
  <Application>Microsoft Office PowerPoint</Application>
  <PresentationFormat>Произвольный</PresentationFormat>
  <Paragraphs>253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Computer Architecture and Operating Systems Lecture 6: Assembly Programming – Stack</vt:lpstr>
      <vt:lpstr>Program Structure and Memory Layout</vt:lpstr>
      <vt:lpstr>Notion of Function</vt:lpstr>
      <vt:lpstr>Function Call Steps</vt:lpstr>
      <vt:lpstr>RISC-V Register Conventions</vt:lpstr>
      <vt:lpstr>Jump-and-Link Instructions</vt:lpstr>
      <vt:lpstr>Jump-and-Link Pseudo Instructions</vt:lpstr>
      <vt:lpstr>Stack</vt:lpstr>
      <vt:lpstr>Local Data on Stack</vt:lpstr>
      <vt:lpstr>Saving Registers</vt:lpstr>
      <vt:lpstr>Function Example</vt:lpstr>
      <vt:lpstr>Function Assembly Code</vt:lpstr>
      <vt:lpstr>Preserving Callee-Saved Registers</vt:lpstr>
      <vt:lpstr>Preserving Caller-Saved Registers</vt:lpstr>
      <vt:lpstr>Recursive Function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346</cp:revision>
  <dcterms:created xsi:type="dcterms:W3CDTF">2015-11-11T03:30:50Z</dcterms:created>
  <dcterms:modified xsi:type="dcterms:W3CDTF">2021-01-27T15:03:57Z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