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373" r:id="rId3"/>
    <p:sldId id="374" r:id="rId4"/>
    <p:sldId id="375" r:id="rId5"/>
    <p:sldId id="376" r:id="rId6"/>
    <p:sldId id="377" r:id="rId7"/>
    <p:sldId id="405" r:id="rId8"/>
    <p:sldId id="406" r:id="rId9"/>
    <p:sldId id="407" r:id="rId10"/>
    <p:sldId id="408" r:id="rId11"/>
    <p:sldId id="409" r:id="rId12"/>
    <p:sldId id="415" r:id="rId13"/>
    <p:sldId id="416" r:id="rId14"/>
    <p:sldId id="417" r:id="rId15"/>
    <p:sldId id="418" r:id="rId16"/>
    <p:sldId id="419" r:id="rId17"/>
    <p:sldId id="396" r:id="rId18"/>
    <p:sldId id="420" r:id="rId19"/>
    <p:sldId id="378" r:id="rId20"/>
    <p:sldId id="379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7" r:id="rId37"/>
    <p:sldId id="398" r:id="rId38"/>
    <p:sldId id="399" r:id="rId39"/>
    <p:sldId id="401" r:id="rId40"/>
    <p:sldId id="400" r:id="rId41"/>
    <p:sldId id="402" r:id="rId42"/>
    <p:sldId id="410" r:id="rId43"/>
    <p:sldId id="411" r:id="rId44"/>
    <p:sldId id="412" r:id="rId45"/>
    <p:sldId id="414" r:id="rId46"/>
    <p:sldId id="413" r:id="rId47"/>
    <p:sldId id="403" r:id="rId48"/>
    <p:sldId id="404" r:id="rId49"/>
    <p:sldId id="380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F3B217"/>
    <a:srgbClr val="2F5CB5"/>
    <a:srgbClr val="F7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70" d="100"/>
          <a:sy n="70" d="100"/>
        </p:scale>
        <p:origin x="5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09.02.2021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09.02.2021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08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smtClean="0"/>
              <a:t>Lecture 9: </a:t>
            </a:r>
            <a:r>
              <a:rPr lang="en-US" b="1" dirty="0" smtClean="0"/>
              <a:t>Processor and Pipeline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734112"/>
          </a:xfrm>
        </p:spPr>
        <p:txBody>
          <a:bodyPr/>
          <a:lstStyle/>
          <a:p>
            <a:r>
              <a:rPr lang="en-US" altLang="en-US" dirty="0"/>
              <a:t>Register with write control</a:t>
            </a:r>
          </a:p>
          <a:p>
            <a:pPr lvl="1"/>
            <a:r>
              <a:rPr lang="en-US" altLang="en-US" dirty="0"/>
              <a:t>Only updates on clock edge when write control input is 1</a:t>
            </a:r>
          </a:p>
          <a:p>
            <a:pPr lvl="1"/>
            <a:r>
              <a:rPr lang="en-US" altLang="en-US" dirty="0"/>
              <a:t>Used when stored value is required </a:t>
            </a:r>
            <a:r>
              <a:rPr lang="en-US" altLang="en-US" dirty="0" smtClean="0"/>
              <a:t>later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Sequential Elements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315003" y="3809035"/>
            <a:ext cx="2306638" cy="1432037"/>
            <a:chOff x="340" y="2750"/>
            <a:chExt cx="1453" cy="771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30" y="2750"/>
              <a:ext cx="499" cy="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794" y="2932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794" y="3340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429" y="2932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67" y="2799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  <a:endParaRPr lang="en-AU" altLang="en-US" sz="1800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76" y="3207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Clk</a:t>
              </a:r>
              <a:endParaRPr lang="en-AU" altLang="en-US" sz="1800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565" y="2799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Q</a:t>
              </a:r>
              <a:endParaRPr lang="en-AU" altLang="en-US" sz="1800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930" y="3294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930" y="3340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793" y="3154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40" y="3021"/>
              <a:ext cx="4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Write</a:t>
              </a:r>
              <a:endParaRPr lang="en-AU" altLang="en-US" sz="1800"/>
            </a:p>
          </p:txBody>
        </p:sp>
      </p:grpSp>
      <p:grpSp>
        <p:nvGrpSpPr>
          <p:cNvPr id="17" name="Group 52"/>
          <p:cNvGrpSpPr>
            <a:grpSpLocks/>
          </p:cNvGrpSpPr>
          <p:nvPr/>
        </p:nvGrpSpPr>
        <p:grpSpPr bwMode="auto">
          <a:xfrm>
            <a:off x="4267059" y="3277152"/>
            <a:ext cx="6689250" cy="2451037"/>
            <a:chOff x="2004" y="2387"/>
            <a:chExt cx="3144" cy="1497"/>
          </a:xfrm>
        </p:grpSpPr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2517" y="2840"/>
              <a:ext cx="8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3334" y="2840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3334" y="3022"/>
              <a:ext cx="1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4558" y="2840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 flipV="1">
              <a:off x="4558" y="2840"/>
              <a:ext cx="5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2517" y="3884"/>
              <a:ext cx="26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 flipH="1" flipV="1">
              <a:off x="2503" y="2387"/>
              <a:ext cx="14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2004" y="2844"/>
              <a:ext cx="41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Write</a:t>
              </a:r>
              <a:endParaRPr lang="en-AU" altLang="en-US" sz="1600"/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2140" y="3176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D</a:t>
              </a:r>
              <a:endParaRPr lang="en-AU" altLang="en-US" sz="1600"/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2140" y="3524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Q</a:t>
              </a:r>
              <a:endParaRPr lang="en-AU" altLang="en-US" sz="1600"/>
            </a:p>
          </p:txBody>
        </p:sp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517" y="3203"/>
              <a:ext cx="635" cy="182"/>
            </a:xfrm>
            <a:custGeom>
              <a:avLst/>
              <a:gdLst>
                <a:gd name="T0" fmla="*/ 0 w 635"/>
                <a:gd name="T1" fmla="*/ 0 h 182"/>
                <a:gd name="T2" fmla="*/ 590 w 635"/>
                <a:gd name="T3" fmla="*/ 0 h 182"/>
                <a:gd name="T4" fmla="*/ 635 w 635"/>
                <a:gd name="T5" fmla="*/ 91 h 182"/>
                <a:gd name="T6" fmla="*/ 590 w 635"/>
                <a:gd name="T7" fmla="*/ 182 h 182"/>
                <a:gd name="T8" fmla="*/ 0 w 635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5"/>
                <a:gd name="T16" fmla="*/ 0 h 182"/>
                <a:gd name="T17" fmla="*/ 635 w 635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5" h="182">
                  <a:moveTo>
                    <a:pt x="0" y="0"/>
                  </a:moveTo>
                  <a:lnTo>
                    <a:pt x="590" y="0"/>
                  </a:lnTo>
                  <a:lnTo>
                    <a:pt x="635" y="91"/>
                  </a:lnTo>
                  <a:lnTo>
                    <a:pt x="590" y="182"/>
                  </a:lnTo>
                  <a:lnTo>
                    <a:pt x="0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1"/>
            <p:cNvSpPr>
              <a:spLocks/>
            </p:cNvSpPr>
            <p:nvPr/>
          </p:nvSpPr>
          <p:spPr bwMode="auto">
            <a:xfrm>
              <a:off x="3152" y="3203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2"/>
            <p:cNvSpPr>
              <a:spLocks/>
            </p:cNvSpPr>
            <p:nvPr/>
          </p:nvSpPr>
          <p:spPr bwMode="auto">
            <a:xfrm>
              <a:off x="2517" y="3567"/>
              <a:ext cx="272" cy="181"/>
            </a:xfrm>
            <a:custGeom>
              <a:avLst/>
              <a:gdLst>
                <a:gd name="T0" fmla="*/ 0 w 272"/>
                <a:gd name="T1" fmla="*/ 0 h 181"/>
                <a:gd name="T2" fmla="*/ 227 w 272"/>
                <a:gd name="T3" fmla="*/ 0 h 181"/>
                <a:gd name="T4" fmla="*/ 272 w 272"/>
                <a:gd name="T5" fmla="*/ 90 h 181"/>
                <a:gd name="T6" fmla="*/ 227 w 272"/>
                <a:gd name="T7" fmla="*/ 181 h 181"/>
                <a:gd name="T8" fmla="*/ 0 w 272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"/>
                <a:gd name="T16" fmla="*/ 0 h 181"/>
                <a:gd name="T17" fmla="*/ 272 w 272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" h="181">
                  <a:moveTo>
                    <a:pt x="0" y="0"/>
                  </a:moveTo>
                  <a:lnTo>
                    <a:pt x="227" y="0"/>
                  </a:lnTo>
                  <a:lnTo>
                    <a:pt x="272" y="90"/>
                  </a:lnTo>
                  <a:lnTo>
                    <a:pt x="227" y="181"/>
                  </a:lnTo>
                  <a:lnTo>
                    <a:pt x="0" y="181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2698" y="3294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2699" y="2840"/>
              <a:ext cx="157" cy="688"/>
            </a:xfrm>
            <a:custGeom>
              <a:avLst/>
              <a:gdLst>
                <a:gd name="T0" fmla="*/ 0 w 157"/>
                <a:gd name="T1" fmla="*/ 0 h 688"/>
                <a:gd name="T2" fmla="*/ 45 w 157"/>
                <a:gd name="T3" fmla="*/ 190 h 688"/>
                <a:gd name="T4" fmla="*/ 137 w 157"/>
                <a:gd name="T5" fmla="*/ 158 h 688"/>
                <a:gd name="T6" fmla="*/ 157 w 157"/>
                <a:gd name="T7" fmla="*/ 688 h 6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"/>
                <a:gd name="T13" fmla="*/ 0 h 688"/>
                <a:gd name="T14" fmla="*/ 157 w 157"/>
                <a:gd name="T15" fmla="*/ 688 h 6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" h="688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8" y="75"/>
                    <a:pt x="137" y="158"/>
                  </a:cubicBezTo>
                  <a:cubicBezTo>
                    <a:pt x="156" y="241"/>
                    <a:pt x="153" y="578"/>
                    <a:pt x="157" y="688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4966" y="3566"/>
              <a:ext cx="136" cy="182"/>
            </a:xfrm>
            <a:custGeom>
              <a:avLst/>
              <a:gdLst>
                <a:gd name="T0" fmla="*/ 136 w 136"/>
                <a:gd name="T1" fmla="*/ 0 h 182"/>
                <a:gd name="T2" fmla="*/ 45 w 136"/>
                <a:gd name="T3" fmla="*/ 0 h 182"/>
                <a:gd name="T4" fmla="*/ 0 w 136"/>
                <a:gd name="T5" fmla="*/ 91 h 182"/>
                <a:gd name="T6" fmla="*/ 45 w 136"/>
                <a:gd name="T7" fmla="*/ 182 h 182"/>
                <a:gd name="T8" fmla="*/ 136 w 136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182"/>
                <a:gd name="T17" fmla="*/ 136 w 136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182">
                  <a:moveTo>
                    <a:pt x="136" y="0"/>
                  </a:moveTo>
                  <a:lnTo>
                    <a:pt x="45" y="0"/>
                  </a:lnTo>
                  <a:lnTo>
                    <a:pt x="0" y="91"/>
                  </a:lnTo>
                  <a:lnTo>
                    <a:pt x="45" y="182"/>
                  </a:lnTo>
                  <a:lnTo>
                    <a:pt x="136" y="182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4241" y="3203"/>
              <a:ext cx="862" cy="182"/>
            </a:xfrm>
            <a:custGeom>
              <a:avLst/>
              <a:gdLst>
                <a:gd name="T0" fmla="*/ 862 w 862"/>
                <a:gd name="T1" fmla="*/ 0 h 182"/>
                <a:gd name="T2" fmla="*/ 46 w 862"/>
                <a:gd name="T3" fmla="*/ 0 h 182"/>
                <a:gd name="T4" fmla="*/ 0 w 862"/>
                <a:gd name="T5" fmla="*/ 91 h 182"/>
                <a:gd name="T6" fmla="*/ 46 w 862"/>
                <a:gd name="T7" fmla="*/ 182 h 182"/>
                <a:gd name="T8" fmla="*/ 862 w 862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2"/>
                <a:gd name="T16" fmla="*/ 0 h 182"/>
                <a:gd name="T17" fmla="*/ 862 w 862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2" h="182">
                  <a:moveTo>
                    <a:pt x="862" y="0"/>
                  </a:moveTo>
                  <a:lnTo>
                    <a:pt x="46" y="0"/>
                  </a:lnTo>
                  <a:lnTo>
                    <a:pt x="0" y="91"/>
                  </a:lnTo>
                  <a:lnTo>
                    <a:pt x="46" y="182"/>
                  </a:lnTo>
                  <a:lnTo>
                    <a:pt x="862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2698" y="2478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>
              <a:off x="2698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9"/>
            <p:cNvSpPr>
              <a:spLocks noChangeShapeType="1"/>
            </p:cNvSpPr>
            <p:nvPr/>
          </p:nvSpPr>
          <p:spPr bwMode="auto">
            <a:xfrm>
              <a:off x="3242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40"/>
            <p:cNvSpPr>
              <a:spLocks noChangeShapeType="1"/>
            </p:cNvSpPr>
            <p:nvPr/>
          </p:nvSpPr>
          <p:spPr bwMode="auto">
            <a:xfrm>
              <a:off x="3242" y="2659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>
              <a:off x="2517" y="2659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3787" y="2478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>
              <a:off x="3787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4"/>
            <p:cNvSpPr>
              <a:spLocks noChangeShapeType="1"/>
            </p:cNvSpPr>
            <p:nvPr/>
          </p:nvSpPr>
          <p:spPr bwMode="auto">
            <a:xfrm>
              <a:off x="4331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5"/>
            <p:cNvSpPr>
              <a:spLocks noChangeShapeType="1"/>
            </p:cNvSpPr>
            <p:nvPr/>
          </p:nvSpPr>
          <p:spPr bwMode="auto">
            <a:xfrm>
              <a:off x="4331" y="2659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>
              <a:off x="4875" y="2478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V="1">
              <a:off x="4876" y="2477"/>
              <a:ext cx="22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48"/>
            <p:cNvSpPr txBox="1">
              <a:spLocks noChangeArrowheads="1"/>
            </p:cNvSpPr>
            <p:nvPr/>
          </p:nvSpPr>
          <p:spPr bwMode="auto">
            <a:xfrm>
              <a:off x="2140" y="2481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Clk</a:t>
              </a:r>
              <a:endParaRPr lang="en-AU" altLang="en-US" sz="1600"/>
            </a:p>
          </p:txBody>
        </p:sp>
        <p:sp>
          <p:nvSpPr>
            <p:cNvPr id="47" name="Freeform 49"/>
            <p:cNvSpPr>
              <a:spLocks/>
            </p:cNvSpPr>
            <p:nvPr/>
          </p:nvSpPr>
          <p:spPr bwMode="auto">
            <a:xfrm>
              <a:off x="2789" y="3566"/>
              <a:ext cx="2178" cy="182"/>
            </a:xfrm>
            <a:custGeom>
              <a:avLst/>
              <a:gdLst>
                <a:gd name="T0" fmla="*/ 0 w 2178"/>
                <a:gd name="T1" fmla="*/ 91 h 182"/>
                <a:gd name="T2" fmla="*/ 46 w 2178"/>
                <a:gd name="T3" fmla="*/ 0 h 182"/>
                <a:gd name="T4" fmla="*/ 2132 w 2178"/>
                <a:gd name="T5" fmla="*/ 0 h 182"/>
                <a:gd name="T6" fmla="*/ 2178 w 2178"/>
                <a:gd name="T7" fmla="*/ 91 h 182"/>
                <a:gd name="T8" fmla="*/ 2132 w 2178"/>
                <a:gd name="T9" fmla="*/ 182 h 182"/>
                <a:gd name="T10" fmla="*/ 46 w 2178"/>
                <a:gd name="T11" fmla="*/ 182 h 182"/>
                <a:gd name="T12" fmla="*/ 0 w 2178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78"/>
                <a:gd name="T22" fmla="*/ 0 h 182"/>
                <a:gd name="T23" fmla="*/ 2178 w 2178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78" h="182">
                  <a:moveTo>
                    <a:pt x="0" y="91"/>
                  </a:moveTo>
                  <a:lnTo>
                    <a:pt x="46" y="0"/>
                  </a:lnTo>
                  <a:lnTo>
                    <a:pt x="2132" y="0"/>
                  </a:lnTo>
                  <a:lnTo>
                    <a:pt x="2178" y="91"/>
                  </a:lnTo>
                  <a:lnTo>
                    <a:pt x="2132" y="182"/>
                  </a:lnTo>
                  <a:lnTo>
                    <a:pt x="46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50"/>
            <p:cNvSpPr>
              <a:spLocks/>
            </p:cNvSpPr>
            <p:nvPr/>
          </p:nvSpPr>
          <p:spPr bwMode="auto">
            <a:xfrm>
              <a:off x="4875" y="3294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51"/>
            <p:cNvSpPr>
              <a:spLocks/>
            </p:cNvSpPr>
            <p:nvPr/>
          </p:nvSpPr>
          <p:spPr bwMode="auto">
            <a:xfrm>
              <a:off x="4876" y="2840"/>
              <a:ext cx="157" cy="688"/>
            </a:xfrm>
            <a:custGeom>
              <a:avLst/>
              <a:gdLst>
                <a:gd name="T0" fmla="*/ 0 w 157"/>
                <a:gd name="T1" fmla="*/ 0 h 688"/>
                <a:gd name="T2" fmla="*/ 45 w 157"/>
                <a:gd name="T3" fmla="*/ 190 h 688"/>
                <a:gd name="T4" fmla="*/ 137 w 157"/>
                <a:gd name="T5" fmla="*/ 158 h 688"/>
                <a:gd name="T6" fmla="*/ 157 w 157"/>
                <a:gd name="T7" fmla="*/ 688 h 6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7"/>
                <a:gd name="T13" fmla="*/ 0 h 688"/>
                <a:gd name="T14" fmla="*/ 157 w 157"/>
                <a:gd name="T15" fmla="*/ 688 h 6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7" h="688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8" y="75"/>
                    <a:pt x="137" y="158"/>
                  </a:cubicBezTo>
                  <a:cubicBezTo>
                    <a:pt x="156" y="241"/>
                    <a:pt x="153" y="578"/>
                    <a:pt x="157" y="688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2698" y="2387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>
              <a:off x="3787" y="2387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>
              <a:off x="4875" y="2387"/>
              <a:ext cx="1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1837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2757843"/>
          </a:xfrm>
        </p:spPr>
        <p:txBody>
          <a:bodyPr/>
          <a:lstStyle/>
          <a:p>
            <a:r>
              <a:rPr lang="en-US" altLang="en-US" dirty="0"/>
              <a:t>Combinational logic transforms data during clock cycles</a:t>
            </a:r>
          </a:p>
          <a:p>
            <a:pPr lvl="1"/>
            <a:r>
              <a:rPr lang="en-US" altLang="en-US" dirty="0"/>
              <a:t>Between clock edges</a:t>
            </a:r>
          </a:p>
          <a:p>
            <a:pPr lvl="1"/>
            <a:r>
              <a:rPr lang="en-US" altLang="en-US" dirty="0"/>
              <a:t>Input from state elements, output to state element</a:t>
            </a:r>
          </a:p>
          <a:p>
            <a:pPr lvl="1"/>
            <a:r>
              <a:rPr lang="en-US" altLang="en-US" dirty="0"/>
              <a:t>Longest delay determines clock </a:t>
            </a:r>
            <a:r>
              <a:rPr lang="en-US" altLang="en-US" dirty="0" smtClean="0"/>
              <a:t>period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Clocking Methodology</a:t>
            </a:r>
            <a:endParaRPr lang="en-US" dirty="0"/>
          </a:p>
        </p:txBody>
      </p:sp>
      <p:pic>
        <p:nvPicPr>
          <p:cNvPr id="5" name="Picture 6" descr="f04-04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614" y="4422991"/>
            <a:ext cx="3901753" cy="91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f04-03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89" y="4285816"/>
            <a:ext cx="5228245" cy="1544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1487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Control signals derived from instruction</a:t>
            </a:r>
            <a:endParaRPr lang="en-AU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Main </a:t>
            </a:r>
            <a:r>
              <a:rPr lang="en-US" altLang="en-US" dirty="0"/>
              <a:t>Control Unit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264" y="1824854"/>
            <a:ext cx="7077471" cy="2176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413" y="4355717"/>
            <a:ext cx="8310390" cy="2074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167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 err="1"/>
              <a:t>Datapath</a:t>
            </a:r>
            <a:r>
              <a:rPr lang="en-AU" altLang="en-US" dirty="0"/>
              <a:t> With Control</a:t>
            </a:r>
            <a:endParaRPr lang="en-US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858" y="1199075"/>
            <a:ext cx="6929947" cy="5398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407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R-Type Instruction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026" y="1197092"/>
            <a:ext cx="6929947" cy="5393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7968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Load Instruction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026" y="1272338"/>
            <a:ext cx="6929947" cy="5398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182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BEQ Instruction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026" y="1202765"/>
            <a:ext cx="6929947" cy="5398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3577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Longest delay determines clock period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Critical path: load instruction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Instruction memory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register file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ALU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data memory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register file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Not feasible to vary period for different instructions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Violates design principle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Making the common case fast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We will improve performance by </a:t>
            </a:r>
            <a:r>
              <a:rPr lang="en-US" altLang="en-US" dirty="0" smtClean="0"/>
              <a:t>pipelining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Performance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19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11097"/>
            <a:ext cx="10515600" cy="3200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Response time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How long it takes to do a task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Throughput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Total work done per unit </a:t>
            </a:r>
            <a:r>
              <a:rPr lang="en-US" altLang="en-US" dirty="0" smtClean="0"/>
              <a:t>time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Response Time and Throughput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49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79272"/>
            <a:ext cx="10515600" cy="1018495"/>
          </a:xfrm>
        </p:spPr>
        <p:txBody>
          <a:bodyPr>
            <a:noAutofit/>
          </a:bodyPr>
          <a:lstStyle/>
          <a:p>
            <a:r>
              <a:rPr lang="en-US" altLang="en-US" dirty="0"/>
              <a:t>Pipelined laundry: overlapping execution</a:t>
            </a:r>
          </a:p>
          <a:p>
            <a:pPr lvl="1"/>
            <a:r>
              <a:rPr lang="en-US" altLang="en-US" sz="3600" dirty="0"/>
              <a:t>Parallelism improves performance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Pipelining Analogy</a:t>
            </a:r>
            <a:endParaRPr lang="en-US" dirty="0"/>
          </a:p>
        </p:txBody>
      </p:sp>
      <p:pic>
        <p:nvPicPr>
          <p:cNvPr id="5" name="Picture 8" descr="f04-25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92" y="2122765"/>
            <a:ext cx="5825009" cy="465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7265499" y="2261913"/>
            <a:ext cx="4412974" cy="35249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/>
              <a:t>Four loads:</a:t>
            </a:r>
          </a:p>
          <a:p>
            <a:pPr lvl="1"/>
            <a:r>
              <a:rPr lang="en-US" altLang="en-US" dirty="0"/>
              <a:t>Speedup</a:t>
            </a:r>
            <a:br>
              <a:rPr lang="en-US" altLang="en-US" dirty="0"/>
            </a:br>
            <a:r>
              <a:rPr lang="en-US" altLang="en-US" dirty="0"/>
              <a:t>= 8/3.5 = 2.3</a:t>
            </a:r>
          </a:p>
          <a:p>
            <a:r>
              <a:rPr lang="en-US" altLang="en-US" sz="3200" dirty="0"/>
              <a:t>Non-stop:</a:t>
            </a:r>
          </a:p>
          <a:p>
            <a:pPr lvl="1"/>
            <a:r>
              <a:rPr lang="en-US" altLang="en-US" dirty="0"/>
              <a:t>Speedup</a:t>
            </a:r>
            <a:br>
              <a:rPr lang="en-US" altLang="en-US" dirty="0"/>
            </a:br>
            <a:r>
              <a:rPr lang="en-US" altLang="en-US" dirty="0"/>
              <a:t>= 2n/0.5n + 1.5 ≈ 4</a:t>
            </a:r>
            <a:br>
              <a:rPr lang="en-US" altLang="en-US" dirty="0"/>
            </a:br>
            <a:r>
              <a:rPr lang="en-US" altLang="en-US" dirty="0"/>
              <a:t>= number of stages</a:t>
            </a:r>
          </a:p>
        </p:txBody>
      </p:sp>
    </p:spTree>
    <p:extLst>
      <p:ext uri="{BB962C8B-B14F-4D97-AF65-F5344CB8AC3E}">
        <p14:creationId xmlns:p14="http://schemas.microsoft.com/office/powerpoint/2010/main" val="145932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561075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CPU performance factors</a:t>
            </a:r>
          </a:p>
          <a:p>
            <a:pPr lvl="1"/>
            <a:r>
              <a:rPr lang="en-US" altLang="en-US" sz="2800" dirty="0"/>
              <a:t>Instruction count</a:t>
            </a:r>
          </a:p>
          <a:p>
            <a:pPr lvl="2"/>
            <a:r>
              <a:rPr lang="en-US" altLang="en-US" dirty="0"/>
              <a:t>Determined by ISA and compiler</a:t>
            </a:r>
          </a:p>
          <a:p>
            <a:pPr lvl="1"/>
            <a:r>
              <a:rPr lang="en-US" altLang="en-US" sz="2800" dirty="0"/>
              <a:t>CPI and Cycle time</a:t>
            </a:r>
          </a:p>
          <a:p>
            <a:pPr lvl="2"/>
            <a:r>
              <a:rPr lang="en-US" altLang="en-US" dirty="0"/>
              <a:t>Determined by CPU hardware</a:t>
            </a:r>
          </a:p>
          <a:p>
            <a:r>
              <a:rPr lang="en-US" altLang="en-US" dirty="0"/>
              <a:t>We will examine two RISC-V implementations</a:t>
            </a:r>
          </a:p>
          <a:p>
            <a:pPr lvl="1"/>
            <a:r>
              <a:rPr lang="en-US" altLang="en-US" sz="2800" dirty="0"/>
              <a:t>A simplified version</a:t>
            </a:r>
          </a:p>
          <a:p>
            <a:pPr lvl="1"/>
            <a:r>
              <a:rPr lang="en-US" altLang="en-US" sz="2800" dirty="0"/>
              <a:t>A more realistic pipelined version</a:t>
            </a:r>
          </a:p>
          <a:p>
            <a:r>
              <a:rPr lang="en-US" altLang="en-US" dirty="0"/>
              <a:t>Simple subset, shows most aspects</a:t>
            </a:r>
          </a:p>
          <a:p>
            <a:pPr lvl="1"/>
            <a:r>
              <a:rPr lang="en-US" altLang="en-US" sz="2800" dirty="0"/>
              <a:t>Memory reference: </a:t>
            </a:r>
            <a:r>
              <a:rPr lang="en-US" altLang="en-US" sz="2800" dirty="0" err="1">
                <a:latin typeface="Lucida Console" panose="020B0609040504020204" pitchFamily="49" charset="0"/>
              </a:rPr>
              <a:t>ld</a:t>
            </a:r>
            <a:r>
              <a:rPr lang="en-US" altLang="en-US" sz="2800" dirty="0"/>
              <a:t>, </a:t>
            </a:r>
            <a:r>
              <a:rPr lang="en-US" altLang="en-US" sz="2800" dirty="0" err="1">
                <a:latin typeface="Lucida Console" panose="020B0609040504020204" pitchFamily="49" charset="0"/>
              </a:rPr>
              <a:t>sd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pPr lvl="1"/>
            <a:r>
              <a:rPr lang="en-US" altLang="en-US" sz="2800" dirty="0"/>
              <a:t>Arithmetic/logical: </a:t>
            </a:r>
            <a:r>
              <a:rPr lang="en-US" altLang="en-US" sz="2800" dirty="0">
                <a:latin typeface="Lucida Console" panose="020B0609040504020204" pitchFamily="49" charset="0"/>
              </a:rPr>
              <a:t>add</a:t>
            </a:r>
            <a:r>
              <a:rPr lang="en-US" altLang="en-US" sz="2800" dirty="0"/>
              <a:t>, </a:t>
            </a:r>
            <a:r>
              <a:rPr lang="en-US" altLang="en-US" sz="2800" dirty="0">
                <a:latin typeface="Lucida Console" panose="020B0609040504020204" pitchFamily="49" charset="0"/>
              </a:rPr>
              <a:t>sub</a:t>
            </a:r>
            <a:r>
              <a:rPr lang="en-US" altLang="en-US" sz="2800" dirty="0"/>
              <a:t>, </a:t>
            </a:r>
            <a:r>
              <a:rPr lang="en-US" altLang="en-US" sz="2800" dirty="0">
                <a:latin typeface="Lucida Console" panose="020B0609040504020204" pitchFamily="49" charset="0"/>
              </a:rPr>
              <a:t>and</a:t>
            </a:r>
            <a:r>
              <a:rPr lang="en-US" altLang="en-US" sz="2800" dirty="0"/>
              <a:t>, </a:t>
            </a:r>
            <a:r>
              <a:rPr lang="en-US" altLang="en-US" sz="2800" dirty="0">
                <a:latin typeface="Lucida Console" panose="020B0609040504020204" pitchFamily="49" charset="0"/>
              </a:rPr>
              <a:t>or</a:t>
            </a:r>
          </a:p>
          <a:p>
            <a:pPr lvl="1"/>
            <a:r>
              <a:rPr lang="en-US" altLang="en-US" sz="2800" dirty="0"/>
              <a:t>Control transfer: </a:t>
            </a:r>
            <a:r>
              <a:rPr lang="en-US" altLang="en-US" sz="2800" dirty="0" err="1">
                <a:latin typeface="Lucida Console" panose="020B0609040504020204" pitchFamily="49" charset="0"/>
              </a:rPr>
              <a:t>beq</a:t>
            </a:r>
            <a:endParaRPr lang="en-US" altLang="en-US" sz="2800" dirty="0">
              <a:latin typeface="Lucida Console" panose="020B0609040504020204" pitchFamily="49" charset="0"/>
            </a:endParaRP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Under The 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2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356957"/>
            <a:ext cx="10515600" cy="4997896"/>
          </a:xfrm>
        </p:spPr>
        <p:txBody>
          <a:bodyPr/>
          <a:lstStyle/>
          <a:p>
            <a:pPr marL="609600" indent="-609600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Five stages, one step per stage</a:t>
            </a:r>
          </a:p>
          <a:p>
            <a:pPr marL="990600" lvl="1" indent="-5334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en-US" altLang="en-US" sz="3600" b="1" dirty="0"/>
              <a:t>IF</a:t>
            </a:r>
            <a:r>
              <a:rPr lang="en-US" altLang="en-US" sz="3600" dirty="0"/>
              <a:t>: Instruction fetch from memory</a:t>
            </a:r>
          </a:p>
          <a:p>
            <a:pPr marL="990600" lvl="1" indent="-5334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en-US" altLang="en-US" sz="3600" b="1" dirty="0"/>
              <a:t>ID</a:t>
            </a:r>
            <a:r>
              <a:rPr lang="en-US" altLang="en-US" sz="3600" dirty="0"/>
              <a:t>: Instruction decode &amp; register read</a:t>
            </a:r>
          </a:p>
          <a:p>
            <a:pPr marL="990600" lvl="1" indent="-5334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en-US" altLang="en-US" sz="3600" b="1" dirty="0"/>
              <a:t>EX</a:t>
            </a:r>
            <a:r>
              <a:rPr lang="en-US" altLang="en-US" sz="3600" dirty="0"/>
              <a:t>: Execute operation or calculate address</a:t>
            </a:r>
          </a:p>
          <a:p>
            <a:pPr marL="990600" lvl="1" indent="-5334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en-US" altLang="en-US" sz="3600" b="1" dirty="0"/>
              <a:t>MEM</a:t>
            </a:r>
            <a:r>
              <a:rPr lang="en-US" altLang="en-US" sz="3600" dirty="0"/>
              <a:t>: Access memory operand</a:t>
            </a:r>
          </a:p>
          <a:p>
            <a:pPr marL="990600" lvl="1" indent="-5334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AutoNum type="arabicPeriod"/>
            </a:pPr>
            <a:r>
              <a:rPr lang="en-US" altLang="en-US" sz="3600" b="1" dirty="0"/>
              <a:t>WB</a:t>
            </a:r>
            <a:r>
              <a:rPr lang="en-US" altLang="en-US" sz="3600" dirty="0"/>
              <a:t>: Write result back to </a:t>
            </a:r>
            <a:r>
              <a:rPr lang="en-US" altLang="en-US" sz="3600" dirty="0" smtClean="0"/>
              <a:t>register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RISC-V Pipeline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689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05409" y="1053896"/>
            <a:ext cx="10714044" cy="2464558"/>
          </a:xfrm>
        </p:spPr>
        <p:txBody>
          <a:bodyPr/>
          <a:lstStyle/>
          <a:p>
            <a:r>
              <a:rPr lang="en-US" altLang="en-US" dirty="0"/>
              <a:t>Assume time for stages is</a:t>
            </a:r>
          </a:p>
          <a:p>
            <a:pPr lvl="1"/>
            <a:r>
              <a:rPr lang="en-US" altLang="en-US" dirty="0"/>
              <a:t>100ps for register read or write</a:t>
            </a:r>
          </a:p>
          <a:p>
            <a:pPr lvl="1"/>
            <a:r>
              <a:rPr lang="en-US" altLang="en-US" dirty="0"/>
              <a:t>200ps for other stages</a:t>
            </a:r>
          </a:p>
          <a:p>
            <a:r>
              <a:rPr lang="en-US" altLang="en-US" dirty="0"/>
              <a:t>Compare pipelined </a:t>
            </a:r>
            <a:r>
              <a:rPr lang="en-US" altLang="en-US" dirty="0" err="1"/>
              <a:t>datapath</a:t>
            </a:r>
            <a:r>
              <a:rPr lang="en-US" altLang="en-US" dirty="0"/>
              <a:t> with single-cycle </a:t>
            </a:r>
            <a:r>
              <a:rPr lang="en-US" altLang="en-US" dirty="0" err="1" smtClean="0"/>
              <a:t>datapath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Pipeline Performance</a:t>
            </a:r>
            <a:endParaRPr lang="en-US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435821"/>
              </p:ext>
            </p:extLst>
          </p:nvPr>
        </p:nvGraphicFramePr>
        <p:xfrm>
          <a:off x="1140730" y="3558281"/>
          <a:ext cx="9881773" cy="2344425"/>
        </p:xfrm>
        <a:graphic>
          <a:graphicData uri="http://schemas.openxmlformats.org/drawingml/2006/table">
            <a:tbl>
              <a:tblPr/>
              <a:tblGrid>
                <a:gridCol w="1412218"/>
                <a:gridCol w="1410340"/>
                <a:gridCol w="1414097"/>
                <a:gridCol w="1408463"/>
                <a:gridCol w="1414096"/>
                <a:gridCol w="1410341"/>
                <a:gridCol w="1412218"/>
              </a:tblGrid>
              <a:tr h="6680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Instr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Instr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 fetch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Register read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ALU op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Memory access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Register write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Total time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4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ld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800ps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B217"/>
                    </a:solidFill>
                  </a:tcPr>
                </a:tc>
              </a:tr>
              <a:tr h="422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sd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700ps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4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R-format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600ps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beq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100 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200ps</a:t>
                      </a:r>
                      <a:endParaRPr kumimoji="0" lang="en-AU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500ps</a:t>
                      </a:r>
                      <a:endParaRPr kumimoji="0" lang="en-AU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693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Pipeline Performance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918" y="1452890"/>
            <a:ext cx="7624386" cy="5257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72703" y="1106469"/>
            <a:ext cx="2849370" cy="369332"/>
          </a:xfrm>
          <a:prstGeom prst="rect">
            <a:avLst/>
          </a:prstGeom>
          <a:solidFill>
            <a:srgbClr val="F3B21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smtClean="0"/>
              <a:t>Single-Cycle </a:t>
            </a:r>
            <a:r>
              <a:rPr lang="en-US" altLang="en-US" sz="1800" b="1" dirty="0"/>
              <a:t>(T</a:t>
            </a:r>
            <a:r>
              <a:rPr lang="en-US" altLang="en-US" sz="1800" b="1" baseline="-25000" dirty="0"/>
              <a:t>c</a:t>
            </a:r>
            <a:r>
              <a:rPr lang="en-US" altLang="en-US" sz="1800" b="1" dirty="0"/>
              <a:t>= 800ps)</a:t>
            </a:r>
            <a:endParaRPr lang="en-AU" altLang="en-US" sz="1800" b="1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883909" y="3863559"/>
            <a:ext cx="2490297" cy="369332"/>
          </a:xfrm>
          <a:prstGeom prst="rect">
            <a:avLst/>
          </a:prstGeom>
          <a:solidFill>
            <a:srgbClr val="F3B21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/>
              <a:t>Pipelined (T</a:t>
            </a:r>
            <a:r>
              <a:rPr lang="en-US" altLang="en-US" sz="1800" b="1" baseline="-25000" dirty="0"/>
              <a:t>c</a:t>
            </a:r>
            <a:r>
              <a:rPr lang="en-US" altLang="en-US" sz="1800" b="1" dirty="0"/>
              <a:t>= 200ps)</a:t>
            </a:r>
            <a:endParaRPr lang="en-AU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642483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If all stages are balanced</a:t>
            </a:r>
          </a:p>
          <a:p>
            <a:pPr lvl="1"/>
            <a:r>
              <a:rPr lang="en-US" altLang="en-US" dirty="0"/>
              <a:t>i.e., all take the same time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Time between </a:t>
            </a:r>
            <a:r>
              <a:rPr lang="en-US" altLang="en-US" dirty="0" err="1"/>
              <a:t>instructions</a:t>
            </a:r>
            <a:r>
              <a:rPr lang="en-US" altLang="en-US" baseline="-25000" dirty="0" err="1"/>
              <a:t>pipelined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= Time between </a:t>
            </a:r>
            <a:r>
              <a:rPr lang="en-US" altLang="en-US" dirty="0" err="1"/>
              <a:t>instructions</a:t>
            </a:r>
            <a:r>
              <a:rPr lang="en-US" altLang="en-US" baseline="-25000" dirty="0" err="1"/>
              <a:t>nonpipelined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	Number of stages</a:t>
            </a:r>
          </a:p>
          <a:p>
            <a:r>
              <a:rPr lang="en-US" altLang="en-US" dirty="0"/>
              <a:t>If not balanced, speedup is less</a:t>
            </a:r>
          </a:p>
          <a:p>
            <a:r>
              <a:rPr lang="en-US" altLang="en-US" dirty="0"/>
              <a:t>Speedup due to increased throughput</a:t>
            </a:r>
          </a:p>
          <a:p>
            <a:pPr lvl="1"/>
            <a:r>
              <a:rPr lang="en-US" altLang="en-US" dirty="0"/>
              <a:t>Latency (time for each instruction) does not </a:t>
            </a:r>
            <a:r>
              <a:rPr lang="en-US" altLang="en-US" dirty="0" smtClean="0"/>
              <a:t>decrease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Pipeline Speedup</a:t>
            </a:r>
            <a:endParaRPr lang="en-US" dirty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1914663" y="3411882"/>
            <a:ext cx="5862818" cy="17118"/>
          </a:xfrm>
          <a:prstGeom prst="line">
            <a:avLst/>
          </a:prstGeom>
          <a:noFill/>
          <a:ln w="38100">
            <a:solidFill>
              <a:srgbClr val="1E327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28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1010900" cy="499789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RISC-V ISA designed for pipelining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All instructions are 32-bits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/>
              <a:t>Easier to fetch and decode in one cycle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/>
              <a:t>c.f. x86: 1- to 17-byte instructions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Few and regular instruction formats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/>
              <a:t>Can decode and read registers in one step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Load/store addressing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/>
              <a:t>Can calculate address in 3</a:t>
            </a:r>
            <a:r>
              <a:rPr lang="en-US" altLang="en-US" sz="2800" baseline="30000" dirty="0"/>
              <a:t>rd</a:t>
            </a:r>
            <a:r>
              <a:rPr lang="en-US" altLang="en-US" sz="2800" dirty="0"/>
              <a:t> stage, access memory in 4</a:t>
            </a:r>
            <a:r>
              <a:rPr lang="en-US" altLang="en-US" sz="2800" baseline="30000" dirty="0"/>
              <a:t>th</a:t>
            </a:r>
            <a:r>
              <a:rPr lang="en-US" altLang="en-US" sz="2800" dirty="0"/>
              <a:t> stage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Pipelining and ISA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895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92304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en-US" sz="4000" dirty="0"/>
              <a:t>Situations that prevent starting the next instruction in the next cycle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Structure </a:t>
            </a:r>
            <a:r>
              <a:rPr lang="en-US" altLang="en-US" dirty="0" smtClean="0"/>
              <a:t>hazard</a:t>
            </a:r>
            <a:endParaRPr lang="en-US" altLang="en-US" dirty="0"/>
          </a:p>
          <a:p>
            <a:pPr lvl="1">
              <a:lnSpc>
                <a:spcPct val="100000"/>
              </a:lnSpc>
            </a:pPr>
            <a:r>
              <a:rPr lang="en-US" altLang="en-US" dirty="0"/>
              <a:t>A required resource is busy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Data hazard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Need to wait for previous instruction to complete its data read/write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Control hazard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Deciding on control action depends on previous instruction</a:t>
            </a:r>
            <a:endParaRPr lang="en-AU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Hazards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49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266953"/>
            <a:ext cx="10515600" cy="499789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Conflict for use of a resource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In RISC-V pipeline with a single memory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Load/store requires data access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Instruction fetch would have to </a:t>
            </a:r>
            <a:r>
              <a:rPr lang="en-US" altLang="en-US" i="1" dirty="0"/>
              <a:t>stall</a:t>
            </a:r>
            <a:r>
              <a:rPr lang="en-US" altLang="en-US" dirty="0"/>
              <a:t> for that cycle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/>
              <a:t>Would cause a pipeline “bubble”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Hence, pipelined </a:t>
            </a:r>
            <a:r>
              <a:rPr lang="en-US" altLang="en-US" dirty="0" err="1"/>
              <a:t>datapaths</a:t>
            </a:r>
            <a:r>
              <a:rPr lang="en-US" altLang="en-US" dirty="0"/>
              <a:t> require separate instruction/data memories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Or separate instruction/data </a:t>
            </a:r>
            <a:r>
              <a:rPr lang="en-US" altLang="en-US" dirty="0" smtClean="0"/>
              <a:t>caches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Structure Hazards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208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2327147"/>
          </a:xfrm>
        </p:spPr>
        <p:txBody>
          <a:bodyPr/>
          <a:lstStyle/>
          <a:p>
            <a:r>
              <a:rPr lang="en-US" altLang="en-US" dirty="0"/>
              <a:t>An instruction depends on completion of data access by a previous instruction</a:t>
            </a:r>
          </a:p>
          <a:p>
            <a:pPr lvl="1"/>
            <a:r>
              <a:rPr lang="en-US" altLang="en-US" dirty="0">
                <a:latin typeface="Lucida Console" panose="020B0609040504020204" pitchFamily="49" charset="0"/>
              </a:rPr>
              <a:t>add	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x19</a:t>
            </a:r>
            <a:r>
              <a:rPr lang="en-US" altLang="en-US" dirty="0">
                <a:latin typeface="Lucida Console" panose="020B0609040504020204" pitchFamily="49" charset="0"/>
              </a:rPr>
              <a:t>, x0, x1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sub	x2, </a:t>
            </a:r>
            <a:r>
              <a:rPr lang="en-US" alt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x19</a:t>
            </a:r>
            <a:r>
              <a:rPr lang="en-US" altLang="en-US" dirty="0">
                <a:latin typeface="Lucida Console" panose="020B0609040504020204" pitchFamily="49" charset="0"/>
              </a:rPr>
              <a:t>, x3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Hazards</a:t>
            </a:r>
            <a:endParaRPr 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592" y="3301700"/>
            <a:ext cx="9562815" cy="3368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3591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742947"/>
          </a:xfrm>
        </p:spPr>
        <p:txBody>
          <a:bodyPr/>
          <a:lstStyle/>
          <a:p>
            <a:r>
              <a:rPr lang="en-US" altLang="en-US" dirty="0"/>
              <a:t>Use result when it is computed</a:t>
            </a:r>
          </a:p>
          <a:p>
            <a:pPr lvl="1"/>
            <a:r>
              <a:rPr lang="en-US" altLang="en-US" dirty="0"/>
              <a:t>Don’t wait for it to be stored in a register</a:t>
            </a:r>
          </a:p>
          <a:p>
            <a:pPr lvl="1"/>
            <a:r>
              <a:rPr lang="en-US" altLang="en-US" dirty="0"/>
              <a:t>Requires extra connections in the </a:t>
            </a:r>
            <a:r>
              <a:rPr lang="en-US" altLang="en-US" dirty="0" err="1" smtClean="0"/>
              <a:t>datapath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Forwarding (aka Bypassing)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319" y="3092926"/>
            <a:ext cx="8467362" cy="2926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7364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666747"/>
          </a:xfrm>
        </p:spPr>
        <p:txBody>
          <a:bodyPr/>
          <a:lstStyle/>
          <a:p>
            <a:r>
              <a:rPr lang="en-US" altLang="en-US" dirty="0" smtClean="0"/>
              <a:t>Cannot </a:t>
            </a:r>
            <a:r>
              <a:rPr lang="en-US" altLang="en-US" dirty="0"/>
              <a:t>always avoid stalls by forwarding</a:t>
            </a:r>
          </a:p>
          <a:p>
            <a:pPr lvl="1"/>
            <a:r>
              <a:rPr lang="en-US" altLang="en-US" dirty="0"/>
              <a:t>If value not computed when needed</a:t>
            </a:r>
          </a:p>
          <a:p>
            <a:pPr lvl="1"/>
            <a:r>
              <a:rPr lang="en-US" altLang="en-US" dirty="0" smtClean="0"/>
              <a:t>Cannot </a:t>
            </a:r>
            <a:r>
              <a:rPr lang="en-US" altLang="en-US" dirty="0"/>
              <a:t>forward backward in time</a:t>
            </a:r>
            <a:r>
              <a:rPr lang="en-US" altLang="en-US" dirty="0" smtClean="0"/>
              <a:t>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Load-Use Data Hazard</a:t>
            </a:r>
            <a:endParaRPr lang="en-US" dirty="0"/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823" y="2962015"/>
            <a:ext cx="8784354" cy="346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49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3690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PC </a:t>
            </a:r>
            <a:r>
              <a:rPr lang="en-US" altLang="en-US" dirty="0">
                <a:sym typeface="Symbol" panose="05050102010706020507" pitchFamily="18" charset="2"/>
              </a:rPr>
              <a:t> instruction memory, fetch instruction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sym typeface="Symbol" panose="05050102010706020507" pitchFamily="18" charset="2"/>
              </a:rPr>
              <a:t>Register numbers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register file, read registers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sym typeface="Symbol" panose="05050102010706020507" pitchFamily="18" charset="2"/>
              </a:rPr>
              <a:t>Depending on instruction class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sym typeface="Symbol" panose="05050102010706020507" pitchFamily="18" charset="2"/>
              </a:rPr>
              <a:t>Use ALU to calculate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Arithmetic result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Memory address for load/store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altLang="en-US" sz="2800" dirty="0">
                <a:sym typeface="Symbol" panose="05050102010706020507" pitchFamily="18" charset="2"/>
              </a:rPr>
              <a:t>Branch comparison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sym typeface="Symbol" panose="05050102010706020507" pitchFamily="18" charset="2"/>
              </a:rPr>
              <a:t>Access data memory for load/store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>
                <a:sym typeface="Symbol" panose="05050102010706020507" pitchFamily="18" charset="2"/>
              </a:rPr>
              <a:t>PC  target address or PC + 4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844547"/>
          </a:xfrm>
        </p:spPr>
        <p:txBody>
          <a:bodyPr/>
          <a:lstStyle/>
          <a:p>
            <a:r>
              <a:rPr lang="en-US" altLang="en-US" dirty="0"/>
              <a:t>Reorder code to avoid use of load result in the next instruction</a:t>
            </a:r>
          </a:p>
          <a:p>
            <a:r>
              <a:rPr lang="en-US" altLang="en-US" dirty="0"/>
              <a:t>C code for </a:t>
            </a:r>
            <a:r>
              <a:rPr lang="en-US" altLang="en-US" dirty="0">
                <a:latin typeface="Lucida Console" panose="020B0609040504020204" pitchFamily="49" charset="0"/>
              </a:rPr>
              <a:t>a = b + e; c = b + f</a:t>
            </a:r>
            <a:r>
              <a:rPr lang="en-US" altLang="en-US" dirty="0" smtClean="0">
                <a:latin typeface="Lucida Console" panose="020B0609040504020204" pitchFamily="49" charset="0"/>
              </a:rPr>
              <a:t>;</a:t>
            </a:r>
            <a:endParaRPr lang="en-AU" altLang="en-US" dirty="0">
              <a:latin typeface="Lucida Console" panose="020B06090405040202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Code Scheduling to Avoid Stalls</a:t>
            </a:r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693988" y="3225800"/>
            <a:ext cx="3144837" cy="2616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defTabSz="6286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86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x1, 0(x0)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x2, 8(x0)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add		x3, x1, x2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sd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x3, 24(x0)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x4, 16(x0)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add		x5, x1, x4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sd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x5, 32(x0)</a:t>
            </a:r>
            <a:endParaRPr lang="en-AU" altLang="en-US" sz="2000" b="1" dirty="0">
              <a:solidFill>
                <a:srgbClr val="1E3272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1325563" y="4078288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solidFill>
            <a:schemeClr val="hlink"/>
          </a:solidFill>
          <a:ln w="9525">
            <a:noFill/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smtClean="0">
                <a:solidFill>
                  <a:srgbClr val="F3B217"/>
                </a:solidFill>
              </a:rPr>
              <a:t>Stall</a:t>
            </a:r>
            <a:endParaRPr lang="en-AU" altLang="en-US" sz="2400" b="1" dirty="0">
              <a:solidFill>
                <a:srgbClr val="F3B217"/>
              </a:solidFill>
            </a:endParaRP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1325563" y="5157788"/>
            <a:ext cx="914400" cy="401637"/>
          </a:xfrm>
          <a:prstGeom prst="borderCallout1">
            <a:avLst>
              <a:gd name="adj1" fmla="val 28458"/>
              <a:gd name="adj2" fmla="val 108333"/>
              <a:gd name="adj3" fmla="val 25296"/>
              <a:gd name="adj4" fmla="val 147917"/>
            </a:avLst>
          </a:prstGeom>
          <a:solidFill>
            <a:schemeClr val="hlink"/>
          </a:solidFill>
          <a:ln w="9525">
            <a:noFill/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smtClean="0">
                <a:solidFill>
                  <a:srgbClr val="F3B217"/>
                </a:solidFill>
              </a:rPr>
              <a:t>Stall</a:t>
            </a:r>
            <a:endParaRPr lang="en-AU" altLang="en-US" sz="2400" b="1" dirty="0">
              <a:solidFill>
                <a:srgbClr val="F3B217"/>
              </a:solidFill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6486525" y="3225800"/>
            <a:ext cx="3074988" cy="2616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defTabSz="6286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286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2865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286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2865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2865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x1, 0(x0)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x2, 8(x0)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ld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x4, 16(x0)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add		x3, x1, x2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sd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x3, 24(x0)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add		x5, x1, x4</a:t>
            </a:r>
          </a:p>
          <a:p>
            <a:pPr>
              <a:buClrTx/>
              <a:buSzTx/>
              <a:buFontTx/>
              <a:buNone/>
            </a:pPr>
            <a:r>
              <a:rPr lang="en-US" altLang="en-US" sz="2000" b="1" dirty="0" err="1">
                <a:solidFill>
                  <a:srgbClr val="1E3272"/>
                </a:solidFill>
                <a:latin typeface="Lucida Console" panose="020B0609040504020204" pitchFamily="49" charset="0"/>
              </a:rPr>
              <a:t>sd</a:t>
            </a:r>
            <a:r>
              <a:rPr lang="en-US" altLang="en-US" sz="2000" b="1" dirty="0">
                <a:solidFill>
                  <a:srgbClr val="1E3272"/>
                </a:solidFill>
                <a:latin typeface="Lucida Console" panose="020B0609040504020204" pitchFamily="49" charset="0"/>
              </a:rPr>
              <a:t>		x5, 32(x0)</a:t>
            </a:r>
            <a:endParaRPr lang="en-AU" altLang="en-US" sz="2000" b="1" dirty="0">
              <a:solidFill>
                <a:srgbClr val="1E3272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5857875" y="4308960"/>
            <a:ext cx="647700" cy="6731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3906838" y="3573463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5095875" y="3933825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3849688" y="4652963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97463" y="5013325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7689850" y="3573463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8913813" y="4292600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8913813" y="5038725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7689850" y="3959225"/>
            <a:ext cx="647700" cy="431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4545013" y="3832225"/>
            <a:ext cx="550862" cy="2587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4478338" y="4918075"/>
            <a:ext cx="619125" cy="3111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8356600" y="3841750"/>
            <a:ext cx="654050" cy="4921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8285163" y="4313238"/>
            <a:ext cx="796925" cy="7254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499350" y="6025356"/>
            <a:ext cx="1538242" cy="461665"/>
          </a:xfrm>
          <a:prstGeom prst="rect">
            <a:avLst/>
          </a:prstGeom>
          <a:solidFill>
            <a:srgbClr val="F3B217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1E3272"/>
                </a:solidFill>
              </a:rPr>
              <a:t>11 cycles</a:t>
            </a:r>
            <a:endParaRPr lang="en-AU" altLang="en-US" sz="2400" b="1" dirty="0">
              <a:solidFill>
                <a:srgbClr val="1E3272"/>
              </a:solidFill>
            </a:endParaRP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3535363" y="6003925"/>
            <a:ext cx="1555234" cy="461665"/>
          </a:xfrm>
          <a:prstGeom prst="rect">
            <a:avLst/>
          </a:prstGeom>
          <a:solidFill>
            <a:srgbClr val="F3B217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1E3272"/>
                </a:solidFill>
              </a:rPr>
              <a:t>13 cycles</a:t>
            </a:r>
            <a:endParaRPr lang="en-AU" altLang="en-US" sz="2400" b="1" dirty="0">
              <a:solidFill>
                <a:srgbClr val="1E3272"/>
              </a:solidFill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 flipV="1">
            <a:off x="2239963" y="5193983"/>
            <a:ext cx="473560" cy="167289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 flipV="1">
            <a:off x="2239963" y="4167737"/>
            <a:ext cx="454025" cy="124862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97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Branch determines flow of control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Fetching next instruction depends on branch outcome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Pipeline can’t always fetch correct instruction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altLang="en-US" sz="2800" dirty="0"/>
              <a:t>Still working on ID stage of branch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 smtClean="0"/>
              <a:t>In </a:t>
            </a:r>
            <a:r>
              <a:rPr lang="en-US" altLang="en-US" dirty="0"/>
              <a:t>RISC-V pipeline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Need to compare registers and compute target early in the pipeline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en-US" dirty="0"/>
              <a:t>Add hardware to do it in ID </a:t>
            </a:r>
            <a:r>
              <a:rPr lang="en-US" altLang="en-US" dirty="0" smtClean="0"/>
              <a:t>stage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Control Hazards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38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1247647"/>
          </a:xfrm>
        </p:spPr>
        <p:txBody>
          <a:bodyPr/>
          <a:lstStyle/>
          <a:p>
            <a:r>
              <a:rPr lang="en-US" altLang="en-US" dirty="0"/>
              <a:t>Wait until branch outcome determined before fetching next </a:t>
            </a:r>
            <a:r>
              <a:rPr lang="en-US" altLang="en-US" dirty="0" smtClean="0"/>
              <a:t>instruction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Stall on Branch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009" y="2655671"/>
            <a:ext cx="8058928" cy="3096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169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Longer pipelines </a:t>
            </a:r>
            <a:r>
              <a:rPr lang="en-US" altLang="en-US" dirty="0" smtClean="0"/>
              <a:t>cannot </a:t>
            </a:r>
            <a:r>
              <a:rPr lang="en-US" altLang="en-US" dirty="0"/>
              <a:t>readily determine branch outcome early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Stall penalty becomes unacceptable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Predict outcome of branch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Only stall if prediction is wrong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In RISC-V pipeline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Can predict branches not taken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Fetch instruction after branch, with no delay</a:t>
            </a:r>
            <a:endParaRPr lang="en-AU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Branch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233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171947"/>
          </a:xfrm>
        </p:spPr>
        <p:txBody>
          <a:bodyPr/>
          <a:lstStyle/>
          <a:p>
            <a:r>
              <a:rPr lang="en-US" altLang="en-US" dirty="0"/>
              <a:t>Static branch prediction</a:t>
            </a:r>
          </a:p>
          <a:p>
            <a:pPr lvl="1"/>
            <a:r>
              <a:rPr lang="en-US" altLang="en-US" dirty="0"/>
              <a:t>Based on typical branch behavior</a:t>
            </a:r>
          </a:p>
          <a:p>
            <a:pPr lvl="1"/>
            <a:r>
              <a:rPr lang="en-US" altLang="en-US" dirty="0"/>
              <a:t>Example: loop and if-statement branches</a:t>
            </a:r>
          </a:p>
          <a:p>
            <a:pPr lvl="2"/>
            <a:r>
              <a:rPr lang="en-US" altLang="en-US" sz="2800" dirty="0"/>
              <a:t>Predict backward branches taken</a:t>
            </a:r>
          </a:p>
          <a:p>
            <a:pPr lvl="2"/>
            <a:r>
              <a:rPr lang="en-US" altLang="en-US" sz="2800" dirty="0"/>
              <a:t>Predict forward branches not taken</a:t>
            </a:r>
          </a:p>
          <a:p>
            <a:r>
              <a:rPr lang="en-US" altLang="en-US" dirty="0"/>
              <a:t>Dynamic branch prediction</a:t>
            </a:r>
          </a:p>
          <a:p>
            <a:pPr lvl="1"/>
            <a:r>
              <a:rPr lang="en-US" altLang="en-US" dirty="0"/>
              <a:t>Hardware measures actual branch behavior</a:t>
            </a:r>
          </a:p>
          <a:p>
            <a:pPr lvl="2"/>
            <a:r>
              <a:rPr lang="en-US" altLang="en-US" sz="2800" dirty="0"/>
              <a:t>e.g., record recent history of each branch</a:t>
            </a:r>
          </a:p>
          <a:p>
            <a:pPr lvl="1"/>
            <a:r>
              <a:rPr lang="en-US" altLang="en-US" dirty="0"/>
              <a:t>Assume future behavior will continue the trend</a:t>
            </a:r>
          </a:p>
          <a:p>
            <a:pPr lvl="2"/>
            <a:r>
              <a:rPr lang="en-US" altLang="en-US" sz="2800" dirty="0"/>
              <a:t>When wrong, stall while re-fetching, and update </a:t>
            </a:r>
            <a:r>
              <a:rPr lang="en-US" altLang="en-US" sz="2800" dirty="0" smtClean="0"/>
              <a:t>history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More-Realistic Branch 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29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Pipelining improves performance by increasing instruction throughput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Executes multiple instructions in parallel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Each instruction has the same latency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Subject to hazards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Structure, data, control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AU" altLang="en-US" dirty="0"/>
              <a:t>Instruction set design affects complexity of pipeline </a:t>
            </a:r>
            <a:r>
              <a:rPr lang="en-AU" altLang="en-US" dirty="0" smtClean="0"/>
              <a:t>implementation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Pipeline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657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92305"/>
          </a:xfrm>
        </p:spPr>
        <p:txBody>
          <a:bodyPr>
            <a:normAutofit/>
          </a:bodyPr>
          <a:lstStyle/>
          <a:p>
            <a:r>
              <a:rPr lang="en-US" altLang="en-US" dirty="0"/>
              <a:t>Pipelining: executing multiple instructions in parallel</a:t>
            </a:r>
          </a:p>
          <a:p>
            <a:r>
              <a:rPr lang="en-US" altLang="en-US" dirty="0"/>
              <a:t>To increase ILP</a:t>
            </a:r>
          </a:p>
          <a:p>
            <a:pPr lvl="1"/>
            <a:r>
              <a:rPr lang="en-US" altLang="en-US" dirty="0"/>
              <a:t>Deeper pipeline</a:t>
            </a:r>
          </a:p>
          <a:p>
            <a:pPr lvl="2"/>
            <a:r>
              <a:rPr lang="en-US" altLang="en-US" sz="2800" dirty="0"/>
              <a:t>Less work per stage </a:t>
            </a:r>
            <a:r>
              <a:rPr lang="en-US" altLang="en-US" sz="2800" dirty="0">
                <a:sym typeface="Symbol" panose="05050102010706020507" pitchFamily="18" charset="2"/>
              </a:rPr>
              <a:t> shorter clock cycle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Multiple issue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Replicate pipeline stages  multiple pipelines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Start multiple instructions per clock cycle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CPI &lt; 1, so use Instructions Per Cycle (IPC)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E.g., 4GHz 4-way multiple-issue</a:t>
            </a:r>
          </a:p>
          <a:p>
            <a:pPr lvl="3"/>
            <a:r>
              <a:rPr lang="en-US" altLang="en-US" sz="2400" dirty="0">
                <a:sym typeface="Symbol" panose="05050102010706020507" pitchFamily="18" charset="2"/>
              </a:rPr>
              <a:t>16 BIPS, peak CPI = 0.25, peak IPC = 4</a:t>
            </a:r>
          </a:p>
          <a:p>
            <a:pPr lvl="2"/>
            <a:r>
              <a:rPr lang="en-US" altLang="en-US" sz="2800" dirty="0">
                <a:sym typeface="Symbol" panose="05050102010706020507" pitchFamily="18" charset="2"/>
              </a:rPr>
              <a:t>But dependencies reduce this in practice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Instruction-Level Parallelism (ILP)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88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9328" y="1187197"/>
            <a:ext cx="10838688" cy="4997896"/>
          </a:xfrm>
        </p:spPr>
        <p:txBody>
          <a:bodyPr>
            <a:normAutofit/>
          </a:bodyPr>
          <a:lstStyle/>
          <a:p>
            <a:r>
              <a:rPr lang="en-US" altLang="en-US" dirty="0"/>
              <a:t>Static multiple issue</a:t>
            </a:r>
          </a:p>
          <a:p>
            <a:pPr lvl="1"/>
            <a:r>
              <a:rPr lang="en-US" altLang="en-US" dirty="0"/>
              <a:t>Compiler groups instructions to be issued together</a:t>
            </a:r>
          </a:p>
          <a:p>
            <a:pPr lvl="1"/>
            <a:r>
              <a:rPr lang="en-US" altLang="en-US" dirty="0"/>
              <a:t>Packages them into “issue slots”</a:t>
            </a:r>
          </a:p>
          <a:p>
            <a:pPr lvl="1"/>
            <a:r>
              <a:rPr lang="en-US" altLang="en-US" dirty="0"/>
              <a:t>Compiler detects and avoids hazards</a:t>
            </a:r>
          </a:p>
          <a:p>
            <a:r>
              <a:rPr lang="en-US" altLang="en-US" dirty="0"/>
              <a:t>Dynamic multiple issue</a:t>
            </a:r>
          </a:p>
          <a:p>
            <a:pPr lvl="1"/>
            <a:r>
              <a:rPr lang="en-US" altLang="en-US" dirty="0"/>
              <a:t>CPU examines instruction stream and chooses instructions to issue each cycle</a:t>
            </a:r>
          </a:p>
          <a:p>
            <a:pPr lvl="1"/>
            <a:r>
              <a:rPr lang="en-US" altLang="en-US" dirty="0"/>
              <a:t>Compiler can help by reordering instructions</a:t>
            </a:r>
          </a:p>
          <a:p>
            <a:pPr lvl="1"/>
            <a:r>
              <a:rPr lang="en-US" altLang="en-US" dirty="0"/>
              <a:t>CPU resolves hazards using advanced techniques at runtime</a:t>
            </a:r>
            <a:endParaRPr lang="en-AU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Multiple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40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561076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altLang="en-US" dirty="0"/>
              <a:t>“Guess” what to do with an instruction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Start operation as soon as possible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Check whether guess was right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If so, complete the operation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If not, roll-back and do the right thing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Common to static and dynamic multiple issue</a:t>
            </a:r>
          </a:p>
          <a:p>
            <a:pPr>
              <a:spcBef>
                <a:spcPts val="300"/>
              </a:spcBef>
            </a:pPr>
            <a:r>
              <a:rPr lang="en-US" altLang="en-US" dirty="0"/>
              <a:t>Examples</a:t>
            </a:r>
          </a:p>
          <a:p>
            <a:pPr lvl="1">
              <a:spcBef>
                <a:spcPts val="300"/>
              </a:spcBef>
            </a:pPr>
            <a:r>
              <a:rPr lang="en-US" altLang="en-US" dirty="0"/>
              <a:t>Speculate on branch outcome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Roll back if path taken is different</a:t>
            </a:r>
            <a:endParaRPr lang="en-US" altLang="en-US" sz="2000" dirty="0"/>
          </a:p>
          <a:p>
            <a:pPr lvl="1">
              <a:spcBef>
                <a:spcPts val="300"/>
              </a:spcBef>
            </a:pPr>
            <a:r>
              <a:rPr lang="en-US" altLang="en-US" dirty="0"/>
              <a:t>Speculate on load</a:t>
            </a:r>
          </a:p>
          <a:p>
            <a:pPr lvl="2">
              <a:spcBef>
                <a:spcPts val="300"/>
              </a:spcBef>
            </a:pPr>
            <a:r>
              <a:rPr lang="en-US" altLang="en-US" sz="2800" dirty="0"/>
              <a:t>Roll back if location is </a:t>
            </a:r>
            <a:r>
              <a:rPr lang="en-US" altLang="en-US" sz="2800" dirty="0" smtClean="0"/>
              <a:t>updated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Speculation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93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Compiler can reorder instructions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e.g., move load before branch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Can include “fix-up” instructions to recover from incorrect guess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Hardware can look ahead for instructions to execute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Buffer results until it determines they are actually needed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Flush buffers on incorrect </a:t>
            </a:r>
            <a:r>
              <a:rPr lang="en-US" altLang="en-US" dirty="0" smtClean="0"/>
              <a:t>speculation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Compiler/Hardware Speculation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30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CPU Overview</a:t>
            </a:r>
            <a:endParaRPr lang="en-US" dirty="0"/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450" y="1402576"/>
            <a:ext cx="8836856" cy="478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56072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Compiler groups instructions into “issue packets”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Group of instructions that can be issued on a single cycle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Determined by pipeline resources required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Think of an issue packet as a very long instruction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Specifies multiple concurrent operations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>
                <a:sym typeface="Symbol" panose="05050102010706020507" pitchFamily="18" charset="2"/>
              </a:rPr>
              <a:t> Very Long Instruction Word (</a:t>
            </a:r>
            <a:r>
              <a:rPr lang="en-US" altLang="en-US" dirty="0"/>
              <a:t>VLIW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Static Multiple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929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Compiler must remove some/all hazards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Reorder instructions into issue packets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No dependencies with a packet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Possibly some dependencies between packets</a:t>
            </a:r>
          </a:p>
          <a:p>
            <a:pPr lvl="2">
              <a:lnSpc>
                <a:spcPct val="100000"/>
              </a:lnSpc>
              <a:spcBef>
                <a:spcPts val="1800"/>
              </a:spcBef>
            </a:pPr>
            <a:r>
              <a:rPr lang="en-US" altLang="en-US" sz="2800" dirty="0"/>
              <a:t>Varies between ISAs; compiler must know!</a:t>
            </a:r>
          </a:p>
          <a:p>
            <a:pPr lvl="1">
              <a:lnSpc>
                <a:spcPct val="100000"/>
              </a:lnSpc>
              <a:spcBef>
                <a:spcPts val="1800"/>
              </a:spcBef>
            </a:pPr>
            <a:r>
              <a:rPr lang="en-US" altLang="en-US" dirty="0"/>
              <a:t>Pad with </a:t>
            </a:r>
            <a:r>
              <a:rPr lang="en-US" altLang="en-US" dirty="0" err="1"/>
              <a:t>nop</a:t>
            </a:r>
            <a:r>
              <a:rPr lang="en-US" altLang="en-US" dirty="0"/>
              <a:t> if </a:t>
            </a:r>
            <a:r>
              <a:rPr lang="en-US" altLang="en-US" dirty="0" smtClean="0"/>
              <a:t>necessary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Scheduling Static Multiple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007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962971"/>
            <a:ext cx="10515600" cy="3083051"/>
          </a:xfrm>
        </p:spPr>
        <p:txBody>
          <a:bodyPr>
            <a:normAutofit/>
          </a:bodyPr>
          <a:lstStyle/>
          <a:p>
            <a:r>
              <a:rPr lang="en-US" altLang="en-US" dirty="0"/>
              <a:t>Two-issue packets</a:t>
            </a:r>
          </a:p>
          <a:p>
            <a:pPr lvl="1"/>
            <a:r>
              <a:rPr lang="en-US" altLang="en-US" dirty="0"/>
              <a:t>One ALU/branch instruction</a:t>
            </a:r>
          </a:p>
          <a:p>
            <a:pPr lvl="1"/>
            <a:r>
              <a:rPr lang="en-US" altLang="en-US" dirty="0"/>
              <a:t>One load/store instruction</a:t>
            </a:r>
          </a:p>
          <a:p>
            <a:pPr lvl="1"/>
            <a:r>
              <a:rPr lang="en-US" altLang="en-US" dirty="0"/>
              <a:t>64-bit aligned</a:t>
            </a:r>
          </a:p>
          <a:p>
            <a:pPr lvl="2"/>
            <a:r>
              <a:rPr lang="en-US" altLang="en-US" sz="2800" dirty="0"/>
              <a:t>ALU/branch, then load/store</a:t>
            </a:r>
          </a:p>
          <a:p>
            <a:pPr lvl="2"/>
            <a:r>
              <a:rPr lang="en-US" altLang="en-US" sz="2800" dirty="0"/>
              <a:t>Pad an unused instruction with </a:t>
            </a:r>
            <a:r>
              <a:rPr lang="en-US" altLang="en-US" sz="2800" dirty="0" err="1" smtClean="0"/>
              <a:t>nop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RISC-V with Static Dual Issue</a:t>
            </a:r>
            <a:endParaRPr lang="en-US" dirty="0"/>
          </a:p>
        </p:txBody>
      </p:sp>
      <p:graphicFrame>
        <p:nvGraphicFramePr>
          <p:cNvPr id="5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825829"/>
              </p:ext>
            </p:extLst>
          </p:nvPr>
        </p:nvGraphicFramePr>
        <p:xfrm>
          <a:off x="2115640" y="4042623"/>
          <a:ext cx="8330385" cy="2648408"/>
        </p:xfrm>
        <a:graphic>
          <a:graphicData uri="http://schemas.openxmlformats.org/drawingml/2006/table">
            <a:tbl>
              <a:tblPr/>
              <a:tblGrid>
                <a:gridCol w="1079018"/>
                <a:gridCol w="1783122"/>
                <a:gridCol w="780917"/>
                <a:gridCol w="780916"/>
                <a:gridCol w="782746"/>
                <a:gridCol w="780917"/>
                <a:gridCol w="780916"/>
                <a:gridCol w="780917"/>
                <a:gridCol w="780916"/>
              </a:tblGrid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Address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Instruction type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Pipeline Stages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+ 4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+ 8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+ 12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+ 16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ALU/branch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3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n + 20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Load/store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IF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ID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EX</a:t>
                      </a:r>
                      <a:endParaRPr kumimoji="0" lang="en-A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MEM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effectLst/>
                          <a:latin typeface="Arial" charset="0"/>
                        </a:rPr>
                        <a:t>WB</a:t>
                      </a:r>
                      <a:endParaRPr kumimoji="0" lang="en-AU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1E327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1942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“</a:t>
            </a:r>
            <a:r>
              <a:rPr lang="en-US" altLang="en-US" dirty="0" smtClean="0"/>
              <a:t>Superscalar” </a:t>
            </a:r>
            <a:r>
              <a:rPr lang="en-US" altLang="en-US" dirty="0"/>
              <a:t>processors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CPU decides whether to issue 0, 1, 2, … each cycle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Avoiding structural and data hazards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Avoids the need for compiler scheduling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Though it may still help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Code semantics ensured by the </a:t>
            </a:r>
            <a:r>
              <a:rPr lang="en-US" altLang="en-US" dirty="0" smtClean="0"/>
              <a:t>CPU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Multiple 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977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Allow the CPU to execute instructions out of order to avoid stalls</a:t>
            </a:r>
          </a:p>
          <a:p>
            <a:pPr lvl="1"/>
            <a:r>
              <a:rPr lang="en-US" altLang="en-US" dirty="0"/>
              <a:t>But commit result to registers in order</a:t>
            </a:r>
          </a:p>
          <a:p>
            <a:r>
              <a:rPr lang="en-US" altLang="en-US" dirty="0"/>
              <a:t>Example</a:t>
            </a:r>
          </a:p>
          <a:p>
            <a:pPr lvl="1">
              <a:buNone/>
            </a:pPr>
            <a:r>
              <a:rPr lang="en-US" altLang="en-US" dirty="0"/>
              <a:t>	</a:t>
            </a:r>
            <a:r>
              <a:rPr lang="fr-FR" altLang="en-US" dirty="0" err="1">
                <a:latin typeface="Lucida Console" panose="020B0609040504020204" pitchFamily="49" charset="0"/>
              </a:rPr>
              <a:t>ld</a:t>
            </a:r>
            <a:r>
              <a:rPr lang="fr-FR" altLang="en-US" dirty="0">
                <a:latin typeface="Lucida Console" panose="020B0609040504020204" pitchFamily="49" charset="0"/>
              </a:rPr>
              <a:t>   </a:t>
            </a:r>
            <a:r>
              <a:rPr lang="fr-FR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x31</a:t>
            </a:r>
            <a:r>
              <a:rPr lang="fr-FR" altLang="en-US" dirty="0">
                <a:latin typeface="Lucida Console" panose="020B0609040504020204" pitchFamily="49" charset="0"/>
              </a:rPr>
              <a:t>,20(x21)</a:t>
            </a:r>
            <a:br>
              <a:rPr lang="fr-FR" altLang="en-US" dirty="0">
                <a:latin typeface="Lucida Console" panose="020B0609040504020204" pitchFamily="49" charset="0"/>
              </a:rPr>
            </a:br>
            <a:r>
              <a:rPr lang="fr-FR" altLang="en-US" dirty="0" err="1">
                <a:latin typeface="Lucida Console" panose="020B0609040504020204" pitchFamily="49" charset="0"/>
              </a:rPr>
              <a:t>add</a:t>
            </a:r>
            <a:r>
              <a:rPr lang="fr-FR" altLang="en-US" dirty="0">
                <a:latin typeface="Lucida Console" panose="020B0609040504020204" pitchFamily="49" charset="0"/>
              </a:rPr>
              <a:t>  x1,</a:t>
            </a:r>
            <a:r>
              <a:rPr lang="fr-FR" altLang="en-US" dirty="0">
                <a:solidFill>
                  <a:schemeClr val="hlink"/>
                </a:solidFill>
                <a:latin typeface="Lucida Console" panose="020B0609040504020204" pitchFamily="49" charset="0"/>
              </a:rPr>
              <a:t>x31</a:t>
            </a:r>
            <a:r>
              <a:rPr lang="fr-FR" altLang="en-US" dirty="0">
                <a:latin typeface="Lucida Console" panose="020B0609040504020204" pitchFamily="49" charset="0"/>
              </a:rPr>
              <a:t>,x2</a:t>
            </a:r>
            <a:br>
              <a:rPr lang="fr-FR" altLang="en-US" dirty="0">
                <a:latin typeface="Lucida Console" panose="020B0609040504020204" pitchFamily="49" charset="0"/>
              </a:rPr>
            </a:br>
            <a:r>
              <a:rPr lang="fr-FR" altLang="en-US" dirty="0" err="1">
                <a:latin typeface="Lucida Console" panose="020B0609040504020204" pitchFamily="49" charset="0"/>
              </a:rPr>
              <a:t>sub</a:t>
            </a:r>
            <a:r>
              <a:rPr lang="fr-FR" altLang="en-US" dirty="0">
                <a:latin typeface="Lucida Console" panose="020B0609040504020204" pitchFamily="49" charset="0"/>
              </a:rPr>
              <a:t>  x23,x23,x3</a:t>
            </a:r>
            <a:br>
              <a:rPr lang="fr-FR" altLang="en-US" dirty="0">
                <a:latin typeface="Lucida Console" panose="020B0609040504020204" pitchFamily="49" charset="0"/>
              </a:rPr>
            </a:br>
            <a:r>
              <a:rPr lang="fr-FR" altLang="en-US" dirty="0" err="1">
                <a:latin typeface="Lucida Console" panose="020B0609040504020204" pitchFamily="49" charset="0"/>
              </a:rPr>
              <a:t>andi</a:t>
            </a:r>
            <a:r>
              <a:rPr lang="fr-FR" altLang="en-US" dirty="0">
                <a:latin typeface="Lucida Console" panose="020B0609040504020204" pitchFamily="49" charset="0"/>
              </a:rPr>
              <a:t> x5,x23,20</a:t>
            </a:r>
          </a:p>
          <a:p>
            <a:pPr lvl="1"/>
            <a:r>
              <a:rPr lang="en-US" altLang="en-US" dirty="0"/>
              <a:t>Can start </a:t>
            </a:r>
            <a:r>
              <a:rPr lang="en-US" altLang="en-US" dirty="0">
                <a:latin typeface="Lucida Console" panose="020B0609040504020204" pitchFamily="49" charset="0"/>
              </a:rPr>
              <a:t>sub</a:t>
            </a:r>
            <a:r>
              <a:rPr lang="en-US" altLang="en-US" dirty="0"/>
              <a:t> while </a:t>
            </a:r>
            <a:r>
              <a:rPr lang="en-US" altLang="en-US" dirty="0">
                <a:latin typeface="Lucida Console" panose="020B0609040504020204" pitchFamily="49" charset="0"/>
              </a:rPr>
              <a:t>add </a:t>
            </a:r>
            <a:r>
              <a:rPr lang="en-US" altLang="en-US" dirty="0"/>
              <a:t>is waiting for </a:t>
            </a:r>
            <a:r>
              <a:rPr lang="en-US" altLang="en-US" dirty="0" err="1"/>
              <a:t>ld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Pipeline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6851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Why not just let the compiler schedule code?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Not all stalls are predicable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e.g., cache misses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Can’t always schedule around branches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Branch outcome is dynamically determined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en-US" dirty="0"/>
              <a:t>Different implementations of an ISA have different latencies and </a:t>
            </a:r>
            <a:r>
              <a:rPr lang="en-US" altLang="en-US" dirty="0" smtClean="0"/>
              <a:t>hazards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Do Dynamic Scheduling?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2774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Dynamically Scheduled CPU</a:t>
            </a:r>
            <a:endParaRPr lang="en-US" dirty="0"/>
          </a:p>
        </p:txBody>
      </p:sp>
      <p:sp>
        <p:nvSpPr>
          <p:cNvPr id="5" name="Freeform 9"/>
          <p:cNvSpPr>
            <a:spLocks/>
          </p:cNvSpPr>
          <p:nvPr/>
        </p:nvSpPr>
        <p:spPr bwMode="auto">
          <a:xfrm>
            <a:off x="7015370" y="3363015"/>
            <a:ext cx="1065213" cy="1362075"/>
          </a:xfrm>
          <a:custGeom>
            <a:avLst/>
            <a:gdLst>
              <a:gd name="T0" fmla="*/ 0 w 671"/>
              <a:gd name="T1" fmla="*/ 2147483646 h 858"/>
              <a:gd name="T2" fmla="*/ 2147483646 w 671"/>
              <a:gd name="T3" fmla="*/ 2147483646 h 858"/>
              <a:gd name="T4" fmla="*/ 2147483646 w 671"/>
              <a:gd name="T5" fmla="*/ 2147483646 h 858"/>
              <a:gd name="T6" fmla="*/ 2147483646 w 671"/>
              <a:gd name="T7" fmla="*/ 0 h 858"/>
              <a:gd name="T8" fmla="*/ 0 60000 65536"/>
              <a:gd name="T9" fmla="*/ 0 60000 65536"/>
              <a:gd name="T10" fmla="*/ 0 60000 65536"/>
              <a:gd name="T11" fmla="*/ 0 60000 65536"/>
              <a:gd name="T12" fmla="*/ 0 w 671"/>
              <a:gd name="T13" fmla="*/ 0 h 858"/>
              <a:gd name="T14" fmla="*/ 671 w 671"/>
              <a:gd name="T15" fmla="*/ 858 h 8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1" h="858">
                <a:moveTo>
                  <a:pt x="0" y="858"/>
                </a:moveTo>
                <a:cubicBezTo>
                  <a:pt x="95" y="838"/>
                  <a:pt x="469" y="850"/>
                  <a:pt x="570" y="738"/>
                </a:cubicBezTo>
                <a:cubicBezTo>
                  <a:pt x="671" y="626"/>
                  <a:pt x="652" y="309"/>
                  <a:pt x="606" y="186"/>
                </a:cubicBezTo>
                <a:cubicBezTo>
                  <a:pt x="560" y="63"/>
                  <a:pt x="359" y="39"/>
                  <a:pt x="294" y="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13"/>
          <p:cNvSpPr>
            <a:spLocks/>
          </p:cNvSpPr>
          <p:nvPr/>
        </p:nvSpPr>
        <p:spPr bwMode="auto">
          <a:xfrm>
            <a:off x="5977145" y="3210615"/>
            <a:ext cx="2459038" cy="2152650"/>
          </a:xfrm>
          <a:custGeom>
            <a:avLst/>
            <a:gdLst>
              <a:gd name="T0" fmla="*/ 0 w 1549"/>
              <a:gd name="T1" fmla="*/ 2147483646 h 1356"/>
              <a:gd name="T2" fmla="*/ 2147483646 w 1549"/>
              <a:gd name="T3" fmla="*/ 2147483646 h 1356"/>
              <a:gd name="T4" fmla="*/ 2147483646 w 1549"/>
              <a:gd name="T5" fmla="*/ 2147483646 h 1356"/>
              <a:gd name="T6" fmla="*/ 2147483646 w 1549"/>
              <a:gd name="T7" fmla="*/ 0 h 1356"/>
              <a:gd name="T8" fmla="*/ 0 60000 65536"/>
              <a:gd name="T9" fmla="*/ 0 60000 65536"/>
              <a:gd name="T10" fmla="*/ 0 60000 65536"/>
              <a:gd name="T11" fmla="*/ 0 60000 65536"/>
              <a:gd name="T12" fmla="*/ 0 w 1549"/>
              <a:gd name="T13" fmla="*/ 0 h 1356"/>
              <a:gd name="T14" fmla="*/ 1549 w 1549"/>
              <a:gd name="T15" fmla="*/ 1356 h 13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9" h="1356">
                <a:moveTo>
                  <a:pt x="0" y="1356"/>
                </a:moveTo>
                <a:cubicBezTo>
                  <a:pt x="219" y="1298"/>
                  <a:pt x="1079" y="1198"/>
                  <a:pt x="1314" y="1008"/>
                </a:cubicBezTo>
                <a:cubicBezTo>
                  <a:pt x="1549" y="818"/>
                  <a:pt x="1466" y="384"/>
                  <a:pt x="1410" y="216"/>
                </a:cubicBezTo>
                <a:cubicBezTo>
                  <a:pt x="1354" y="48"/>
                  <a:pt x="1068" y="45"/>
                  <a:pt x="978" y="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299533" y="3886890"/>
            <a:ext cx="1512887" cy="2873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pic>
        <p:nvPicPr>
          <p:cNvPr id="8" name="Picture 4" descr="f04-72-P37449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783" y="1581840"/>
            <a:ext cx="6550025" cy="426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11"/>
          <p:cNvSpPr>
            <a:spLocks/>
          </p:cNvSpPr>
          <p:nvPr/>
        </p:nvSpPr>
        <p:spPr bwMode="auto">
          <a:xfrm>
            <a:off x="9253463" y="4461565"/>
            <a:ext cx="2206349" cy="1064592"/>
          </a:xfrm>
          <a:prstGeom prst="borderCallout1">
            <a:avLst>
              <a:gd name="adj1" fmla="val 12204"/>
              <a:gd name="adj2" fmla="val -4412"/>
              <a:gd name="adj3" fmla="val 6273"/>
              <a:gd name="adj4" fmla="val -5514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Results also sent to any waiting reservation stations</a:t>
            </a:r>
          </a:p>
        </p:txBody>
      </p:sp>
      <p:sp>
        <p:nvSpPr>
          <p:cNvPr id="10" name="AutoShape 12"/>
          <p:cNvSpPr>
            <a:spLocks/>
          </p:cNvSpPr>
          <p:nvPr/>
        </p:nvSpPr>
        <p:spPr bwMode="auto">
          <a:xfrm>
            <a:off x="2043320" y="5398190"/>
            <a:ext cx="1692275" cy="863462"/>
          </a:xfrm>
          <a:prstGeom prst="borderCallout1">
            <a:avLst>
              <a:gd name="adj1" fmla="val 17602"/>
              <a:gd name="adj2" fmla="val 104505"/>
              <a:gd name="adj3" fmla="val 12958"/>
              <a:gd name="adj4" fmla="val 1318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Reorders buffer for register writes</a:t>
            </a:r>
          </a:p>
        </p:txBody>
      </p:sp>
      <p:sp>
        <p:nvSpPr>
          <p:cNvPr id="11" name="AutoShape 15"/>
          <p:cNvSpPr>
            <a:spLocks/>
          </p:cNvSpPr>
          <p:nvPr/>
        </p:nvSpPr>
        <p:spPr bwMode="auto">
          <a:xfrm>
            <a:off x="6757402" y="5850628"/>
            <a:ext cx="2089150" cy="885409"/>
          </a:xfrm>
          <a:prstGeom prst="borderCallout1">
            <a:avLst>
              <a:gd name="adj1" fmla="val 14431"/>
              <a:gd name="adj2" fmla="val -4505"/>
              <a:gd name="adj3" fmla="val -45292"/>
              <a:gd name="adj4" fmla="val -3620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Can supply operands for issued instructions</a:t>
            </a:r>
          </a:p>
        </p:txBody>
      </p:sp>
      <p:sp>
        <p:nvSpPr>
          <p:cNvPr id="12" name="AutoShape 16"/>
          <p:cNvSpPr>
            <a:spLocks/>
          </p:cNvSpPr>
          <p:nvPr/>
        </p:nvSpPr>
        <p:spPr bwMode="auto">
          <a:xfrm>
            <a:off x="9154077" y="1437378"/>
            <a:ext cx="1717261" cy="739292"/>
          </a:xfrm>
          <a:prstGeom prst="borderCallout1">
            <a:avLst>
              <a:gd name="adj1" fmla="val 17602"/>
              <a:gd name="adj2" fmla="val -5426"/>
              <a:gd name="adj3" fmla="val 65769"/>
              <a:gd name="adj4" fmla="val -4587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Preserves dependencies</a:t>
            </a:r>
          </a:p>
        </p:txBody>
      </p:sp>
      <p:sp>
        <p:nvSpPr>
          <p:cNvPr id="13" name="AutoShape 17"/>
          <p:cNvSpPr>
            <a:spLocks/>
          </p:cNvSpPr>
          <p:nvPr/>
        </p:nvSpPr>
        <p:spPr bwMode="auto">
          <a:xfrm>
            <a:off x="9154075" y="2734365"/>
            <a:ext cx="1610001" cy="649288"/>
          </a:xfrm>
          <a:prstGeom prst="borderCallout1">
            <a:avLst>
              <a:gd name="adj1" fmla="val 17602"/>
              <a:gd name="adj2" fmla="val -5426"/>
              <a:gd name="adj3" fmla="val 22736"/>
              <a:gd name="adj4" fmla="val -1006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 dirty="0"/>
              <a:t>Hold pending operands</a:t>
            </a:r>
          </a:p>
        </p:txBody>
      </p:sp>
    </p:spTree>
    <p:extLst>
      <p:ext uri="{BB962C8B-B14F-4D97-AF65-F5344CB8AC3E}">
        <p14:creationId xmlns:p14="http://schemas.microsoft.com/office/powerpoint/2010/main" val="38764828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92304"/>
          </a:xfrm>
        </p:spPr>
        <p:txBody>
          <a:bodyPr>
            <a:noAutofit/>
          </a:bodyPr>
          <a:lstStyle/>
          <a:p>
            <a:r>
              <a:rPr lang="en-US" altLang="en-US" dirty="0"/>
              <a:t>Yes, but not as much as we’d like</a:t>
            </a:r>
          </a:p>
          <a:p>
            <a:r>
              <a:rPr lang="en-US" altLang="en-US" dirty="0"/>
              <a:t>Programs have real dependencies that limit ILP</a:t>
            </a:r>
          </a:p>
          <a:p>
            <a:r>
              <a:rPr lang="en-US" altLang="en-US" dirty="0"/>
              <a:t>Some dependencies are hard to eliminate</a:t>
            </a:r>
          </a:p>
          <a:p>
            <a:pPr lvl="1"/>
            <a:r>
              <a:rPr lang="en-US" altLang="en-US" dirty="0"/>
              <a:t>e.g., pointer aliasing</a:t>
            </a:r>
          </a:p>
          <a:p>
            <a:r>
              <a:rPr lang="en-US" altLang="en-US" dirty="0"/>
              <a:t>Some parallelism is hard to expose</a:t>
            </a:r>
          </a:p>
          <a:p>
            <a:pPr lvl="1"/>
            <a:r>
              <a:rPr lang="en-US" altLang="en-US" dirty="0"/>
              <a:t>Limited window size during instruction issue</a:t>
            </a:r>
          </a:p>
          <a:p>
            <a:r>
              <a:rPr lang="en-US" altLang="en-US" dirty="0"/>
              <a:t>Memory delays and limited bandwidth</a:t>
            </a:r>
          </a:p>
          <a:p>
            <a:pPr lvl="1"/>
            <a:r>
              <a:rPr lang="en-US" altLang="en-US" dirty="0"/>
              <a:t>Hard to keep pipelines full</a:t>
            </a:r>
          </a:p>
          <a:p>
            <a:r>
              <a:rPr lang="en-AU" altLang="en-US" dirty="0"/>
              <a:t>Speculation can help if done </a:t>
            </a:r>
            <a:r>
              <a:rPr lang="en-AU" altLang="en-US" dirty="0" smtClean="0"/>
              <a:t>well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Does Multiple Issue Work?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10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04317"/>
            <a:ext cx="10515600" cy="5666040"/>
          </a:xfrm>
        </p:spPr>
        <p:txBody>
          <a:bodyPr>
            <a:normAutofit/>
          </a:bodyPr>
          <a:lstStyle/>
          <a:p>
            <a:r>
              <a:rPr lang="en-US" altLang="en-US" dirty="0"/>
              <a:t>ISA influences design of </a:t>
            </a:r>
            <a:r>
              <a:rPr lang="en-US" altLang="en-US" dirty="0" err="1"/>
              <a:t>datapath</a:t>
            </a:r>
            <a:r>
              <a:rPr lang="en-US" altLang="en-US" dirty="0"/>
              <a:t> and control</a:t>
            </a:r>
          </a:p>
          <a:p>
            <a:r>
              <a:rPr lang="en-US" altLang="en-US" dirty="0" err="1"/>
              <a:t>Datapath</a:t>
            </a:r>
            <a:r>
              <a:rPr lang="en-US" altLang="en-US" dirty="0"/>
              <a:t> and control influence design of ISA</a:t>
            </a:r>
          </a:p>
          <a:p>
            <a:r>
              <a:rPr lang="en-US" altLang="en-US" dirty="0"/>
              <a:t>Pipelining improves instruction throughput</a:t>
            </a:r>
            <a:br>
              <a:rPr lang="en-US" altLang="en-US" dirty="0"/>
            </a:br>
            <a:r>
              <a:rPr lang="en-US" altLang="en-US" dirty="0"/>
              <a:t>using parallelism</a:t>
            </a:r>
          </a:p>
          <a:p>
            <a:pPr lvl="1"/>
            <a:r>
              <a:rPr lang="en-US" altLang="en-US" dirty="0"/>
              <a:t>More instructions completed per second</a:t>
            </a:r>
          </a:p>
          <a:p>
            <a:pPr lvl="1"/>
            <a:r>
              <a:rPr lang="en-US" altLang="en-US" dirty="0"/>
              <a:t>Latency for each instruction not reduced</a:t>
            </a:r>
          </a:p>
          <a:p>
            <a:r>
              <a:rPr lang="en-US" altLang="en-US" dirty="0"/>
              <a:t>Hazards: structural, data, control</a:t>
            </a:r>
          </a:p>
          <a:p>
            <a:r>
              <a:rPr lang="en-US" altLang="en-US" dirty="0"/>
              <a:t>Multiple issue and dynamic scheduling (ILP)</a:t>
            </a:r>
          </a:p>
          <a:p>
            <a:pPr lvl="1"/>
            <a:r>
              <a:rPr lang="en-US" altLang="en-US" dirty="0"/>
              <a:t>Dependencies limit achievable parallelism</a:t>
            </a:r>
          </a:p>
          <a:p>
            <a:pPr lvl="1"/>
            <a:r>
              <a:rPr lang="en-US" altLang="en-US" dirty="0"/>
              <a:t>Complexity leads to the power wall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502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03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Multiplexers</a:t>
            </a:r>
          </a:p>
        </p:txBody>
      </p:sp>
      <p:sp>
        <p:nvSpPr>
          <p:cNvPr id="16" name="Oval 3"/>
          <p:cNvSpPr>
            <a:spLocks noChangeArrowheads="1"/>
          </p:cNvSpPr>
          <p:nvPr/>
        </p:nvSpPr>
        <p:spPr bwMode="auto">
          <a:xfrm>
            <a:off x="7374005" y="3552200"/>
            <a:ext cx="936625" cy="865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2903948" y="1463743"/>
            <a:ext cx="936625" cy="86518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 flipH="1">
            <a:off x="3119848" y="1752668"/>
            <a:ext cx="57626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Arc 7"/>
          <p:cNvSpPr>
            <a:spLocks/>
          </p:cNvSpPr>
          <p:nvPr/>
        </p:nvSpPr>
        <p:spPr bwMode="auto">
          <a:xfrm rot="10800000" flipH="1" flipV="1">
            <a:off x="3119848" y="1968568"/>
            <a:ext cx="287337" cy="2159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 flipH="1">
            <a:off x="7554980" y="3841125"/>
            <a:ext cx="5762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Arc 9"/>
          <p:cNvSpPr>
            <a:spLocks/>
          </p:cNvSpPr>
          <p:nvPr/>
        </p:nvSpPr>
        <p:spPr bwMode="auto">
          <a:xfrm rot="10800000" flipH="1" flipV="1">
            <a:off x="7554980" y="4057025"/>
            <a:ext cx="287338" cy="2159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0"/>
          <p:cNvSpPr>
            <a:spLocks noChangeArrowheads="1"/>
          </p:cNvSpPr>
          <p:nvPr/>
        </p:nvSpPr>
        <p:spPr bwMode="auto">
          <a:xfrm>
            <a:off x="6445940" y="5347119"/>
            <a:ext cx="936625" cy="86518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6734865" y="5563019"/>
            <a:ext cx="35877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Arc 12"/>
          <p:cNvSpPr>
            <a:spLocks/>
          </p:cNvSpPr>
          <p:nvPr/>
        </p:nvSpPr>
        <p:spPr bwMode="auto">
          <a:xfrm rot="10800000" flipV="1">
            <a:off x="6982515" y="5778919"/>
            <a:ext cx="144463" cy="288925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5753934" y="1068353"/>
            <a:ext cx="5765524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Can’t just join wires together</a:t>
            </a:r>
          </a:p>
          <a:p>
            <a:pPr lvl="1" eaLnBrk="1" hangingPunct="1"/>
            <a:r>
              <a:rPr lang="en-AU" altLang="en-US" sz="3200" dirty="0"/>
              <a:t>Use multiplexers</a:t>
            </a:r>
          </a:p>
        </p:txBody>
      </p:sp>
      <p:pic>
        <p:nvPicPr>
          <p:cNvPr id="26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750" y="1858866"/>
            <a:ext cx="8836856" cy="478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207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445" y="1098411"/>
            <a:ext cx="7271324" cy="547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018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05627"/>
          </a:xfrm>
        </p:spPr>
        <p:txBody>
          <a:bodyPr/>
          <a:lstStyle/>
          <a:p>
            <a:r>
              <a:rPr lang="en-US" altLang="en-US" dirty="0"/>
              <a:t>Information encoded in binary</a:t>
            </a:r>
          </a:p>
          <a:p>
            <a:pPr lvl="1"/>
            <a:r>
              <a:rPr lang="en-US" altLang="en-US" dirty="0"/>
              <a:t>Low voltage = 0, High voltage = 1</a:t>
            </a:r>
          </a:p>
          <a:p>
            <a:pPr lvl="1"/>
            <a:r>
              <a:rPr lang="en-US" altLang="en-US" dirty="0"/>
              <a:t>One wire per bit</a:t>
            </a:r>
          </a:p>
          <a:p>
            <a:pPr lvl="1"/>
            <a:r>
              <a:rPr lang="en-US" altLang="en-US" dirty="0"/>
              <a:t>Multi-bit data encoded on multi-wire buses</a:t>
            </a:r>
          </a:p>
          <a:p>
            <a:r>
              <a:rPr lang="en-US" altLang="en-US" dirty="0"/>
              <a:t>Combinational element</a:t>
            </a:r>
          </a:p>
          <a:p>
            <a:pPr lvl="1"/>
            <a:r>
              <a:rPr lang="en-US" altLang="en-US" dirty="0"/>
              <a:t>Operate on data</a:t>
            </a:r>
          </a:p>
          <a:p>
            <a:pPr lvl="1"/>
            <a:r>
              <a:rPr lang="en-US" altLang="en-US" dirty="0"/>
              <a:t>Output is a function of input</a:t>
            </a:r>
          </a:p>
          <a:p>
            <a:r>
              <a:rPr lang="en-US" altLang="en-US" dirty="0"/>
              <a:t>State (sequential) elements</a:t>
            </a:r>
          </a:p>
          <a:p>
            <a:pPr lvl="1"/>
            <a:r>
              <a:rPr lang="en-US" altLang="en-US" dirty="0"/>
              <a:t>Store </a:t>
            </a:r>
            <a:r>
              <a:rPr lang="en-US" altLang="en-US" dirty="0" smtClean="0"/>
              <a:t>information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 Design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35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87622" y="1114807"/>
            <a:ext cx="3240024" cy="1327403"/>
          </a:xfrm>
        </p:spPr>
        <p:txBody>
          <a:bodyPr/>
          <a:lstStyle/>
          <a:p>
            <a:r>
              <a:rPr lang="en-US" altLang="en-US" dirty="0"/>
              <a:t>AND-gate</a:t>
            </a:r>
          </a:p>
          <a:p>
            <a:pPr lvl="1"/>
            <a:r>
              <a:rPr lang="en-US" altLang="en-US" dirty="0"/>
              <a:t>Y = A &amp; </a:t>
            </a:r>
            <a:r>
              <a:rPr lang="en-US" altLang="en-US" dirty="0" smtClean="0"/>
              <a:t>B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Combinational Elements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7676194" y="1055496"/>
            <a:ext cx="3240024" cy="132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Adder</a:t>
            </a:r>
          </a:p>
          <a:p>
            <a:pPr lvl="1"/>
            <a:r>
              <a:rPr lang="en-US" altLang="en-US" dirty="0"/>
              <a:t>Y = A + B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819706" y="3929416"/>
            <a:ext cx="4096512" cy="132740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Arithmetic/Logic Unit</a:t>
            </a:r>
          </a:p>
          <a:p>
            <a:pPr lvl="1"/>
            <a:r>
              <a:rPr lang="en-US" altLang="en-US" dirty="0"/>
              <a:t>Y = F(A, B)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051645" y="3681791"/>
            <a:ext cx="3240024" cy="132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36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  <a:defRPr sz="32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4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7327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Multiplexer</a:t>
            </a:r>
          </a:p>
          <a:p>
            <a:pPr lvl="1"/>
            <a:r>
              <a:rPr lang="en-US" altLang="en-US" dirty="0"/>
              <a:t>Y = S ? I1 : I0</a:t>
            </a:r>
            <a:endParaRPr lang="en-AU" altLang="en-US" dirty="0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2437778" y="2345817"/>
            <a:ext cx="2006204" cy="1266031"/>
            <a:chOff x="249" y="2299"/>
            <a:chExt cx="983" cy="413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476" y="2387"/>
              <a:ext cx="544" cy="273"/>
              <a:chOff x="431" y="1888"/>
              <a:chExt cx="544" cy="273"/>
            </a:xfrm>
          </p:grpSpPr>
          <p:sp>
            <p:nvSpPr>
              <p:cNvPr id="13" name="Arc 6"/>
              <p:cNvSpPr>
                <a:spLocks/>
              </p:cNvSpPr>
              <p:nvPr/>
            </p:nvSpPr>
            <p:spPr bwMode="auto">
              <a:xfrm>
                <a:off x="701" y="1889"/>
                <a:ext cx="139" cy="272"/>
              </a:xfrm>
              <a:custGeom>
                <a:avLst/>
                <a:gdLst>
                  <a:gd name="T0" fmla="*/ 0 w 22080"/>
                  <a:gd name="T1" fmla="*/ 0 h 43200"/>
                  <a:gd name="T2" fmla="*/ 0 w 22080"/>
                  <a:gd name="T3" fmla="*/ 0 h 43200"/>
                  <a:gd name="T4" fmla="*/ 0 w 2208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2080"/>
                  <a:gd name="T10" fmla="*/ 0 h 43200"/>
                  <a:gd name="T11" fmla="*/ 22080 w 2208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80" h="43200" fill="none" extrusionOk="0">
                    <a:moveTo>
                      <a:pt x="479" y="0"/>
                    </a:moveTo>
                    <a:cubicBezTo>
                      <a:pt x="12409" y="0"/>
                      <a:pt x="22080" y="9670"/>
                      <a:pt x="22080" y="21600"/>
                    </a:cubicBezTo>
                    <a:cubicBezTo>
                      <a:pt x="22080" y="33529"/>
                      <a:pt x="12409" y="43200"/>
                      <a:pt x="480" y="43200"/>
                    </a:cubicBezTo>
                    <a:cubicBezTo>
                      <a:pt x="319" y="43200"/>
                      <a:pt x="159" y="43198"/>
                      <a:pt x="0" y="43194"/>
                    </a:cubicBezTo>
                  </a:path>
                  <a:path w="22080" h="43200" stroke="0" extrusionOk="0">
                    <a:moveTo>
                      <a:pt x="479" y="0"/>
                    </a:moveTo>
                    <a:cubicBezTo>
                      <a:pt x="12409" y="0"/>
                      <a:pt x="22080" y="9670"/>
                      <a:pt x="22080" y="21600"/>
                    </a:cubicBezTo>
                    <a:cubicBezTo>
                      <a:pt x="22080" y="33529"/>
                      <a:pt x="12409" y="43200"/>
                      <a:pt x="480" y="43200"/>
                    </a:cubicBezTo>
                    <a:cubicBezTo>
                      <a:pt x="319" y="43200"/>
                      <a:pt x="159" y="43198"/>
                      <a:pt x="0" y="43194"/>
                    </a:cubicBezTo>
                    <a:lnTo>
                      <a:pt x="480" y="21600"/>
                    </a:lnTo>
                    <a:lnTo>
                      <a:pt x="479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7"/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8"/>
              <p:cNvSpPr>
                <a:spLocks noChangeShapeType="1"/>
              </p:cNvSpPr>
              <p:nvPr/>
            </p:nvSpPr>
            <p:spPr bwMode="auto">
              <a:xfrm>
                <a:off x="567" y="1888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9"/>
              <p:cNvSpPr>
                <a:spLocks noChangeShapeType="1"/>
              </p:cNvSpPr>
              <p:nvPr/>
            </p:nvSpPr>
            <p:spPr bwMode="auto">
              <a:xfrm>
                <a:off x="567" y="2160"/>
                <a:ext cx="1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10"/>
              <p:cNvSpPr>
                <a:spLocks noChangeShapeType="1"/>
              </p:cNvSpPr>
              <p:nvPr/>
            </p:nvSpPr>
            <p:spPr bwMode="auto">
              <a:xfrm>
                <a:off x="431" y="1933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11"/>
              <p:cNvSpPr>
                <a:spLocks noChangeShapeType="1"/>
              </p:cNvSpPr>
              <p:nvPr/>
            </p:nvSpPr>
            <p:spPr bwMode="auto">
              <a:xfrm>
                <a:off x="431" y="2115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12"/>
              <p:cNvSpPr>
                <a:spLocks noChangeShapeType="1"/>
              </p:cNvSpPr>
              <p:nvPr/>
            </p:nvSpPr>
            <p:spPr bwMode="auto">
              <a:xfrm>
                <a:off x="839" y="2024"/>
                <a:ext cx="1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249" y="229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AU" altLang="en-US" sz="1800"/>
            </a:p>
          </p:txBody>
        </p:sp>
        <p:sp>
          <p:nvSpPr>
            <p:cNvPr id="11" name="Text Box 14"/>
            <p:cNvSpPr txBox="1">
              <a:spLocks noChangeArrowheads="1"/>
            </p:cNvSpPr>
            <p:nvPr/>
          </p:nvSpPr>
          <p:spPr bwMode="auto">
            <a:xfrm>
              <a:off x="249" y="2481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AU" altLang="en-US" sz="1800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1020" y="2390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</a:t>
              </a:r>
              <a:endParaRPr lang="en-AU" altLang="en-US" sz="1800"/>
            </a:p>
          </p:txBody>
        </p:sp>
      </p:grpSp>
      <p:grpSp>
        <p:nvGrpSpPr>
          <p:cNvPr id="20" name="Group 33"/>
          <p:cNvGrpSpPr>
            <a:grpSpLocks/>
          </p:cNvGrpSpPr>
          <p:nvPr/>
        </p:nvGrpSpPr>
        <p:grpSpPr bwMode="auto">
          <a:xfrm>
            <a:off x="8607024" y="2399462"/>
            <a:ext cx="2006204" cy="1266031"/>
            <a:chOff x="1111" y="2659"/>
            <a:chExt cx="1011" cy="638"/>
          </a:xfrm>
        </p:grpSpPr>
        <p:sp>
          <p:nvSpPr>
            <p:cNvPr id="21" name="Line 34"/>
            <p:cNvSpPr>
              <a:spLocks noChangeShapeType="1"/>
            </p:cNvSpPr>
            <p:nvPr/>
          </p:nvSpPr>
          <p:spPr bwMode="auto">
            <a:xfrm>
              <a:off x="1338" y="2795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>
              <a:off x="1338" y="315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36"/>
            <p:cNvSpPr>
              <a:spLocks noChangeShapeType="1"/>
            </p:cNvSpPr>
            <p:nvPr/>
          </p:nvSpPr>
          <p:spPr bwMode="auto">
            <a:xfrm>
              <a:off x="1791" y="297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37"/>
            <p:cNvSpPr txBox="1">
              <a:spLocks noChangeArrowheads="1"/>
            </p:cNvSpPr>
            <p:nvPr/>
          </p:nvSpPr>
          <p:spPr bwMode="auto">
            <a:xfrm>
              <a:off x="1111" y="2662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AU" altLang="en-US" sz="1800"/>
            </a:p>
          </p:txBody>
        </p:sp>
        <p:sp>
          <p:nvSpPr>
            <p:cNvPr id="25" name="Text Box 38"/>
            <p:cNvSpPr txBox="1">
              <a:spLocks noChangeArrowheads="1"/>
            </p:cNvSpPr>
            <p:nvPr/>
          </p:nvSpPr>
          <p:spPr bwMode="auto">
            <a:xfrm>
              <a:off x="1111" y="306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AU" altLang="en-US" sz="1800"/>
            </a:p>
          </p:txBody>
        </p:sp>
        <p:sp>
          <p:nvSpPr>
            <p:cNvPr id="26" name="Text Box 39"/>
            <p:cNvSpPr txBox="1">
              <a:spLocks noChangeArrowheads="1"/>
            </p:cNvSpPr>
            <p:nvPr/>
          </p:nvSpPr>
          <p:spPr bwMode="auto">
            <a:xfrm>
              <a:off x="1910" y="284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</a:t>
              </a:r>
              <a:endParaRPr lang="en-AU" altLang="en-US" sz="1800"/>
            </a:p>
          </p:txBody>
        </p:sp>
        <p:sp>
          <p:nvSpPr>
            <p:cNvPr id="27" name="Line 40"/>
            <p:cNvSpPr>
              <a:spLocks noChangeShapeType="1"/>
            </p:cNvSpPr>
            <p:nvPr/>
          </p:nvSpPr>
          <p:spPr bwMode="auto">
            <a:xfrm>
              <a:off x="1474" y="2659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1"/>
            <p:cNvSpPr>
              <a:spLocks noChangeShapeType="1"/>
            </p:cNvSpPr>
            <p:nvPr/>
          </p:nvSpPr>
          <p:spPr bwMode="auto">
            <a:xfrm>
              <a:off x="1474" y="3067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2"/>
            <p:cNvSpPr>
              <a:spLocks noChangeShapeType="1"/>
            </p:cNvSpPr>
            <p:nvPr/>
          </p:nvSpPr>
          <p:spPr bwMode="auto">
            <a:xfrm>
              <a:off x="1474" y="2886"/>
              <a:ext cx="91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43"/>
            <p:cNvSpPr>
              <a:spLocks noChangeShapeType="1"/>
            </p:cNvSpPr>
            <p:nvPr/>
          </p:nvSpPr>
          <p:spPr bwMode="auto">
            <a:xfrm flipH="1">
              <a:off x="1474" y="2976"/>
              <a:ext cx="91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44"/>
            <p:cNvSpPr>
              <a:spLocks noChangeShapeType="1"/>
            </p:cNvSpPr>
            <p:nvPr/>
          </p:nvSpPr>
          <p:spPr bwMode="auto">
            <a:xfrm>
              <a:off x="1474" y="2659"/>
              <a:ext cx="317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45"/>
            <p:cNvSpPr>
              <a:spLocks noChangeShapeType="1"/>
            </p:cNvSpPr>
            <p:nvPr/>
          </p:nvSpPr>
          <p:spPr bwMode="auto">
            <a:xfrm flipV="1">
              <a:off x="1474" y="3113"/>
              <a:ext cx="317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46"/>
            <p:cNvSpPr>
              <a:spLocks noChangeShapeType="1"/>
            </p:cNvSpPr>
            <p:nvPr/>
          </p:nvSpPr>
          <p:spPr bwMode="auto">
            <a:xfrm>
              <a:off x="1791" y="2840"/>
              <a:ext cx="0" cy="2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47"/>
            <p:cNvSpPr txBox="1">
              <a:spLocks noChangeArrowheads="1"/>
            </p:cNvSpPr>
            <p:nvPr/>
          </p:nvSpPr>
          <p:spPr bwMode="auto">
            <a:xfrm>
              <a:off x="1620" y="2889"/>
              <a:ext cx="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+</a:t>
              </a:r>
              <a:endParaRPr lang="en-AU" altLang="en-US" sz="1800" dirty="0"/>
            </a:p>
          </p:txBody>
        </p:sp>
      </p:grpSp>
      <p:grpSp>
        <p:nvGrpSpPr>
          <p:cNvPr id="35" name="Group 16"/>
          <p:cNvGrpSpPr>
            <a:grpSpLocks/>
          </p:cNvGrpSpPr>
          <p:nvPr/>
        </p:nvGrpSpPr>
        <p:grpSpPr bwMode="auto">
          <a:xfrm>
            <a:off x="2452470" y="5127205"/>
            <a:ext cx="2006204" cy="1266031"/>
            <a:chOff x="113" y="2840"/>
            <a:chExt cx="892" cy="824"/>
          </a:xfrm>
        </p:grpSpPr>
        <p:sp>
          <p:nvSpPr>
            <p:cNvPr id="36" name="Line 17"/>
            <p:cNvSpPr>
              <a:spLocks noChangeShapeType="1"/>
            </p:cNvSpPr>
            <p:nvPr/>
          </p:nvSpPr>
          <p:spPr bwMode="auto">
            <a:xfrm>
              <a:off x="340" y="297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8"/>
            <p:cNvSpPr>
              <a:spLocks noChangeShapeType="1"/>
            </p:cNvSpPr>
            <p:nvPr/>
          </p:nvSpPr>
          <p:spPr bwMode="auto">
            <a:xfrm>
              <a:off x="340" y="315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9"/>
            <p:cNvSpPr>
              <a:spLocks noChangeShapeType="1"/>
            </p:cNvSpPr>
            <p:nvPr/>
          </p:nvSpPr>
          <p:spPr bwMode="auto">
            <a:xfrm>
              <a:off x="657" y="3067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 Box 20"/>
            <p:cNvSpPr txBox="1">
              <a:spLocks noChangeArrowheads="1"/>
            </p:cNvSpPr>
            <p:nvPr/>
          </p:nvSpPr>
          <p:spPr bwMode="auto">
            <a:xfrm>
              <a:off x="113" y="2843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I0</a:t>
              </a:r>
              <a:endParaRPr lang="en-AU" altLang="en-US" sz="1800"/>
            </a:p>
          </p:txBody>
        </p:sp>
        <p:sp>
          <p:nvSpPr>
            <p:cNvPr id="40" name="Text Box 21"/>
            <p:cNvSpPr txBox="1">
              <a:spLocks noChangeArrowheads="1"/>
            </p:cNvSpPr>
            <p:nvPr/>
          </p:nvSpPr>
          <p:spPr bwMode="auto">
            <a:xfrm>
              <a:off x="113" y="3025"/>
              <a:ext cx="23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I1</a:t>
              </a:r>
              <a:endParaRPr lang="en-AU" altLang="en-US" sz="1800"/>
            </a:p>
          </p:txBody>
        </p:sp>
        <p:sp>
          <p:nvSpPr>
            <p:cNvPr id="41" name="Text Box 22"/>
            <p:cNvSpPr txBox="1">
              <a:spLocks noChangeArrowheads="1"/>
            </p:cNvSpPr>
            <p:nvPr/>
          </p:nvSpPr>
          <p:spPr bwMode="auto">
            <a:xfrm>
              <a:off x="793" y="293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</a:t>
              </a:r>
              <a:endParaRPr lang="en-AU" altLang="en-US" sz="1800"/>
            </a:p>
          </p:txBody>
        </p:sp>
        <p:sp>
          <p:nvSpPr>
            <p:cNvPr id="42" name="Line 23"/>
            <p:cNvSpPr>
              <a:spLocks noChangeShapeType="1"/>
            </p:cNvSpPr>
            <p:nvPr/>
          </p:nvSpPr>
          <p:spPr bwMode="auto">
            <a:xfrm>
              <a:off x="476" y="2931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Arc 24"/>
            <p:cNvSpPr>
              <a:spLocks/>
            </p:cNvSpPr>
            <p:nvPr/>
          </p:nvSpPr>
          <p:spPr bwMode="auto">
            <a:xfrm>
              <a:off x="567" y="2840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rc 25"/>
            <p:cNvSpPr>
              <a:spLocks/>
            </p:cNvSpPr>
            <p:nvPr/>
          </p:nvSpPr>
          <p:spPr bwMode="auto">
            <a:xfrm flipH="1">
              <a:off x="476" y="2840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Arc 26"/>
            <p:cNvSpPr>
              <a:spLocks/>
            </p:cNvSpPr>
            <p:nvPr/>
          </p:nvSpPr>
          <p:spPr bwMode="auto">
            <a:xfrm flipV="1">
              <a:off x="567" y="3203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Arc 27"/>
            <p:cNvSpPr>
              <a:spLocks/>
            </p:cNvSpPr>
            <p:nvPr/>
          </p:nvSpPr>
          <p:spPr bwMode="auto">
            <a:xfrm flipH="1" flipV="1">
              <a:off x="476" y="3203"/>
              <a:ext cx="90" cy="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28"/>
            <p:cNvSpPr>
              <a:spLocks noChangeShapeType="1"/>
            </p:cNvSpPr>
            <p:nvPr/>
          </p:nvSpPr>
          <p:spPr bwMode="auto">
            <a:xfrm>
              <a:off x="657" y="2931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 Box 29"/>
            <p:cNvSpPr txBox="1">
              <a:spLocks noChangeArrowheads="1"/>
            </p:cNvSpPr>
            <p:nvPr/>
          </p:nvSpPr>
          <p:spPr bwMode="auto">
            <a:xfrm>
              <a:off x="476" y="2840"/>
              <a:ext cx="18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3600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/>
                <a:t>M</a:t>
              </a:r>
              <a:br>
                <a:rPr lang="en-US" altLang="en-US" sz="1400" dirty="0"/>
              </a:br>
              <a:r>
                <a:rPr lang="en-US" altLang="en-US" sz="1400" dirty="0"/>
                <a:t>u</a:t>
              </a:r>
              <a:br>
                <a:rPr lang="en-US" altLang="en-US" sz="1400" dirty="0"/>
              </a:br>
              <a:r>
                <a:rPr lang="en-US" altLang="en-US" sz="1400" dirty="0"/>
                <a:t>x</a:t>
              </a:r>
              <a:endParaRPr lang="en-AU" altLang="en-US" sz="1400" dirty="0"/>
            </a:p>
          </p:txBody>
        </p:sp>
        <p:sp>
          <p:nvSpPr>
            <p:cNvPr id="49" name="Line 30"/>
            <p:cNvSpPr>
              <a:spLocks noChangeShapeType="1"/>
            </p:cNvSpPr>
            <p:nvPr/>
          </p:nvSpPr>
          <p:spPr bwMode="auto">
            <a:xfrm flipV="1">
              <a:off x="567" y="3294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Text Box 31"/>
            <p:cNvSpPr txBox="1">
              <a:spLocks noChangeArrowheads="1"/>
            </p:cNvSpPr>
            <p:nvPr/>
          </p:nvSpPr>
          <p:spPr bwMode="auto">
            <a:xfrm>
              <a:off x="461" y="343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S</a:t>
              </a:r>
              <a:endParaRPr lang="en-AU" altLang="en-US" sz="1800"/>
            </a:p>
          </p:txBody>
        </p:sp>
      </p:grpSp>
      <p:grpSp>
        <p:nvGrpSpPr>
          <p:cNvPr id="51" name="Group 48"/>
          <p:cNvGrpSpPr>
            <a:grpSpLocks/>
          </p:cNvGrpSpPr>
          <p:nvPr/>
        </p:nvGrpSpPr>
        <p:grpSpPr bwMode="auto">
          <a:xfrm>
            <a:off x="8271971" y="5288094"/>
            <a:ext cx="2006204" cy="1266031"/>
            <a:chOff x="2699" y="2750"/>
            <a:chExt cx="1056" cy="1005"/>
          </a:xfrm>
        </p:grpSpPr>
        <p:sp>
          <p:nvSpPr>
            <p:cNvPr id="52" name="Line 49"/>
            <p:cNvSpPr>
              <a:spLocks noChangeShapeType="1"/>
            </p:cNvSpPr>
            <p:nvPr/>
          </p:nvSpPr>
          <p:spPr bwMode="auto">
            <a:xfrm>
              <a:off x="2926" y="2886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50"/>
            <p:cNvSpPr>
              <a:spLocks noChangeShapeType="1"/>
            </p:cNvSpPr>
            <p:nvPr/>
          </p:nvSpPr>
          <p:spPr bwMode="auto">
            <a:xfrm>
              <a:off x="2926" y="3339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51"/>
            <p:cNvSpPr>
              <a:spLocks noChangeShapeType="1"/>
            </p:cNvSpPr>
            <p:nvPr/>
          </p:nvSpPr>
          <p:spPr bwMode="auto">
            <a:xfrm>
              <a:off x="3424" y="3113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Text Box 52"/>
            <p:cNvSpPr txBox="1">
              <a:spLocks noChangeArrowheads="1"/>
            </p:cNvSpPr>
            <p:nvPr/>
          </p:nvSpPr>
          <p:spPr bwMode="auto">
            <a:xfrm>
              <a:off x="2699" y="275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A</a:t>
              </a:r>
              <a:endParaRPr lang="en-AU" altLang="en-US" sz="1800"/>
            </a:p>
          </p:txBody>
        </p:sp>
        <p:sp>
          <p:nvSpPr>
            <p:cNvPr id="56" name="Text Box 53"/>
            <p:cNvSpPr txBox="1">
              <a:spLocks noChangeArrowheads="1"/>
            </p:cNvSpPr>
            <p:nvPr/>
          </p:nvSpPr>
          <p:spPr bwMode="auto">
            <a:xfrm>
              <a:off x="2699" y="3247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B</a:t>
              </a:r>
              <a:endParaRPr lang="en-AU" altLang="en-US" sz="1800"/>
            </a:p>
          </p:txBody>
        </p:sp>
        <p:sp>
          <p:nvSpPr>
            <p:cNvPr id="57" name="Text Box 54"/>
            <p:cNvSpPr txBox="1">
              <a:spLocks noChangeArrowheads="1"/>
            </p:cNvSpPr>
            <p:nvPr/>
          </p:nvSpPr>
          <p:spPr bwMode="auto">
            <a:xfrm>
              <a:off x="3543" y="2979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Y</a:t>
              </a:r>
              <a:endParaRPr lang="en-AU" altLang="en-US" sz="1800"/>
            </a:p>
          </p:txBody>
        </p:sp>
        <p:sp>
          <p:nvSpPr>
            <p:cNvPr id="58" name="Line 55"/>
            <p:cNvSpPr>
              <a:spLocks noChangeShapeType="1"/>
            </p:cNvSpPr>
            <p:nvPr/>
          </p:nvSpPr>
          <p:spPr bwMode="auto">
            <a:xfrm>
              <a:off x="3061" y="2750"/>
              <a:ext cx="1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6"/>
            <p:cNvSpPr>
              <a:spLocks noChangeShapeType="1"/>
            </p:cNvSpPr>
            <p:nvPr/>
          </p:nvSpPr>
          <p:spPr bwMode="auto">
            <a:xfrm flipH="1">
              <a:off x="3061" y="3203"/>
              <a:ext cx="1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57"/>
            <p:cNvSpPr>
              <a:spLocks noChangeShapeType="1"/>
            </p:cNvSpPr>
            <p:nvPr/>
          </p:nvSpPr>
          <p:spPr bwMode="auto">
            <a:xfrm>
              <a:off x="3062" y="3022"/>
              <a:ext cx="91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58"/>
            <p:cNvSpPr>
              <a:spLocks noChangeShapeType="1"/>
            </p:cNvSpPr>
            <p:nvPr/>
          </p:nvSpPr>
          <p:spPr bwMode="auto">
            <a:xfrm flipH="1">
              <a:off x="3062" y="3112"/>
              <a:ext cx="91" cy="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59"/>
            <p:cNvSpPr>
              <a:spLocks noChangeShapeType="1"/>
            </p:cNvSpPr>
            <p:nvPr/>
          </p:nvSpPr>
          <p:spPr bwMode="auto">
            <a:xfrm>
              <a:off x="3061" y="2750"/>
              <a:ext cx="363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60"/>
            <p:cNvSpPr>
              <a:spLocks noChangeShapeType="1"/>
            </p:cNvSpPr>
            <p:nvPr/>
          </p:nvSpPr>
          <p:spPr bwMode="auto">
            <a:xfrm flipV="1">
              <a:off x="3061" y="3294"/>
              <a:ext cx="363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61"/>
            <p:cNvSpPr>
              <a:spLocks noChangeShapeType="1"/>
            </p:cNvSpPr>
            <p:nvPr/>
          </p:nvSpPr>
          <p:spPr bwMode="auto">
            <a:xfrm>
              <a:off x="3424" y="2931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Text Box 62"/>
            <p:cNvSpPr txBox="1">
              <a:spLocks noChangeArrowheads="1"/>
            </p:cNvSpPr>
            <p:nvPr/>
          </p:nvSpPr>
          <p:spPr bwMode="auto">
            <a:xfrm>
              <a:off x="3152" y="3025"/>
              <a:ext cx="2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/>
                <a:t>ALU</a:t>
              </a:r>
              <a:endParaRPr lang="en-AU" altLang="en-US" sz="1800" dirty="0"/>
            </a:p>
          </p:txBody>
        </p:sp>
        <p:sp>
          <p:nvSpPr>
            <p:cNvPr id="66" name="Line 63"/>
            <p:cNvSpPr>
              <a:spLocks noChangeShapeType="1"/>
            </p:cNvSpPr>
            <p:nvPr/>
          </p:nvSpPr>
          <p:spPr bwMode="auto">
            <a:xfrm>
              <a:off x="3243" y="3385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Text Box 64"/>
            <p:cNvSpPr txBox="1">
              <a:spLocks noChangeArrowheads="1"/>
            </p:cNvSpPr>
            <p:nvPr/>
          </p:nvSpPr>
          <p:spPr bwMode="auto">
            <a:xfrm>
              <a:off x="3152" y="3524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F</a:t>
              </a:r>
              <a:endParaRPr lang="en-AU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0570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2270825"/>
          </a:xfrm>
        </p:spPr>
        <p:txBody>
          <a:bodyPr/>
          <a:lstStyle/>
          <a:p>
            <a:r>
              <a:rPr lang="en-US" altLang="en-US" dirty="0"/>
              <a:t>Register: stores data in a circuit</a:t>
            </a:r>
          </a:p>
          <a:p>
            <a:pPr lvl="1"/>
            <a:r>
              <a:rPr lang="en-US" altLang="en-US" dirty="0"/>
              <a:t>Uses a clock signal to determine when to update the stored value</a:t>
            </a:r>
          </a:p>
          <a:p>
            <a:pPr lvl="1"/>
            <a:r>
              <a:rPr lang="en-US" altLang="en-US" dirty="0"/>
              <a:t>Edge-triggered: update when </a:t>
            </a:r>
            <a:r>
              <a:rPr lang="en-US" altLang="en-US" dirty="0" err="1"/>
              <a:t>Clk</a:t>
            </a:r>
            <a:r>
              <a:rPr lang="en-US" altLang="en-US" dirty="0"/>
              <a:t> changes from 0 to </a:t>
            </a:r>
            <a:r>
              <a:rPr lang="en-US" altLang="en-US" dirty="0" smtClean="0"/>
              <a:t>1</a:t>
            </a:r>
            <a:endParaRPr lang="en-AU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Sequential Elements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505194" y="4023490"/>
            <a:ext cx="2407445" cy="1620520"/>
            <a:chOff x="657" y="2296"/>
            <a:chExt cx="1317" cy="771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111" y="2296"/>
              <a:ext cx="499" cy="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975" y="247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975" y="288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610" y="2478"/>
              <a:ext cx="1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748" y="2345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D</a:t>
              </a:r>
              <a:endParaRPr lang="en-AU" altLang="en-US" sz="1800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657" y="2753"/>
              <a:ext cx="3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Clk</a:t>
              </a:r>
              <a:endParaRPr lang="en-AU" altLang="en-US" sz="1800"/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746" y="2345"/>
              <a:ext cx="2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Q</a:t>
              </a:r>
              <a:endParaRPr lang="en-AU" altLang="en-US" sz="1800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111" y="2840"/>
              <a:ext cx="91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1111" y="2886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4304051" y="3749459"/>
            <a:ext cx="5898240" cy="2228215"/>
            <a:chOff x="2154" y="2523"/>
            <a:chExt cx="3008" cy="1134"/>
          </a:xfrm>
        </p:grpSpPr>
        <p:sp>
          <p:nvSpPr>
            <p:cNvPr id="16" name="Line 18"/>
            <p:cNvSpPr>
              <a:spLocks noChangeShapeType="1"/>
            </p:cNvSpPr>
            <p:nvPr/>
          </p:nvSpPr>
          <p:spPr bwMode="auto">
            <a:xfrm>
              <a:off x="2712" y="2614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2712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3256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3256" y="2795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2531" y="2795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3801" y="2614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3801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4345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4345" y="2795"/>
              <a:ext cx="5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4889" y="2614"/>
              <a:ext cx="0" cy="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 flipV="1">
              <a:off x="4890" y="2613"/>
              <a:ext cx="22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2531" y="3657"/>
              <a:ext cx="26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 flipV="1">
              <a:off x="2531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2154" y="2617"/>
              <a:ext cx="3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Clk</a:t>
              </a:r>
              <a:endParaRPr lang="en-AU" altLang="en-US" sz="1600"/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2154" y="2949"/>
              <a:ext cx="2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D</a:t>
              </a:r>
              <a:endParaRPr lang="en-AU" altLang="en-US" sz="1600"/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2154" y="3297"/>
              <a:ext cx="2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Q</a:t>
              </a:r>
              <a:endParaRPr lang="en-AU" altLang="en-US" sz="1600"/>
            </a:p>
          </p:txBody>
        </p:sp>
        <p:sp>
          <p:nvSpPr>
            <p:cNvPr id="32" name="Freeform 34"/>
            <p:cNvSpPr>
              <a:spLocks/>
            </p:cNvSpPr>
            <p:nvPr/>
          </p:nvSpPr>
          <p:spPr bwMode="auto">
            <a:xfrm>
              <a:off x="2531" y="2976"/>
              <a:ext cx="635" cy="182"/>
            </a:xfrm>
            <a:custGeom>
              <a:avLst/>
              <a:gdLst>
                <a:gd name="T0" fmla="*/ 0 w 635"/>
                <a:gd name="T1" fmla="*/ 0 h 182"/>
                <a:gd name="T2" fmla="*/ 590 w 635"/>
                <a:gd name="T3" fmla="*/ 0 h 182"/>
                <a:gd name="T4" fmla="*/ 635 w 635"/>
                <a:gd name="T5" fmla="*/ 91 h 182"/>
                <a:gd name="T6" fmla="*/ 590 w 635"/>
                <a:gd name="T7" fmla="*/ 182 h 182"/>
                <a:gd name="T8" fmla="*/ 0 w 635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5"/>
                <a:gd name="T16" fmla="*/ 0 h 182"/>
                <a:gd name="T17" fmla="*/ 635 w 635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5" h="182">
                  <a:moveTo>
                    <a:pt x="0" y="0"/>
                  </a:moveTo>
                  <a:lnTo>
                    <a:pt x="590" y="0"/>
                  </a:lnTo>
                  <a:lnTo>
                    <a:pt x="635" y="91"/>
                  </a:lnTo>
                  <a:lnTo>
                    <a:pt x="590" y="182"/>
                  </a:lnTo>
                  <a:lnTo>
                    <a:pt x="0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5"/>
            <p:cNvSpPr>
              <a:spLocks/>
            </p:cNvSpPr>
            <p:nvPr/>
          </p:nvSpPr>
          <p:spPr bwMode="auto">
            <a:xfrm>
              <a:off x="3166" y="2976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3892" y="3339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2803" y="3339"/>
              <a:ext cx="1089" cy="182"/>
            </a:xfrm>
            <a:custGeom>
              <a:avLst/>
              <a:gdLst>
                <a:gd name="T0" fmla="*/ 0 w 1089"/>
                <a:gd name="T1" fmla="*/ 91 h 182"/>
                <a:gd name="T2" fmla="*/ 45 w 1089"/>
                <a:gd name="T3" fmla="*/ 0 h 182"/>
                <a:gd name="T4" fmla="*/ 1043 w 1089"/>
                <a:gd name="T5" fmla="*/ 0 h 182"/>
                <a:gd name="T6" fmla="*/ 1089 w 1089"/>
                <a:gd name="T7" fmla="*/ 91 h 182"/>
                <a:gd name="T8" fmla="*/ 1043 w 1089"/>
                <a:gd name="T9" fmla="*/ 182 h 182"/>
                <a:gd name="T10" fmla="*/ 45 w 1089"/>
                <a:gd name="T11" fmla="*/ 182 h 182"/>
                <a:gd name="T12" fmla="*/ 0 w 1089"/>
                <a:gd name="T13" fmla="*/ 91 h 1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89"/>
                <a:gd name="T22" fmla="*/ 0 h 182"/>
                <a:gd name="T23" fmla="*/ 1089 w 1089"/>
                <a:gd name="T24" fmla="*/ 182 h 18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89" h="182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8"/>
            <p:cNvSpPr>
              <a:spLocks/>
            </p:cNvSpPr>
            <p:nvPr/>
          </p:nvSpPr>
          <p:spPr bwMode="auto">
            <a:xfrm>
              <a:off x="2531" y="3340"/>
              <a:ext cx="272" cy="181"/>
            </a:xfrm>
            <a:custGeom>
              <a:avLst/>
              <a:gdLst>
                <a:gd name="T0" fmla="*/ 0 w 272"/>
                <a:gd name="T1" fmla="*/ 0 h 181"/>
                <a:gd name="T2" fmla="*/ 227 w 272"/>
                <a:gd name="T3" fmla="*/ 0 h 181"/>
                <a:gd name="T4" fmla="*/ 272 w 272"/>
                <a:gd name="T5" fmla="*/ 90 h 181"/>
                <a:gd name="T6" fmla="*/ 227 w 272"/>
                <a:gd name="T7" fmla="*/ 181 h 181"/>
                <a:gd name="T8" fmla="*/ 0 w 272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"/>
                <a:gd name="T16" fmla="*/ 0 h 181"/>
                <a:gd name="T17" fmla="*/ 272 w 272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" h="181">
                  <a:moveTo>
                    <a:pt x="0" y="0"/>
                  </a:moveTo>
                  <a:lnTo>
                    <a:pt x="227" y="0"/>
                  </a:lnTo>
                  <a:lnTo>
                    <a:pt x="272" y="90"/>
                  </a:lnTo>
                  <a:lnTo>
                    <a:pt x="227" y="181"/>
                  </a:lnTo>
                  <a:lnTo>
                    <a:pt x="0" y="181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9"/>
            <p:cNvSpPr>
              <a:spLocks/>
            </p:cNvSpPr>
            <p:nvPr/>
          </p:nvSpPr>
          <p:spPr bwMode="auto">
            <a:xfrm>
              <a:off x="2712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3801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41"/>
            <p:cNvSpPr>
              <a:spLocks/>
            </p:cNvSpPr>
            <p:nvPr/>
          </p:nvSpPr>
          <p:spPr bwMode="auto">
            <a:xfrm>
              <a:off x="4980" y="3339"/>
              <a:ext cx="136" cy="182"/>
            </a:xfrm>
            <a:custGeom>
              <a:avLst/>
              <a:gdLst>
                <a:gd name="T0" fmla="*/ 136 w 136"/>
                <a:gd name="T1" fmla="*/ 0 h 182"/>
                <a:gd name="T2" fmla="*/ 45 w 136"/>
                <a:gd name="T3" fmla="*/ 0 h 182"/>
                <a:gd name="T4" fmla="*/ 0 w 136"/>
                <a:gd name="T5" fmla="*/ 91 h 182"/>
                <a:gd name="T6" fmla="*/ 45 w 136"/>
                <a:gd name="T7" fmla="*/ 182 h 182"/>
                <a:gd name="T8" fmla="*/ 136 w 136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182"/>
                <a:gd name="T17" fmla="*/ 136 w 136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182">
                  <a:moveTo>
                    <a:pt x="136" y="0"/>
                  </a:moveTo>
                  <a:lnTo>
                    <a:pt x="45" y="0"/>
                  </a:lnTo>
                  <a:lnTo>
                    <a:pt x="0" y="91"/>
                  </a:lnTo>
                  <a:lnTo>
                    <a:pt x="45" y="182"/>
                  </a:lnTo>
                  <a:lnTo>
                    <a:pt x="136" y="182"/>
                  </a:lnTo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4255" y="2976"/>
              <a:ext cx="862" cy="182"/>
            </a:xfrm>
            <a:custGeom>
              <a:avLst/>
              <a:gdLst>
                <a:gd name="T0" fmla="*/ 862 w 862"/>
                <a:gd name="T1" fmla="*/ 0 h 182"/>
                <a:gd name="T2" fmla="*/ 46 w 862"/>
                <a:gd name="T3" fmla="*/ 0 h 182"/>
                <a:gd name="T4" fmla="*/ 0 w 862"/>
                <a:gd name="T5" fmla="*/ 91 h 182"/>
                <a:gd name="T6" fmla="*/ 46 w 862"/>
                <a:gd name="T7" fmla="*/ 182 h 182"/>
                <a:gd name="T8" fmla="*/ 862 w 862"/>
                <a:gd name="T9" fmla="*/ 182 h 1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2"/>
                <a:gd name="T16" fmla="*/ 0 h 182"/>
                <a:gd name="T17" fmla="*/ 862 w 862"/>
                <a:gd name="T18" fmla="*/ 182 h 1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2" h="182">
                  <a:moveTo>
                    <a:pt x="862" y="0"/>
                  </a:moveTo>
                  <a:lnTo>
                    <a:pt x="46" y="0"/>
                  </a:lnTo>
                  <a:lnTo>
                    <a:pt x="0" y="91"/>
                  </a:lnTo>
                  <a:lnTo>
                    <a:pt x="46" y="182"/>
                  </a:lnTo>
                  <a:lnTo>
                    <a:pt x="862" y="182"/>
                  </a:lnTo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3"/>
            <p:cNvSpPr>
              <a:spLocks/>
            </p:cNvSpPr>
            <p:nvPr/>
          </p:nvSpPr>
          <p:spPr bwMode="auto">
            <a:xfrm>
              <a:off x="4890" y="3067"/>
              <a:ext cx="169" cy="270"/>
            </a:xfrm>
            <a:custGeom>
              <a:avLst/>
              <a:gdLst>
                <a:gd name="T0" fmla="*/ 0 w 169"/>
                <a:gd name="T1" fmla="*/ 0 h 270"/>
                <a:gd name="T2" fmla="*/ 45 w 169"/>
                <a:gd name="T3" fmla="*/ 190 h 270"/>
                <a:gd name="T4" fmla="*/ 137 w 169"/>
                <a:gd name="T5" fmla="*/ 158 h 270"/>
                <a:gd name="T6" fmla="*/ 169 w 169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9"/>
                <a:gd name="T13" fmla="*/ 0 h 270"/>
                <a:gd name="T14" fmla="*/ 169 w 16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9" h="270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5"/>
            <p:cNvSpPr>
              <a:spLocks noChangeShapeType="1"/>
            </p:cNvSpPr>
            <p:nvPr/>
          </p:nvSpPr>
          <p:spPr bwMode="auto">
            <a:xfrm>
              <a:off x="2712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>
              <a:off x="3801" y="2523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7"/>
            <p:cNvSpPr>
              <a:spLocks noChangeShapeType="1"/>
            </p:cNvSpPr>
            <p:nvPr/>
          </p:nvSpPr>
          <p:spPr bwMode="auto">
            <a:xfrm>
              <a:off x="4889" y="2523"/>
              <a:ext cx="1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1689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20309</TotalTime>
  <Words>1665</Words>
  <Application>Microsoft Office PowerPoint</Application>
  <PresentationFormat>Widescreen</PresentationFormat>
  <Paragraphs>484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Lucida Console</vt:lpstr>
      <vt:lpstr>Symbol</vt:lpstr>
      <vt:lpstr>Wingdings</vt:lpstr>
      <vt:lpstr>Тема Office</vt:lpstr>
      <vt:lpstr>Computer Architecture and Operating Systems Lecture 9: Processor and Pipeline</vt:lpstr>
      <vt:lpstr>CPU Under The Hood</vt:lpstr>
      <vt:lpstr>Instruction Execution</vt:lpstr>
      <vt:lpstr>CPU Overview</vt:lpstr>
      <vt:lpstr>Multiplexers</vt:lpstr>
      <vt:lpstr>Control</vt:lpstr>
      <vt:lpstr>Logic Design Basics</vt:lpstr>
      <vt:lpstr>Combinational Elements</vt:lpstr>
      <vt:lpstr>Sequential Elements</vt:lpstr>
      <vt:lpstr>Sequential Elements</vt:lpstr>
      <vt:lpstr>Clocking Methodology</vt:lpstr>
      <vt:lpstr>Main Control Unit</vt:lpstr>
      <vt:lpstr>Datapath With Control</vt:lpstr>
      <vt:lpstr>R-Type Instruction</vt:lpstr>
      <vt:lpstr>Load Instruction</vt:lpstr>
      <vt:lpstr>BEQ Instruction</vt:lpstr>
      <vt:lpstr>Performance Issues</vt:lpstr>
      <vt:lpstr>Response Time and Throughput</vt:lpstr>
      <vt:lpstr>Pipelining Analogy</vt:lpstr>
      <vt:lpstr>RISC-V Pipeline</vt:lpstr>
      <vt:lpstr>Pipeline Performance</vt:lpstr>
      <vt:lpstr>Pipeline Performance</vt:lpstr>
      <vt:lpstr>Pipeline Speedup</vt:lpstr>
      <vt:lpstr>Pipelining and ISA Design</vt:lpstr>
      <vt:lpstr>Hazards</vt:lpstr>
      <vt:lpstr>Structure Hazards</vt:lpstr>
      <vt:lpstr>Data Hazards</vt:lpstr>
      <vt:lpstr>Forwarding (aka Bypassing)</vt:lpstr>
      <vt:lpstr>Load-Use Data Hazard</vt:lpstr>
      <vt:lpstr>Code Scheduling to Avoid Stalls</vt:lpstr>
      <vt:lpstr>Control Hazards</vt:lpstr>
      <vt:lpstr>Stall on Branch</vt:lpstr>
      <vt:lpstr>Branch Prediction</vt:lpstr>
      <vt:lpstr>More-Realistic Branch Prediction</vt:lpstr>
      <vt:lpstr>Pipeline Summary</vt:lpstr>
      <vt:lpstr>Instruction-Level Parallelism (ILP)</vt:lpstr>
      <vt:lpstr>Multiple Issue</vt:lpstr>
      <vt:lpstr>Speculation</vt:lpstr>
      <vt:lpstr>Compiler/Hardware Speculation</vt:lpstr>
      <vt:lpstr>Static Multiple Issue</vt:lpstr>
      <vt:lpstr>Scheduling Static Multiple Issue</vt:lpstr>
      <vt:lpstr>RISC-V with Static Dual Issue</vt:lpstr>
      <vt:lpstr>Dynamic Multiple Issue</vt:lpstr>
      <vt:lpstr>Dynamic Pipeline Scheduling</vt:lpstr>
      <vt:lpstr>Why Do Dynamic Scheduling?</vt:lpstr>
      <vt:lpstr>Dynamically Scheduled CPU</vt:lpstr>
      <vt:lpstr>Does Multiple Issue Work?</vt:lpstr>
      <vt:lpstr>Conclusion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451</cp:revision>
  <dcterms:created xsi:type="dcterms:W3CDTF">2015-11-11T03:30:50Z</dcterms:created>
  <dcterms:modified xsi:type="dcterms:W3CDTF">2021-02-09T08:00:07Z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