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97" r:id="rId3"/>
    <p:sldId id="398" r:id="rId4"/>
    <p:sldId id="399" r:id="rId5"/>
    <p:sldId id="401" r:id="rId6"/>
    <p:sldId id="400" r:id="rId7"/>
    <p:sldId id="402" r:id="rId8"/>
    <p:sldId id="410" r:id="rId9"/>
    <p:sldId id="411" r:id="rId10"/>
    <p:sldId id="412" r:id="rId11"/>
    <p:sldId id="414" r:id="rId12"/>
    <p:sldId id="413" r:id="rId13"/>
    <p:sldId id="403" r:id="rId14"/>
    <p:sldId id="404" r:id="rId15"/>
    <p:sldId id="38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3B217"/>
    <a:srgbClr val="2F5CB5"/>
    <a:srgbClr val="F7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0" d="100"/>
          <a:sy n="70" d="100"/>
        </p:scale>
        <p:origin x="5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10.02.2021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10.02.2021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0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en-US" b="1" dirty="0" smtClean="0"/>
              <a:t>10</a:t>
            </a:r>
            <a:r>
              <a:rPr lang="en-US" b="1" smtClean="0"/>
              <a:t>: Processor. Multiple </a:t>
            </a:r>
            <a:r>
              <a:rPr lang="en-US" b="1" dirty="0" smtClean="0"/>
              <a:t>Issue. </a:t>
            </a:r>
            <a:r>
              <a:rPr lang="en-US" b="1" dirty="0" smtClean="0"/>
              <a:t>Exceptions.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Allow the CPU to execute instructions out of order to avoid stalls</a:t>
            </a:r>
          </a:p>
          <a:p>
            <a:pPr lvl="1"/>
            <a:r>
              <a:rPr lang="en-US" altLang="en-US" dirty="0"/>
              <a:t>But commit result to registers in order</a:t>
            </a:r>
          </a:p>
          <a:p>
            <a:r>
              <a:rPr lang="en-US" altLang="en-US" dirty="0"/>
              <a:t>Example</a:t>
            </a:r>
          </a:p>
          <a:p>
            <a:pPr lvl="1">
              <a:buNone/>
            </a:pPr>
            <a:r>
              <a:rPr lang="en-US" altLang="en-US" dirty="0"/>
              <a:t>	</a:t>
            </a:r>
            <a:r>
              <a:rPr lang="fr-FR" altLang="en-US" dirty="0" err="1">
                <a:latin typeface="Lucida Console" panose="020B0609040504020204" pitchFamily="49" charset="0"/>
              </a:rPr>
              <a:t>ld</a:t>
            </a:r>
            <a:r>
              <a:rPr lang="fr-FR" altLang="en-US" dirty="0">
                <a:latin typeface="Lucida Console" panose="020B0609040504020204" pitchFamily="49" charset="0"/>
              </a:rPr>
              <a:t>   </a:t>
            </a:r>
            <a:r>
              <a:rPr lang="fr-FR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fr-FR" altLang="en-US" dirty="0">
                <a:latin typeface="Lucida Console" panose="020B0609040504020204" pitchFamily="49" charset="0"/>
              </a:rPr>
              <a:t>,20(x21)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add</a:t>
            </a:r>
            <a:r>
              <a:rPr lang="fr-FR" altLang="en-US" dirty="0">
                <a:latin typeface="Lucida Console" panose="020B0609040504020204" pitchFamily="49" charset="0"/>
              </a:rPr>
              <a:t>  x1,</a:t>
            </a:r>
            <a:r>
              <a:rPr lang="fr-FR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fr-FR" altLang="en-US" dirty="0">
                <a:latin typeface="Lucida Console" panose="020B0609040504020204" pitchFamily="49" charset="0"/>
              </a:rPr>
              <a:t>,x2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sub</a:t>
            </a:r>
            <a:r>
              <a:rPr lang="fr-FR" altLang="en-US" dirty="0">
                <a:latin typeface="Lucida Console" panose="020B0609040504020204" pitchFamily="49" charset="0"/>
              </a:rPr>
              <a:t>  x23,x23,x3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andi</a:t>
            </a:r>
            <a:r>
              <a:rPr lang="fr-FR" altLang="en-US" dirty="0">
                <a:latin typeface="Lucida Console" panose="020B0609040504020204" pitchFamily="49" charset="0"/>
              </a:rPr>
              <a:t> x5,x23,20</a:t>
            </a:r>
          </a:p>
          <a:p>
            <a:pPr lvl="1"/>
            <a:r>
              <a:rPr lang="en-US" altLang="en-US" dirty="0"/>
              <a:t>Can start </a:t>
            </a:r>
            <a:r>
              <a:rPr lang="en-US" altLang="en-US" dirty="0">
                <a:latin typeface="Lucida Console" panose="020B0609040504020204" pitchFamily="49" charset="0"/>
              </a:rPr>
              <a:t>sub</a:t>
            </a:r>
            <a:r>
              <a:rPr lang="en-US" altLang="en-US" dirty="0"/>
              <a:t> while </a:t>
            </a:r>
            <a:r>
              <a:rPr lang="en-US" altLang="en-US" dirty="0">
                <a:latin typeface="Lucida Console" panose="020B0609040504020204" pitchFamily="49" charset="0"/>
              </a:rPr>
              <a:t>add </a:t>
            </a:r>
            <a:r>
              <a:rPr lang="en-US" altLang="en-US" dirty="0"/>
              <a:t>is waiting for </a:t>
            </a:r>
            <a:r>
              <a:rPr lang="en-US" altLang="en-US" dirty="0" err="1"/>
              <a:t>ld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Pipeline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85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Why not just let the compiler schedule code?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Not all stalls are predicable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e.g., cache misses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Can’t always schedule around branches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Branch outcome is dynamically determined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Different implementations of an ISA have different latencies and </a:t>
            </a:r>
            <a:r>
              <a:rPr lang="en-US" altLang="en-US" dirty="0" smtClean="0"/>
              <a:t>hazards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Do Dynamic Scheduling?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77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Dynamically Scheduled CPU</a:t>
            </a:r>
            <a:endParaRPr lang="en-US" dirty="0"/>
          </a:p>
        </p:txBody>
      </p:sp>
      <p:sp>
        <p:nvSpPr>
          <p:cNvPr id="5" name="Freeform 9"/>
          <p:cNvSpPr>
            <a:spLocks/>
          </p:cNvSpPr>
          <p:nvPr/>
        </p:nvSpPr>
        <p:spPr bwMode="auto">
          <a:xfrm>
            <a:off x="7015370" y="3363015"/>
            <a:ext cx="1065213" cy="1362075"/>
          </a:xfrm>
          <a:custGeom>
            <a:avLst/>
            <a:gdLst>
              <a:gd name="T0" fmla="*/ 0 w 671"/>
              <a:gd name="T1" fmla="*/ 2147483646 h 858"/>
              <a:gd name="T2" fmla="*/ 2147483646 w 671"/>
              <a:gd name="T3" fmla="*/ 2147483646 h 858"/>
              <a:gd name="T4" fmla="*/ 2147483646 w 671"/>
              <a:gd name="T5" fmla="*/ 2147483646 h 858"/>
              <a:gd name="T6" fmla="*/ 2147483646 w 671"/>
              <a:gd name="T7" fmla="*/ 0 h 858"/>
              <a:gd name="T8" fmla="*/ 0 60000 65536"/>
              <a:gd name="T9" fmla="*/ 0 60000 65536"/>
              <a:gd name="T10" fmla="*/ 0 60000 65536"/>
              <a:gd name="T11" fmla="*/ 0 60000 65536"/>
              <a:gd name="T12" fmla="*/ 0 w 671"/>
              <a:gd name="T13" fmla="*/ 0 h 858"/>
              <a:gd name="T14" fmla="*/ 671 w 671"/>
              <a:gd name="T15" fmla="*/ 858 h 8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1" h="858">
                <a:moveTo>
                  <a:pt x="0" y="858"/>
                </a:moveTo>
                <a:cubicBezTo>
                  <a:pt x="95" y="838"/>
                  <a:pt x="469" y="850"/>
                  <a:pt x="570" y="738"/>
                </a:cubicBezTo>
                <a:cubicBezTo>
                  <a:pt x="671" y="626"/>
                  <a:pt x="652" y="309"/>
                  <a:pt x="606" y="186"/>
                </a:cubicBezTo>
                <a:cubicBezTo>
                  <a:pt x="560" y="63"/>
                  <a:pt x="359" y="39"/>
                  <a:pt x="294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5977145" y="3210615"/>
            <a:ext cx="2459038" cy="2152650"/>
          </a:xfrm>
          <a:custGeom>
            <a:avLst/>
            <a:gdLst>
              <a:gd name="T0" fmla="*/ 0 w 1549"/>
              <a:gd name="T1" fmla="*/ 2147483646 h 1356"/>
              <a:gd name="T2" fmla="*/ 2147483646 w 1549"/>
              <a:gd name="T3" fmla="*/ 2147483646 h 1356"/>
              <a:gd name="T4" fmla="*/ 2147483646 w 1549"/>
              <a:gd name="T5" fmla="*/ 2147483646 h 1356"/>
              <a:gd name="T6" fmla="*/ 2147483646 w 1549"/>
              <a:gd name="T7" fmla="*/ 0 h 1356"/>
              <a:gd name="T8" fmla="*/ 0 60000 65536"/>
              <a:gd name="T9" fmla="*/ 0 60000 65536"/>
              <a:gd name="T10" fmla="*/ 0 60000 65536"/>
              <a:gd name="T11" fmla="*/ 0 60000 65536"/>
              <a:gd name="T12" fmla="*/ 0 w 1549"/>
              <a:gd name="T13" fmla="*/ 0 h 1356"/>
              <a:gd name="T14" fmla="*/ 1549 w 1549"/>
              <a:gd name="T15" fmla="*/ 1356 h 13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9" h="1356">
                <a:moveTo>
                  <a:pt x="0" y="1356"/>
                </a:moveTo>
                <a:cubicBezTo>
                  <a:pt x="219" y="1298"/>
                  <a:pt x="1079" y="1198"/>
                  <a:pt x="1314" y="1008"/>
                </a:cubicBezTo>
                <a:cubicBezTo>
                  <a:pt x="1549" y="818"/>
                  <a:pt x="1466" y="384"/>
                  <a:pt x="1410" y="216"/>
                </a:cubicBezTo>
                <a:cubicBezTo>
                  <a:pt x="1354" y="48"/>
                  <a:pt x="1068" y="45"/>
                  <a:pt x="978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299533" y="3886890"/>
            <a:ext cx="1512887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pic>
        <p:nvPicPr>
          <p:cNvPr id="8" name="Picture 4" descr="f04-72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83" y="1581840"/>
            <a:ext cx="6550025" cy="426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1"/>
          <p:cNvSpPr>
            <a:spLocks/>
          </p:cNvSpPr>
          <p:nvPr/>
        </p:nvSpPr>
        <p:spPr bwMode="auto">
          <a:xfrm>
            <a:off x="9253463" y="4461565"/>
            <a:ext cx="2206349" cy="1064592"/>
          </a:xfrm>
          <a:prstGeom prst="borderCallout1">
            <a:avLst>
              <a:gd name="adj1" fmla="val 12204"/>
              <a:gd name="adj2" fmla="val -4412"/>
              <a:gd name="adj3" fmla="val 6273"/>
              <a:gd name="adj4" fmla="val -5514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Results also sent to any waiting reservation stations</a:t>
            </a:r>
          </a:p>
        </p:txBody>
      </p:sp>
      <p:sp>
        <p:nvSpPr>
          <p:cNvPr id="10" name="AutoShape 12"/>
          <p:cNvSpPr>
            <a:spLocks/>
          </p:cNvSpPr>
          <p:nvPr/>
        </p:nvSpPr>
        <p:spPr bwMode="auto">
          <a:xfrm>
            <a:off x="2043320" y="5398190"/>
            <a:ext cx="1692275" cy="863462"/>
          </a:xfrm>
          <a:prstGeom prst="borderCallout1">
            <a:avLst>
              <a:gd name="adj1" fmla="val 17602"/>
              <a:gd name="adj2" fmla="val 104505"/>
              <a:gd name="adj3" fmla="val 12958"/>
              <a:gd name="adj4" fmla="val 1318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Reorders buffer for register writes</a:t>
            </a:r>
          </a:p>
        </p:txBody>
      </p:sp>
      <p:sp>
        <p:nvSpPr>
          <p:cNvPr id="11" name="AutoShape 15"/>
          <p:cNvSpPr>
            <a:spLocks/>
          </p:cNvSpPr>
          <p:nvPr/>
        </p:nvSpPr>
        <p:spPr bwMode="auto">
          <a:xfrm>
            <a:off x="6757402" y="5850628"/>
            <a:ext cx="2089150" cy="885409"/>
          </a:xfrm>
          <a:prstGeom prst="borderCallout1">
            <a:avLst>
              <a:gd name="adj1" fmla="val 14431"/>
              <a:gd name="adj2" fmla="val -4505"/>
              <a:gd name="adj3" fmla="val -45292"/>
              <a:gd name="adj4" fmla="val -3620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Can supply operands for issued instructions</a:t>
            </a:r>
          </a:p>
        </p:txBody>
      </p:sp>
      <p:sp>
        <p:nvSpPr>
          <p:cNvPr id="12" name="AutoShape 16"/>
          <p:cNvSpPr>
            <a:spLocks/>
          </p:cNvSpPr>
          <p:nvPr/>
        </p:nvSpPr>
        <p:spPr bwMode="auto">
          <a:xfrm>
            <a:off x="9154077" y="1437378"/>
            <a:ext cx="1717261" cy="739292"/>
          </a:xfrm>
          <a:prstGeom prst="borderCallout1">
            <a:avLst>
              <a:gd name="adj1" fmla="val 17602"/>
              <a:gd name="adj2" fmla="val -5426"/>
              <a:gd name="adj3" fmla="val 65769"/>
              <a:gd name="adj4" fmla="val -4587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Preserves dependencies</a:t>
            </a:r>
          </a:p>
        </p:txBody>
      </p:sp>
      <p:sp>
        <p:nvSpPr>
          <p:cNvPr id="13" name="AutoShape 17"/>
          <p:cNvSpPr>
            <a:spLocks/>
          </p:cNvSpPr>
          <p:nvPr/>
        </p:nvSpPr>
        <p:spPr bwMode="auto">
          <a:xfrm>
            <a:off x="9154075" y="2734365"/>
            <a:ext cx="1610001" cy="649288"/>
          </a:xfrm>
          <a:prstGeom prst="borderCallout1">
            <a:avLst>
              <a:gd name="adj1" fmla="val 17602"/>
              <a:gd name="adj2" fmla="val -5426"/>
              <a:gd name="adj3" fmla="val 22736"/>
              <a:gd name="adj4" fmla="val -1006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Hold pending operands</a:t>
            </a:r>
          </a:p>
        </p:txBody>
      </p:sp>
    </p:spTree>
    <p:extLst>
      <p:ext uri="{BB962C8B-B14F-4D97-AF65-F5344CB8AC3E}">
        <p14:creationId xmlns:p14="http://schemas.microsoft.com/office/powerpoint/2010/main" val="387648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Autofit/>
          </a:bodyPr>
          <a:lstStyle/>
          <a:p>
            <a:r>
              <a:rPr lang="en-US" altLang="en-US" dirty="0"/>
              <a:t>Yes, but not as much as we’d like</a:t>
            </a:r>
          </a:p>
          <a:p>
            <a:r>
              <a:rPr lang="en-US" altLang="en-US" dirty="0"/>
              <a:t>Programs have real dependencies that limit ILP</a:t>
            </a:r>
          </a:p>
          <a:p>
            <a:r>
              <a:rPr lang="en-US" altLang="en-US" dirty="0"/>
              <a:t>Some dependencies are hard to eliminate</a:t>
            </a:r>
          </a:p>
          <a:p>
            <a:pPr lvl="1"/>
            <a:r>
              <a:rPr lang="en-US" altLang="en-US" dirty="0"/>
              <a:t>e.g., pointer aliasing</a:t>
            </a:r>
          </a:p>
          <a:p>
            <a:r>
              <a:rPr lang="en-US" altLang="en-US" dirty="0"/>
              <a:t>Some parallelism is hard to expose</a:t>
            </a:r>
          </a:p>
          <a:p>
            <a:pPr lvl="1"/>
            <a:r>
              <a:rPr lang="en-US" altLang="en-US" dirty="0"/>
              <a:t>Limited window size during instruction issue</a:t>
            </a:r>
          </a:p>
          <a:p>
            <a:r>
              <a:rPr lang="en-US" altLang="en-US" dirty="0"/>
              <a:t>Memory delays and limited bandwidth</a:t>
            </a:r>
          </a:p>
          <a:p>
            <a:pPr lvl="1"/>
            <a:r>
              <a:rPr lang="en-US" altLang="en-US" dirty="0"/>
              <a:t>Hard to keep pipelines full</a:t>
            </a:r>
          </a:p>
          <a:p>
            <a:r>
              <a:rPr lang="en-AU" altLang="en-US" dirty="0"/>
              <a:t>Speculation can help if done </a:t>
            </a:r>
            <a:r>
              <a:rPr lang="en-AU" altLang="en-US" dirty="0" smtClean="0"/>
              <a:t>well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Does Multiple Issue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1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04317"/>
            <a:ext cx="10515600" cy="5666040"/>
          </a:xfrm>
        </p:spPr>
        <p:txBody>
          <a:bodyPr>
            <a:normAutofit/>
          </a:bodyPr>
          <a:lstStyle/>
          <a:p>
            <a:r>
              <a:rPr lang="en-US" altLang="en-US" dirty="0"/>
              <a:t>ISA influences design of </a:t>
            </a:r>
            <a:r>
              <a:rPr lang="en-US" altLang="en-US" dirty="0" err="1"/>
              <a:t>datapath</a:t>
            </a:r>
            <a:r>
              <a:rPr lang="en-US" altLang="en-US" dirty="0"/>
              <a:t> and control</a:t>
            </a:r>
          </a:p>
          <a:p>
            <a:r>
              <a:rPr lang="en-US" altLang="en-US" dirty="0" err="1"/>
              <a:t>Datapath</a:t>
            </a:r>
            <a:r>
              <a:rPr lang="en-US" altLang="en-US" dirty="0"/>
              <a:t> and control influence design of ISA</a:t>
            </a:r>
          </a:p>
          <a:p>
            <a:r>
              <a:rPr lang="en-US" altLang="en-US" dirty="0"/>
              <a:t>Pipelining improves instruction throughput</a:t>
            </a:r>
            <a:br>
              <a:rPr lang="en-US" altLang="en-US" dirty="0"/>
            </a:br>
            <a:r>
              <a:rPr lang="en-US" altLang="en-US" dirty="0"/>
              <a:t>using parallelism</a:t>
            </a:r>
          </a:p>
          <a:p>
            <a:pPr lvl="1"/>
            <a:r>
              <a:rPr lang="en-US" altLang="en-US" dirty="0"/>
              <a:t>More instructions completed per second</a:t>
            </a:r>
          </a:p>
          <a:p>
            <a:pPr lvl="1"/>
            <a:r>
              <a:rPr lang="en-US" altLang="en-US" dirty="0"/>
              <a:t>Latency for each instruction not reduced</a:t>
            </a:r>
          </a:p>
          <a:p>
            <a:r>
              <a:rPr lang="en-US" altLang="en-US" dirty="0"/>
              <a:t>Hazards: structural, data, control</a:t>
            </a:r>
          </a:p>
          <a:p>
            <a:r>
              <a:rPr lang="en-US" altLang="en-US" dirty="0"/>
              <a:t>Multiple issue and dynamic scheduling (ILP)</a:t>
            </a:r>
          </a:p>
          <a:p>
            <a:pPr lvl="1"/>
            <a:r>
              <a:rPr lang="en-US" altLang="en-US" dirty="0"/>
              <a:t>Dependencies limit achievable parallelism</a:t>
            </a:r>
          </a:p>
          <a:p>
            <a:pPr lvl="1"/>
            <a:r>
              <a:rPr lang="en-US" altLang="en-US" dirty="0"/>
              <a:t>Complexity leads to the power wall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5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92305"/>
          </a:xfrm>
        </p:spPr>
        <p:txBody>
          <a:bodyPr>
            <a:normAutofit/>
          </a:bodyPr>
          <a:lstStyle/>
          <a:p>
            <a:r>
              <a:rPr lang="en-US" altLang="en-US" dirty="0"/>
              <a:t>Pipelining: executing multiple instructions in parallel</a:t>
            </a:r>
          </a:p>
          <a:p>
            <a:r>
              <a:rPr lang="en-US" altLang="en-US" dirty="0"/>
              <a:t>To increase ILP</a:t>
            </a:r>
          </a:p>
          <a:p>
            <a:pPr lvl="1"/>
            <a:r>
              <a:rPr lang="en-US" altLang="en-US" dirty="0"/>
              <a:t>Deeper pipeline</a:t>
            </a:r>
          </a:p>
          <a:p>
            <a:pPr lvl="2"/>
            <a:r>
              <a:rPr lang="en-US" altLang="en-US" sz="2800" dirty="0"/>
              <a:t>Less work per stage </a:t>
            </a:r>
            <a:r>
              <a:rPr lang="en-US" altLang="en-US" sz="2800" dirty="0">
                <a:sym typeface="Symbol" panose="05050102010706020507" pitchFamily="18" charset="2"/>
              </a:rPr>
              <a:t> shorter clock cycle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Multiple issue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Replicate pipeline stages  multiple pipelines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Start multiple instructions per clock cycle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CPI &lt; 1, so use Instructions Per Cycle (IPC)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E.g., 4GHz 4-way multiple-issue</a:t>
            </a:r>
          </a:p>
          <a:p>
            <a:pPr lvl="3"/>
            <a:r>
              <a:rPr lang="en-US" altLang="en-US" sz="2400" dirty="0">
                <a:sym typeface="Symbol" panose="05050102010706020507" pitchFamily="18" charset="2"/>
              </a:rPr>
              <a:t>16 BIPS, peak CPI = 0.25, peak IPC = 4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But dependencies reduce this in practice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Instruction-Level Parallelism (ILP)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8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9328" y="1187197"/>
            <a:ext cx="10838688" cy="4997896"/>
          </a:xfrm>
        </p:spPr>
        <p:txBody>
          <a:bodyPr>
            <a:normAutofit/>
          </a:bodyPr>
          <a:lstStyle/>
          <a:p>
            <a:r>
              <a:rPr lang="en-US" altLang="en-US" dirty="0"/>
              <a:t>Static multiple issue</a:t>
            </a:r>
          </a:p>
          <a:p>
            <a:pPr lvl="1"/>
            <a:r>
              <a:rPr lang="en-US" altLang="en-US" dirty="0"/>
              <a:t>Compiler groups instructions to be issued together</a:t>
            </a:r>
          </a:p>
          <a:p>
            <a:pPr lvl="1"/>
            <a:r>
              <a:rPr lang="en-US" altLang="en-US" dirty="0"/>
              <a:t>Packages them into “issue slots”</a:t>
            </a:r>
          </a:p>
          <a:p>
            <a:pPr lvl="1"/>
            <a:r>
              <a:rPr lang="en-US" altLang="en-US" dirty="0"/>
              <a:t>Compiler detects and avoids hazards</a:t>
            </a:r>
          </a:p>
          <a:p>
            <a:r>
              <a:rPr lang="en-US" altLang="en-US" dirty="0"/>
              <a:t>Dynamic multiple issue</a:t>
            </a:r>
          </a:p>
          <a:p>
            <a:pPr lvl="1"/>
            <a:r>
              <a:rPr lang="en-US" altLang="en-US" dirty="0"/>
              <a:t>CPU examines instruction stream and chooses instructions to issue each cycle</a:t>
            </a:r>
          </a:p>
          <a:p>
            <a:pPr lvl="1"/>
            <a:r>
              <a:rPr lang="en-US" altLang="en-US" dirty="0"/>
              <a:t>Compiler can help by reordering instructions</a:t>
            </a:r>
          </a:p>
          <a:p>
            <a:pPr lvl="1"/>
            <a:r>
              <a:rPr lang="en-US" altLang="en-US" dirty="0"/>
              <a:t>CPU resolves hazards using advanced techniques at runtime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61076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en-US" dirty="0"/>
              <a:t>“Guess” what to do with an instruction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Start operation as soon as possible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Check whether guess was right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If so, complete the operation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If not, roll-back and do the right thing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Common to static and dynamic multiple issue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Examples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Speculate on branch outcome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Roll back if path taken is different</a:t>
            </a:r>
            <a:endParaRPr lang="en-US" altLang="en-US" sz="2000" dirty="0"/>
          </a:p>
          <a:p>
            <a:pPr lvl="1">
              <a:spcBef>
                <a:spcPts val="300"/>
              </a:spcBef>
            </a:pPr>
            <a:r>
              <a:rPr lang="en-US" altLang="en-US" dirty="0"/>
              <a:t>Speculate on load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Roll back if location is </a:t>
            </a:r>
            <a:r>
              <a:rPr lang="en-US" altLang="en-US" sz="2800" dirty="0" smtClean="0"/>
              <a:t>updated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can reorder instructions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e.g., move load before branch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Can include “fix-up” instructions to recover from incorrect guess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Hardware can look ahead for instructions to execute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Buffer results until it determines they are actually needed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Flush buffers on incorrect </a:t>
            </a:r>
            <a:r>
              <a:rPr lang="en-US" altLang="en-US" dirty="0" smtClean="0"/>
              <a:t>speculation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Compiler/Hardware Speculation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0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groups instructions into “issue packets”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Group of instructions that can be issued on a single cycle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Determined by pipeline resources required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Think of an issue packet as a very long instruction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Specifies multiple concurrent operations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>
                <a:sym typeface="Symbol" panose="05050102010706020507" pitchFamily="18" charset="2"/>
              </a:rPr>
              <a:t> Very Long Instruction Word (</a:t>
            </a:r>
            <a:r>
              <a:rPr lang="en-US" altLang="en-US" dirty="0"/>
              <a:t>VLIW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9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must remove some/all hazards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Reorder instructions into issue packets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No dependencies with a packet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Possibly some dependencies between packets</a:t>
            </a:r>
          </a:p>
          <a:p>
            <a:pPr lvl="2">
              <a:lnSpc>
                <a:spcPct val="100000"/>
              </a:lnSpc>
              <a:spcBef>
                <a:spcPts val="1800"/>
              </a:spcBef>
            </a:pPr>
            <a:r>
              <a:rPr lang="en-US" altLang="en-US" sz="2800" dirty="0"/>
              <a:t>Varies between ISAs; compiler must know!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Pad with </a:t>
            </a:r>
            <a:r>
              <a:rPr lang="en-US" altLang="en-US" dirty="0" err="1"/>
              <a:t>nop</a:t>
            </a:r>
            <a:r>
              <a:rPr lang="en-US" altLang="en-US" dirty="0"/>
              <a:t> if </a:t>
            </a:r>
            <a:r>
              <a:rPr lang="en-US" altLang="en-US" dirty="0" smtClean="0"/>
              <a:t>necessary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Scheduling Static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0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62971"/>
            <a:ext cx="10515600" cy="3083051"/>
          </a:xfrm>
        </p:spPr>
        <p:txBody>
          <a:bodyPr>
            <a:normAutofit/>
          </a:bodyPr>
          <a:lstStyle/>
          <a:p>
            <a:r>
              <a:rPr lang="en-US" altLang="en-US" dirty="0"/>
              <a:t>Two-issue packets</a:t>
            </a:r>
          </a:p>
          <a:p>
            <a:pPr lvl="1"/>
            <a:r>
              <a:rPr lang="en-US" altLang="en-US" dirty="0"/>
              <a:t>One ALU/branch instruction</a:t>
            </a:r>
          </a:p>
          <a:p>
            <a:pPr lvl="1"/>
            <a:r>
              <a:rPr lang="en-US" altLang="en-US" dirty="0"/>
              <a:t>One load/store instruction</a:t>
            </a:r>
          </a:p>
          <a:p>
            <a:pPr lvl="1"/>
            <a:r>
              <a:rPr lang="en-US" altLang="en-US" dirty="0"/>
              <a:t>64-bit aligned</a:t>
            </a:r>
          </a:p>
          <a:p>
            <a:pPr lvl="2"/>
            <a:r>
              <a:rPr lang="en-US" altLang="en-US" sz="2800" dirty="0"/>
              <a:t>ALU/branch, then load/store</a:t>
            </a:r>
          </a:p>
          <a:p>
            <a:pPr lvl="2"/>
            <a:r>
              <a:rPr lang="en-US" altLang="en-US" sz="2800" dirty="0"/>
              <a:t>Pad an unused instruction with </a:t>
            </a:r>
            <a:r>
              <a:rPr lang="en-US" altLang="en-US" sz="2800" dirty="0" err="1" smtClean="0"/>
              <a:t>nop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RISC-V with Static Dual Issue</a:t>
            </a:r>
            <a:endParaRPr lang="en-US" dirty="0"/>
          </a:p>
        </p:txBody>
      </p:sp>
      <p:graphicFrame>
        <p:nvGraphicFramePr>
          <p:cNvPr id="5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825829"/>
              </p:ext>
            </p:extLst>
          </p:nvPr>
        </p:nvGraphicFramePr>
        <p:xfrm>
          <a:off x="2115640" y="4042623"/>
          <a:ext cx="8330385" cy="2648408"/>
        </p:xfrm>
        <a:graphic>
          <a:graphicData uri="http://schemas.openxmlformats.org/drawingml/2006/table">
            <a:tbl>
              <a:tblPr/>
              <a:tblGrid>
                <a:gridCol w="1079018"/>
                <a:gridCol w="1783122"/>
                <a:gridCol w="780917"/>
                <a:gridCol w="780916"/>
                <a:gridCol w="782746"/>
                <a:gridCol w="780917"/>
                <a:gridCol w="780916"/>
                <a:gridCol w="780917"/>
                <a:gridCol w="780916"/>
              </a:tblGrid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Instruction type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Pipeline Stages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+ 4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+ 8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+ 12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+ 16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+ 20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19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“</a:t>
            </a:r>
            <a:r>
              <a:rPr lang="en-US" altLang="en-US" dirty="0" smtClean="0"/>
              <a:t>Superscalar” </a:t>
            </a:r>
            <a:r>
              <a:rPr lang="en-US" altLang="en-US" dirty="0"/>
              <a:t>processors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CPU decides whether to issue 0, 1, 2, … each cycle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Avoiding structural and data hazards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Avoids the need for compiler scheduling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Though it may still help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Code semantics ensured by the </a:t>
            </a:r>
            <a:r>
              <a:rPr lang="en-US" altLang="en-US" dirty="0" smtClean="0"/>
              <a:t>CPU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977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20311</TotalTime>
  <Words>646</Words>
  <Application>Microsoft Office PowerPoint</Application>
  <PresentationFormat>Widescreen</PresentationFormat>
  <Paragraphs>187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Lucida Console</vt:lpstr>
      <vt:lpstr>Symbol</vt:lpstr>
      <vt:lpstr>Wingdings</vt:lpstr>
      <vt:lpstr>Тема Office</vt:lpstr>
      <vt:lpstr>Computer Architecture and Operating Systems Lecture 10: Processor. Multiple Issue. Exceptions.</vt:lpstr>
      <vt:lpstr>Instruction-Level Parallelism (ILP)</vt:lpstr>
      <vt:lpstr>Multiple Issue</vt:lpstr>
      <vt:lpstr>Speculation</vt:lpstr>
      <vt:lpstr>Compiler/Hardware Speculation</vt:lpstr>
      <vt:lpstr>Static Multiple Issue</vt:lpstr>
      <vt:lpstr>Scheduling Static Multiple Issue</vt:lpstr>
      <vt:lpstr>RISC-V with Static Dual Issue</vt:lpstr>
      <vt:lpstr>Dynamic Multiple Issue</vt:lpstr>
      <vt:lpstr>Dynamic Pipeline Scheduling</vt:lpstr>
      <vt:lpstr>Why Do Dynamic Scheduling?</vt:lpstr>
      <vt:lpstr>Dynamically Scheduled CPU</vt:lpstr>
      <vt:lpstr>Does Multiple Issue Work?</vt:lpstr>
      <vt:lpstr>Conclusion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452</cp:revision>
  <dcterms:created xsi:type="dcterms:W3CDTF">2015-11-11T03:30:50Z</dcterms:created>
  <dcterms:modified xsi:type="dcterms:W3CDTF">2021-02-10T13:08:32Z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