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22" r:id="rId3"/>
    <p:sldId id="327" r:id="rId4"/>
    <p:sldId id="328" r:id="rId5"/>
    <p:sldId id="329" r:id="rId6"/>
    <p:sldId id="326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27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3" d="100"/>
          <a:sy n="73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26.01.2021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26.01.2021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Assembly Programming – Branches and Arrays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“While”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79" y="2624916"/>
            <a:ext cx="572907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while</a:t>
            </a:r>
            <a:r>
              <a:rPr lang="en-US" sz="3600" dirty="0" smtClean="0">
                <a:solidFill>
                  <a:srgbClr val="1E3272"/>
                </a:solidFill>
              </a:rPr>
              <a:t>((t0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()) != </a:t>
            </a:r>
            <a:r>
              <a:rPr lang="en-US" sz="3600" dirty="0" smtClean="0">
                <a:solidFill>
                  <a:srgbClr val="0070C0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print_char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00B050"/>
                </a:solidFill>
              </a:rPr>
              <a:t>'\n'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342503" y="1353458"/>
            <a:ext cx="3878494" cy="482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i="1" dirty="0" smtClean="0">
                <a:solidFill>
                  <a:srgbClr val="1E3272"/>
                </a:solidFill>
              </a:rPr>
              <a:t>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mv</a:t>
            </a: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beqz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i="1" dirty="0" err="1" smtClean="0">
                <a:solidFill>
                  <a:srgbClr val="1E3272"/>
                </a:solidFill>
              </a:rPr>
              <a:t>end_while</a:t>
            </a:r>
            <a:endParaRPr lang="en-US" sz="32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1E3272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2F5CB5"/>
                </a:solidFill>
              </a:rPr>
              <a:t>b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i="1" dirty="0" smtClean="0">
                <a:solidFill>
                  <a:srgbClr val="1E3272"/>
                </a:solidFill>
              </a:rPr>
              <a:t>while</a:t>
            </a:r>
          </a:p>
          <a:p>
            <a:pPr>
              <a:lnSpc>
                <a:spcPct val="80000"/>
              </a:lnSpc>
            </a:pPr>
            <a:r>
              <a:rPr lang="en-US" sz="3200" b="1" i="1" dirty="0" err="1" smtClean="0">
                <a:solidFill>
                  <a:srgbClr val="1E3272"/>
                </a:solidFill>
              </a:rPr>
              <a:t>end_while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976955" y="3735981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80" y="2703294"/>
            <a:ext cx="498449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t1;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577637" y="1079135"/>
            <a:ext cx="3721734" cy="561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for: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err="1" smtClean="0">
                <a:solidFill>
                  <a:srgbClr val="1E3272"/>
                </a:solidFill>
              </a:rPr>
              <a:t>end_for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end_for</a:t>
            </a:r>
            <a:r>
              <a:rPr lang="en-US" sz="2800" b="1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159837" y="3722918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Nested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46048" y="1566827"/>
            <a:ext cx="5271874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s0;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(t1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s1; ++t1)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':'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(t1)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 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197634" y="1079135"/>
            <a:ext cx="4114803" cy="5600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next_t0: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end_for_t0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end_for_t1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':'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 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next_t1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end_for_t1: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1E3272"/>
                </a:solidFill>
              </a:rPr>
              <a:t>print_char</a:t>
            </a:r>
            <a:r>
              <a:rPr lang="en-US" sz="2800" dirty="0" smtClean="0">
                <a:solidFill>
                  <a:srgbClr val="1E3272"/>
                </a:solidFill>
              </a:rPr>
              <a:t>(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75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i="1" dirty="0" smtClean="0">
                <a:solidFill>
                  <a:srgbClr val="1E3272"/>
                </a:solidFill>
              </a:rPr>
              <a:t>next_t0</a:t>
            </a:r>
          </a:p>
          <a:p>
            <a:pPr>
              <a:lnSpc>
                <a:spcPct val="75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end_for_t0: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812971" y="1881051"/>
            <a:ext cx="1632858" cy="65315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035040" y="2377440"/>
            <a:ext cx="1463040" cy="52251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193177" y="5303520"/>
            <a:ext cx="3252652" cy="11756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3944983" y="3644537"/>
            <a:ext cx="3526971" cy="914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7B217"/>
                </a:solidFill>
              </a:rPr>
              <a:t>Macro</a:t>
            </a:r>
            <a:r>
              <a:rPr lang="en-US" dirty="0" smtClean="0"/>
              <a:t> is a pattern-matching and replacement facility that provides a simple mechanism to name a frequently used sequence of instructions. 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79701" y="2847702"/>
            <a:ext cx="3657613" cy="3892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.macro </a:t>
            </a:r>
            <a:r>
              <a:rPr lang="en-US" sz="28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1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</a:p>
          <a:p>
            <a:pPr>
              <a:lnSpc>
                <a:spcPct val="80000"/>
              </a:lnSpc>
            </a:pP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8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.macro </a:t>
            </a:r>
            <a:r>
              <a:rPr lang="en-US" sz="2800" i="1" dirty="0" err="1" smtClean="0">
                <a:solidFill>
                  <a:srgbClr val="1E3272"/>
                </a:solidFill>
              </a:rPr>
              <a:t>read_int</a:t>
            </a:r>
            <a:r>
              <a:rPr lang="en-US" sz="2800" dirty="0" smtClean="0">
                <a:solidFill>
                  <a:srgbClr val="1E3272"/>
                </a:solidFill>
              </a:rPr>
              <a:t> (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%x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 .</a:t>
            </a:r>
            <a:r>
              <a:rPr lang="en-US" sz="2800" dirty="0" err="1" smtClean="0">
                <a:solidFill>
                  <a:srgbClr val="FF0000"/>
                </a:solidFill>
              </a:rPr>
              <a:t>end_macro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172989" y="3553098"/>
            <a:ext cx="3139448" cy="143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</p:txBody>
      </p:sp>
      <p:sp>
        <p:nvSpPr>
          <p:cNvPr id="8" name="Стрелка вправо 7"/>
          <p:cNvSpPr/>
          <p:nvPr/>
        </p:nvSpPr>
        <p:spPr>
          <a:xfrm>
            <a:off x="4781007" y="4023362"/>
            <a:ext cx="3161211" cy="901337"/>
          </a:xfrm>
          <a:prstGeom prst="rightArrow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859381" y="3082834"/>
            <a:ext cx="2495006" cy="914400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Use Macros to Simplify Your Code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 algn="just">
              <a:buNone/>
            </a:pPr>
            <a:r>
              <a:rPr lang="en-US" dirty="0" smtClean="0"/>
              <a:t>It is possible to place macros in a </a:t>
            </a:r>
            <a:r>
              <a:rPr lang="en-US" dirty="0" smtClean="0">
                <a:solidFill>
                  <a:srgbClr val="F7B217"/>
                </a:solidFill>
              </a:rPr>
              <a:t>library</a:t>
            </a:r>
            <a:r>
              <a:rPr lang="en-US" dirty="0" smtClean="0"/>
              <a:t> file and </a:t>
            </a:r>
            <a:r>
              <a:rPr lang="en-US" dirty="0" smtClean="0">
                <a:solidFill>
                  <a:srgbClr val="F7B217"/>
                </a:solidFill>
              </a:rPr>
              <a:t>include</a:t>
            </a:r>
            <a:r>
              <a:rPr lang="en-US" dirty="0" smtClean="0"/>
              <a:t> it in other assembly programs.</a:t>
            </a:r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just">
              <a:buNone/>
            </a:pPr>
            <a:endParaRPr lang="en-US" dirty="0" smtClean="0"/>
          </a:p>
          <a:p>
            <a:pPr indent="0" algn="ctr">
              <a:buNone/>
            </a:pPr>
            <a:r>
              <a:rPr lang="en-US" sz="2800" dirty="0" smtClean="0"/>
              <a:t>The </a:t>
            </a:r>
            <a:r>
              <a:rPr lang="en-US" sz="2800" b="1" i="1" dirty="0" err="1" smtClean="0"/>
              <a:t>read_int</a:t>
            </a:r>
            <a:r>
              <a:rPr lang="en-US" sz="2800" dirty="0" smtClean="0"/>
              <a:t> and </a:t>
            </a:r>
            <a:r>
              <a:rPr lang="en-US" sz="2800" b="1" i="1" dirty="0" err="1" smtClean="0"/>
              <a:t>print_int</a:t>
            </a:r>
            <a:r>
              <a:rPr lang="en-US" sz="2800" dirty="0" smtClean="0"/>
              <a:t> macros are defined in the </a:t>
            </a:r>
            <a:r>
              <a:rPr lang="en-US" sz="2800" b="1" i="1" dirty="0" err="1" smtClean="0"/>
              <a:t>macrolib.s</a:t>
            </a:r>
            <a:r>
              <a:rPr lang="en-US" sz="2800" dirty="0" smtClean="0"/>
              <a:t> file.</a:t>
            </a:r>
          </a:p>
          <a:p>
            <a:pPr indent="0" algn="ctr">
              <a:buNone/>
            </a:pPr>
            <a:r>
              <a:rPr lang="en-US" sz="2800" dirty="0" smtClean="0"/>
              <a:t>The file must be in the same directory as the program.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Including Macro Libraries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312124"/>
            <a:ext cx="50988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smtClean="0">
                <a:solidFill>
                  <a:srgbClr val="FF0000"/>
                </a:solidFill>
              </a:rPr>
              <a:t>.include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  <a:r>
              <a:rPr lang="en-US" sz="3600" dirty="0" err="1" smtClean="0">
                <a:solidFill>
                  <a:srgbClr val="00B050"/>
                </a:solidFill>
              </a:rPr>
              <a:t>macrolib.s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</a:p>
          <a:p>
            <a:r>
              <a:rPr lang="en-US" sz="3600" b="1" i="1" dirty="0" smtClean="0">
                <a:solidFill>
                  <a:srgbClr val="1E3272"/>
                </a:solidFill>
              </a:rPr>
              <a:t>main</a:t>
            </a:r>
            <a:r>
              <a:rPr lang="en-US" sz="3600" dirty="0" smtClean="0">
                <a:solidFill>
                  <a:srgbClr val="1E3272"/>
                </a:solidFill>
              </a:rPr>
              <a:t>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Constants and Single-Line Macros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3862250" y="2495006"/>
            <a:ext cx="5098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0x123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t0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t1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FF0000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eqv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2F5CB5"/>
                </a:solidFill>
              </a:rPr>
              <a:t>addi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i="1" dirty="0" smtClean="0">
                <a:solidFill>
                  <a:srgbClr val="1E3272"/>
                </a:solidFill>
              </a:rPr>
              <a:t>Y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X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i="1" dirty="0" smtClean="0">
                <a:solidFill>
                  <a:srgbClr val="1E3272"/>
                </a:solidFill>
              </a:rPr>
              <a:t>VAL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main: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err="1" smtClean="0">
                <a:solidFill>
                  <a:srgbClr val="2F5CB5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X, </a:t>
            </a:r>
            <a:r>
              <a:rPr lang="en-US" sz="3600" dirty="0" smtClean="0">
                <a:solidFill>
                  <a:srgbClr val="2F5CB5"/>
                </a:solidFill>
              </a:rPr>
              <a:t>0x111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i="1" dirty="0" smtClean="0">
                <a:solidFill>
                  <a:srgbClr val="1E3272"/>
                </a:solidFill>
              </a:rPr>
              <a:t>SUM</a:t>
            </a:r>
          </a:p>
        </p:txBody>
      </p:sp>
      <p:sp>
        <p:nvSpPr>
          <p:cNvPr id="6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578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1E3272"/>
                </a:solidFill>
              </a:rPr>
              <a:t>The</a:t>
            </a:r>
            <a:r>
              <a:rPr lang="en-US" b="1" dirty="0" smtClean="0">
                <a:solidFill>
                  <a:srgbClr val="2F5CB5"/>
                </a:solidFill>
              </a:rPr>
              <a:t> </a:t>
            </a:r>
            <a:r>
              <a:rPr lang="en-US" b="1" dirty="0" smtClean="0">
                <a:solidFill>
                  <a:srgbClr val="F7B217"/>
                </a:solidFill>
              </a:rPr>
              <a:t>.</a:t>
            </a:r>
            <a:r>
              <a:rPr lang="en-US" b="1" dirty="0" err="1" smtClean="0">
                <a:solidFill>
                  <a:srgbClr val="F7B217"/>
                </a:solidFill>
              </a:rPr>
              <a:t>eqv</a:t>
            </a:r>
            <a:r>
              <a:rPr lang="en-US" b="1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directive can be used to define macro constants and single-line macros.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61936"/>
          </a:xfrm>
        </p:spPr>
        <p:txBody>
          <a:bodyPr/>
          <a:lstStyle/>
          <a:p>
            <a:pPr indent="0" algn="ctr">
              <a:buNone/>
            </a:pPr>
            <a:r>
              <a:rPr lang="en-US" dirty="0" smtClean="0"/>
              <a:t>Segment </a:t>
            </a:r>
            <a:r>
              <a:rPr lang="en-US" b="1" dirty="0" smtClean="0">
                <a:solidFill>
                  <a:srgbClr val="F7B217"/>
                </a:solidFill>
              </a:rPr>
              <a:t>.data </a:t>
            </a:r>
            <a:r>
              <a:rPr lang="en-US" dirty="0" smtClean="0"/>
              <a:t>stores static data (</a:t>
            </a:r>
            <a:r>
              <a:rPr lang="en-US" dirty="0" smtClean="0">
                <a:solidFill>
                  <a:srgbClr val="1E3272"/>
                </a:solidFill>
              </a:rPr>
              <a:t>global variables and constants</a:t>
            </a:r>
            <a:r>
              <a:rPr lang="en-US" dirty="0" smtClean="0"/>
              <a:t>), which are described with the following directives: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Segment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927459" y="2299061"/>
            <a:ext cx="108813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word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2F5CB5"/>
                </a:solidFill>
              </a:rPr>
              <a:t>0xDEADBEEF</a:t>
            </a:r>
            <a:r>
              <a:rPr lang="en-US" sz="3600" dirty="0" smtClean="0">
                <a:solidFill>
                  <a:srgbClr val="1E3272"/>
                </a:solidFill>
              </a:rPr>
              <a:t>             </a:t>
            </a:r>
            <a:r>
              <a:rPr lang="en-US" sz="3600" dirty="0" smtClean="0">
                <a:solidFill>
                  <a:srgbClr val="1E3272"/>
                </a:solidFill>
              </a:rPr>
              <a:t>      </a:t>
            </a:r>
            <a:r>
              <a:rPr lang="en-US" sz="3600" dirty="0" smtClean="0">
                <a:solidFill>
                  <a:srgbClr val="00B050"/>
                </a:solidFill>
              </a:rPr>
              <a:t># </a:t>
            </a:r>
            <a:r>
              <a:rPr lang="en-US" sz="3600" dirty="0" smtClean="0">
                <a:solidFill>
                  <a:srgbClr val="00B050"/>
                </a:solidFill>
              </a:rPr>
              <a:t>32-bit value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half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2F5CB5"/>
                </a:solidFill>
              </a:rPr>
              <a:t>0x1234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0x4567</a:t>
            </a: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smtClean="0">
                <a:solidFill>
                  <a:srgbClr val="1E3272"/>
                </a:solidFill>
              </a:rPr>
              <a:t>         </a:t>
            </a:r>
            <a:r>
              <a:rPr lang="en-US" sz="3600" dirty="0" smtClean="0">
                <a:solidFill>
                  <a:srgbClr val="00B050"/>
                </a:solidFill>
              </a:rPr>
              <a:t># </a:t>
            </a:r>
            <a:r>
              <a:rPr lang="en-US" sz="3600" dirty="0" smtClean="0">
                <a:solidFill>
                  <a:srgbClr val="00B050"/>
                </a:solidFill>
              </a:rPr>
              <a:t>16-bit values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byte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2F5CB5"/>
                </a:solidFill>
              </a:rPr>
              <a:t>0x98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0x76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0x65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2F5CB5"/>
                </a:solidFill>
              </a:rPr>
              <a:t>0x43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# 8-bit values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space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2F5CB5"/>
                </a:solidFill>
              </a:rPr>
              <a:t>8</a:t>
            </a:r>
            <a:r>
              <a:rPr lang="en-US" sz="3600" dirty="0" smtClean="0">
                <a:solidFill>
                  <a:srgbClr val="1E3272"/>
                </a:solidFill>
              </a:rPr>
              <a:t>                      </a:t>
            </a:r>
            <a:r>
              <a:rPr lang="en-US" sz="3600" dirty="0" smtClean="0">
                <a:solidFill>
                  <a:srgbClr val="1E3272"/>
                </a:solidFill>
              </a:rPr>
              <a:t>                  </a:t>
            </a:r>
            <a:r>
              <a:rPr lang="en-US" sz="3600" dirty="0" smtClean="0">
                <a:solidFill>
                  <a:srgbClr val="00B050"/>
                </a:solidFill>
              </a:rPr>
              <a:t># </a:t>
            </a:r>
            <a:r>
              <a:rPr lang="en-US" sz="3600" dirty="0" smtClean="0">
                <a:solidFill>
                  <a:srgbClr val="00B050"/>
                </a:solidFill>
              </a:rPr>
              <a:t>8 bytes of empty space  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ascii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   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  <a:r>
              <a:rPr lang="en-US" sz="3600" dirty="0" smtClean="0">
                <a:solidFill>
                  <a:srgbClr val="00B050"/>
                </a:solidFill>
              </a:rPr>
              <a:t>Hello "</a:t>
            </a:r>
            <a:r>
              <a:rPr lang="en-US" sz="3600" dirty="0" smtClean="0">
                <a:solidFill>
                  <a:srgbClr val="1E3272"/>
                </a:solidFill>
              </a:rPr>
              <a:t>               </a:t>
            </a:r>
            <a:r>
              <a:rPr lang="en-US" sz="3600" dirty="0" smtClean="0">
                <a:solidFill>
                  <a:srgbClr val="1E3272"/>
                </a:solidFill>
              </a:rPr>
              <a:t>             </a:t>
            </a:r>
            <a:r>
              <a:rPr lang="en-US" sz="3600" dirty="0" smtClean="0">
                <a:solidFill>
                  <a:srgbClr val="00B050"/>
                </a:solidFill>
              </a:rPr>
              <a:t># </a:t>
            </a:r>
            <a:r>
              <a:rPr lang="en-US" sz="3600" dirty="0" smtClean="0">
                <a:solidFill>
                  <a:srgbClr val="00B050"/>
                </a:solidFill>
              </a:rPr>
              <a:t>String</a:t>
            </a:r>
          </a:p>
          <a:p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err="1" smtClean="0">
                <a:solidFill>
                  <a:srgbClr val="FF0000"/>
                </a:solidFill>
              </a:rPr>
              <a:t>asciz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  </a:t>
            </a:r>
            <a:r>
              <a:rPr lang="en-US" sz="3600" dirty="0" smtClean="0">
                <a:solidFill>
                  <a:srgbClr val="00B050"/>
                </a:solidFill>
              </a:rPr>
              <a:t>"</a:t>
            </a:r>
            <a:r>
              <a:rPr lang="en-US" sz="3600" dirty="0" smtClean="0">
                <a:solidFill>
                  <a:srgbClr val="00B050"/>
                </a:solidFill>
              </a:rPr>
              <a:t>World! "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1E3272"/>
                </a:solidFill>
              </a:rPr>
              <a:t>           </a:t>
            </a:r>
            <a:r>
              <a:rPr lang="en-US" sz="3600" dirty="0" smtClean="0">
                <a:solidFill>
                  <a:srgbClr val="00B050"/>
                </a:solidFill>
              </a:rPr>
              <a:t># </a:t>
            </a:r>
            <a:r>
              <a:rPr lang="en-US" sz="3600" dirty="0" smtClean="0">
                <a:solidFill>
                  <a:srgbClr val="00B050"/>
                </a:solidFill>
              </a:rPr>
              <a:t>Zero-terminated string</a:t>
            </a:r>
            <a:endParaRPr lang="en-US" sz="3600" i="1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0396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Data items are aligned in memory by their size for convenience of access. This means </a:t>
            </a:r>
            <a:r>
              <a:rPr lang="en-US" b="1" i="1" dirty="0" smtClean="0"/>
              <a:t>address is multiple of size</a:t>
            </a:r>
            <a:r>
              <a:rPr lang="en-US" dirty="0" smtClean="0"/>
              <a:t>. Default alignment is as follows: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byte</a:t>
            </a:r>
            <a:r>
              <a:rPr lang="en-US" sz="4100" dirty="0" smtClean="0"/>
              <a:t>      </a:t>
            </a:r>
            <a:r>
              <a:rPr lang="en-US" sz="4100" dirty="0" smtClean="0">
                <a:solidFill>
                  <a:srgbClr val="00B050"/>
                </a:solidFill>
              </a:rPr>
              <a:t>#  1 byte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half</a:t>
            </a:r>
            <a:r>
              <a:rPr lang="en-US" sz="4100" dirty="0" smtClean="0"/>
              <a:t>       </a:t>
            </a:r>
            <a:r>
              <a:rPr lang="en-US" sz="4100" dirty="0" smtClean="0">
                <a:solidFill>
                  <a:srgbClr val="00B050"/>
                </a:solidFill>
              </a:rPr>
              <a:t>#  2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word   </a:t>
            </a:r>
            <a:r>
              <a:rPr lang="en-US" sz="4100" dirty="0" smtClean="0"/>
              <a:t>  </a:t>
            </a:r>
            <a:r>
              <a:rPr lang="en-US" sz="4100" dirty="0" smtClean="0">
                <a:solidFill>
                  <a:srgbClr val="00B050"/>
                </a:solidFill>
              </a:rPr>
              <a:t>#  4 bytes</a:t>
            </a:r>
          </a:p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It is possible to specify a </a:t>
            </a:r>
            <a:r>
              <a:rPr lang="en-US" b="1" i="1" dirty="0" smtClean="0"/>
              <a:t>custom alignment by 2</a:t>
            </a:r>
            <a:r>
              <a:rPr lang="en-US" b="1" i="1" baseline="30000" dirty="0" smtClean="0"/>
              <a:t>n </a:t>
            </a:r>
            <a:r>
              <a:rPr lang="en-US" b="1" i="1" dirty="0" smtClean="0"/>
              <a:t>bytes</a:t>
            </a:r>
            <a:r>
              <a:rPr lang="en-US" dirty="0" smtClean="0"/>
              <a:t> </a:t>
            </a:r>
            <a:r>
              <a:rPr lang="en-US" dirty="0" smtClean="0"/>
              <a:t>for a next data item</a:t>
            </a:r>
            <a:r>
              <a:rPr lang="en-US" dirty="0" smtClean="0"/>
              <a:t> with the .align directive. 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0   </a:t>
            </a:r>
            <a:r>
              <a:rPr lang="en-US" sz="4100" dirty="0" smtClean="0">
                <a:solidFill>
                  <a:srgbClr val="00B050"/>
                </a:solidFill>
              </a:rPr>
              <a:t># </a:t>
            </a:r>
            <a:r>
              <a:rPr lang="en-US" sz="4100" dirty="0" smtClean="0">
                <a:solidFill>
                  <a:srgbClr val="00B050"/>
                </a:solidFill>
              </a:rPr>
              <a:t>1 byte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1   </a:t>
            </a:r>
            <a:r>
              <a:rPr lang="en-US" sz="4100" dirty="0" smtClean="0">
                <a:solidFill>
                  <a:srgbClr val="00B050"/>
                </a:solidFill>
              </a:rPr>
              <a:t># </a:t>
            </a:r>
            <a:r>
              <a:rPr lang="en-US" sz="4100" dirty="0" smtClean="0">
                <a:solidFill>
                  <a:srgbClr val="00B050"/>
                </a:solidFill>
              </a:rPr>
              <a:t>2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2   </a:t>
            </a:r>
            <a:r>
              <a:rPr lang="en-US" sz="4100" dirty="0" smtClean="0">
                <a:solidFill>
                  <a:srgbClr val="00B050"/>
                </a:solidFill>
              </a:rPr>
              <a:t># 4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.</a:t>
            </a:r>
            <a:r>
              <a:rPr lang="en-US" sz="4100" b="1" dirty="0" smtClean="0">
                <a:solidFill>
                  <a:srgbClr val="F7B217"/>
                </a:solidFill>
              </a:rPr>
              <a:t>align</a:t>
            </a:r>
            <a:r>
              <a:rPr lang="en-US" sz="4100" dirty="0" smtClean="0"/>
              <a:t> 3   </a:t>
            </a:r>
            <a:r>
              <a:rPr lang="en-US" sz="4100" dirty="0" smtClean="0">
                <a:solidFill>
                  <a:srgbClr val="00B050"/>
                </a:solidFill>
              </a:rPr>
              <a:t># 8 bytes</a:t>
            </a:r>
          </a:p>
          <a:p>
            <a:pPr marL="971550" indent="-742950" algn="just">
              <a:lnSpc>
                <a:spcPct val="110000"/>
              </a:lnSpc>
              <a:spcBef>
                <a:spcPts val="0"/>
              </a:spcBef>
            </a:pPr>
            <a:r>
              <a:rPr lang="en-US" sz="4100" dirty="0" smtClean="0"/>
              <a:t>etc.</a:t>
            </a:r>
            <a:endParaRPr lang="en-US" sz="41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Alignment Example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031963" y="953585"/>
            <a:ext cx="414092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</a:t>
            </a:r>
            <a:r>
              <a:rPr lang="en-US" sz="2400" dirty="0" smtClean="0">
                <a:solidFill>
                  <a:srgbClr val="1E3272"/>
                </a:solidFill>
              </a:rPr>
              <a:t>        .</a:t>
            </a:r>
            <a:r>
              <a:rPr lang="en-US" sz="24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1E3272"/>
                </a:solidFill>
              </a:rPr>
              <a:t>      .</a:t>
            </a:r>
            <a:r>
              <a:rPr lang="en-US" sz="2400" dirty="0" smtClean="0">
                <a:solidFill>
                  <a:srgbClr val="FF0000"/>
                </a:solidFill>
              </a:rPr>
              <a:t>space</a:t>
            </a:r>
            <a:r>
              <a:rPr lang="en-US" sz="2400" dirty="0" smtClean="0">
                <a:solidFill>
                  <a:srgbClr val="1E3272"/>
                </a:solidFill>
              </a:rPr>
              <a:t> </a:t>
            </a:r>
            <a:r>
              <a:rPr lang="en-US" sz="2400" dirty="0" smtClean="0">
                <a:solidFill>
                  <a:srgbClr val="1E3272"/>
                </a:solidFill>
              </a:rPr>
              <a:t>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  <a:endParaRPr lang="en-US" sz="24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1E3272"/>
                </a:solidFill>
              </a:rPr>
              <a:t>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1E3272"/>
                </a:solidFill>
              </a:rPr>
              <a:t> </a:t>
            </a:r>
            <a:r>
              <a:rPr lang="en-US" sz="2400" dirty="0" smtClean="0">
                <a:solidFill>
                  <a:srgbClr val="2F5CB5"/>
                </a:solidFill>
              </a:rPr>
              <a:t>0x12345678 </a:t>
            </a:r>
            <a:endParaRPr lang="en-US" sz="24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half1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1E3272"/>
                </a:solidFill>
              </a:rPr>
              <a:t>      .</a:t>
            </a:r>
            <a:r>
              <a:rPr lang="en-US" sz="2400" dirty="0" smtClean="0">
                <a:solidFill>
                  <a:srgbClr val="FF0000"/>
                </a:solidFill>
              </a:rPr>
              <a:t>half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</a:t>
            </a:r>
            <a:endParaRPr lang="en-US" sz="24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byte1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1E3272"/>
                </a:solidFill>
              </a:rPr>
              <a:t>      .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2F5CB5"/>
                </a:solidFill>
              </a:rPr>
              <a:t>0x12</a:t>
            </a:r>
            <a:endParaRPr lang="en-US" sz="24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1E3272"/>
                </a:solidFill>
              </a:rPr>
              <a:t>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2F5CB5"/>
                </a:solidFill>
              </a:rPr>
              <a:t>4</a:t>
            </a:r>
            <a:endParaRPr lang="en-US" sz="24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1E3272"/>
                </a:solidFill>
              </a:rPr>
              <a:t>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2F5CB5"/>
                </a:solidFill>
              </a:rPr>
              <a:t>0x12345678  </a:t>
            </a:r>
            <a:endParaRPr lang="en-US" sz="24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1E3272"/>
                </a:solidFill>
              </a:rPr>
              <a:t>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  <a:endParaRPr lang="en-US" sz="24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half2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1E3272"/>
                </a:solidFill>
              </a:rPr>
              <a:t>      .</a:t>
            </a:r>
            <a:r>
              <a:rPr lang="en-US" sz="2400" dirty="0" smtClean="0">
                <a:solidFill>
                  <a:srgbClr val="FF0000"/>
                </a:solidFill>
              </a:rPr>
              <a:t>half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0x1234</a:t>
            </a:r>
            <a:endParaRPr lang="en-US" sz="24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1E3272"/>
                </a:solidFill>
              </a:rPr>
              <a:t>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2F5CB5"/>
                </a:solidFill>
              </a:rPr>
              <a:t>3</a:t>
            </a:r>
            <a:endParaRPr lang="en-US" sz="24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byte2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1E3272"/>
                </a:solidFill>
              </a:rPr>
              <a:t>      .</a:t>
            </a:r>
            <a:r>
              <a:rPr lang="en-US" sz="2400" dirty="0" smtClean="0">
                <a:solidFill>
                  <a:srgbClr val="FF0000"/>
                </a:solidFill>
              </a:rPr>
              <a:t>byte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2F5CB5"/>
                </a:solidFill>
              </a:rPr>
              <a:t>0x12   </a:t>
            </a:r>
            <a:endParaRPr lang="en-US" sz="24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1E3272"/>
                </a:solidFill>
              </a:rPr>
              <a:t>      .</a:t>
            </a:r>
            <a:r>
              <a:rPr lang="en-US" sz="2400" dirty="0" smtClean="0">
                <a:solidFill>
                  <a:srgbClr val="FF0000"/>
                </a:solidFill>
              </a:rPr>
              <a:t>align</a:t>
            </a: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2F5CB5"/>
                </a:solidFill>
              </a:rPr>
              <a:t>0</a:t>
            </a:r>
            <a:endParaRPr lang="en-US" sz="24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 i="1" dirty="0" smtClean="0">
                <a:solidFill>
                  <a:srgbClr val="1E3272"/>
                </a:solidFill>
              </a:rPr>
              <a:t>word3</a:t>
            </a:r>
            <a:r>
              <a:rPr lang="en-US" sz="24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1E3272"/>
                </a:solidFill>
              </a:rPr>
              <a:t>   </a:t>
            </a:r>
            <a:r>
              <a:rPr lang="en-US" sz="2400" dirty="0" smtClean="0">
                <a:solidFill>
                  <a:srgbClr val="1E3272"/>
                </a:solidFill>
              </a:rPr>
              <a:t>      .</a:t>
            </a:r>
            <a:r>
              <a:rPr lang="en-US" sz="2400" dirty="0" smtClean="0">
                <a:solidFill>
                  <a:srgbClr val="FF0000"/>
                </a:solidFill>
              </a:rPr>
              <a:t>word</a:t>
            </a:r>
            <a:r>
              <a:rPr lang="en-US" sz="2400" dirty="0" smtClean="0">
                <a:solidFill>
                  <a:srgbClr val="1E3272"/>
                </a:solidFill>
              </a:rPr>
              <a:t> </a:t>
            </a:r>
            <a:r>
              <a:rPr lang="en-US" sz="2400" dirty="0" smtClean="0">
                <a:solidFill>
                  <a:srgbClr val="1E3272"/>
                </a:solidFill>
              </a:rPr>
              <a:t>  </a:t>
            </a:r>
            <a:r>
              <a:rPr lang="en-US" sz="2400" dirty="0" smtClean="0">
                <a:solidFill>
                  <a:srgbClr val="2F5CB5"/>
                </a:solidFill>
              </a:rPr>
              <a:t>0x12345678</a:t>
            </a:r>
            <a:endParaRPr lang="en-US" sz="2400" i="1" dirty="0" smtClean="0">
              <a:solidFill>
                <a:srgbClr val="2F5CB5"/>
              </a:solidFill>
            </a:endParaRPr>
          </a:p>
        </p:txBody>
      </p:sp>
      <p:pic>
        <p:nvPicPr>
          <p:cNvPr id="6" name="Рисунок 5" descr="Screenshot 2021-01-26 at 09.17.2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002" y="1742531"/>
            <a:ext cx="4475321" cy="3939812"/>
          </a:xfrm>
          <a:prstGeom prst="rect">
            <a:avLst/>
          </a:prstGeom>
        </p:spPr>
      </p:pic>
      <p:sp>
        <p:nvSpPr>
          <p:cNvPr id="8" name="Скругленный прямоугольник 7"/>
          <p:cNvSpPr/>
          <p:nvPr/>
        </p:nvSpPr>
        <p:spPr>
          <a:xfrm>
            <a:off x="796838" y="1541417"/>
            <a:ext cx="3749036" cy="2076994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40233" y="3627119"/>
            <a:ext cx="3805642" cy="3191691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631587" y="2808514"/>
            <a:ext cx="4380402" cy="914400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679483" y="3744693"/>
            <a:ext cx="4380402" cy="1245317"/>
          </a:xfrm>
          <a:prstGeom prst="round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>
            <a:stCxn id="8" idx="3"/>
            <a:endCxn id="10" idx="1"/>
          </p:cNvCxnSpPr>
          <p:nvPr/>
        </p:nvCxnSpPr>
        <p:spPr>
          <a:xfrm>
            <a:off x="4545874" y="2579914"/>
            <a:ext cx="2085713" cy="68580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3"/>
            <a:endCxn id="12" idx="1"/>
          </p:cNvCxnSpPr>
          <p:nvPr/>
        </p:nvCxnSpPr>
        <p:spPr>
          <a:xfrm flipV="1">
            <a:off x="4545875" y="4367352"/>
            <a:ext cx="2133608" cy="85561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23803" y="1828799"/>
            <a:ext cx="2495006" cy="91440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Default</a:t>
            </a:r>
          </a:p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Alignment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97824" y="4868091"/>
            <a:ext cx="2495006" cy="914400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Custom</a:t>
            </a:r>
          </a:p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Alignment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and Store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.data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324864" y="1397001"/>
            <a:ext cx="5088636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hello</a:t>
            </a:r>
            <a:r>
              <a:rPr lang="en-US" sz="3600" dirty="0" smtClean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.string </a:t>
            </a:r>
            <a:r>
              <a:rPr lang="en-US" sz="3600" dirty="0" smtClean="0">
                <a:solidFill>
                  <a:srgbClr val="00B050"/>
                </a:solidFill>
              </a:rPr>
              <a:t>"Hello, world!"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9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4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la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hello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90600" y="3454400"/>
            <a:ext cx="3479800" cy="276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6"/>
            <a:endCxn id="8" idx="1"/>
          </p:cNvCxnSpPr>
          <p:nvPr/>
        </p:nvCxnSpPr>
        <p:spPr>
          <a:xfrm>
            <a:off x="4470400" y="4838700"/>
            <a:ext cx="4542582" cy="4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76300" y="1219200"/>
            <a:ext cx="5702300" cy="2184400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511800" y="3200400"/>
            <a:ext cx="3503447" cy="686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symbolic names for addresses (in the .data or .text segment).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used by control-flow instructions (branches and jumps).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are used by load and store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5399" y="4179189"/>
            <a:ext cx="3905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40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33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Addresses can be represented in several ways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452" y="1817666"/>
            <a:ext cx="7571095" cy="48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79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F7B217"/>
                </a:solidFill>
              </a:rPr>
              <a:t>Program Counter (PC) </a:t>
            </a:r>
            <a:r>
              <a:rPr lang="en-US" dirty="0" smtClean="0"/>
              <a:t>is a special register that stores the address of the currently executed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When an instruction is executed,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is incremented by the size of the instruction (4 bytes) to point to the next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and jump instructions assign to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new addresses to change the control flow.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instructions use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-relative addresses (increment or decrement current value by an offset).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Branch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=                    </a:t>
            </a:r>
            <a:r>
              <a:rPr lang="en-US" dirty="0" err="1" smtClean="0">
                <a:solidFill>
                  <a:srgbClr val="0070C0"/>
                </a:solidFill>
              </a:rPr>
              <a:t>beq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rs2</a:t>
            </a:r>
            <a:r>
              <a:rPr lang="en-US" dirty="0" smtClean="0"/>
              <a:t>, </a:t>
            </a:r>
            <a:r>
              <a:rPr lang="en-US" i="1" dirty="0" smtClean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</a:t>
            </a:r>
            <a:r>
              <a:rPr lang="en-US" dirty="0"/>
              <a:t>≠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blt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bge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bltu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bgeu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99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21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6500" b="1" dirty="0" smtClean="0"/>
              <a:t>Branch </a:t>
            </a:r>
            <a:r>
              <a:rPr lang="en-US" sz="6500" b="1" dirty="0" err="1" smtClean="0"/>
              <a:t>Pseudoinstructions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</a:t>
            </a:r>
            <a:r>
              <a:rPr lang="en-US" sz="5800" dirty="0" smtClean="0"/>
              <a:t>unconditionally      </a:t>
            </a:r>
            <a:r>
              <a:rPr lang="en-US" sz="5800" dirty="0" smtClean="0">
                <a:solidFill>
                  <a:srgbClr val="2F5CB5"/>
                </a:solidFill>
              </a:rPr>
              <a:t>b</a:t>
            </a:r>
            <a:r>
              <a:rPr lang="en-US" sz="5800" dirty="0" smtClean="0"/>
              <a:t>       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=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beqz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≥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bgez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              </a:t>
            </a:r>
            <a:r>
              <a:rPr lang="ru-RU" sz="5800" dirty="0" smtClean="0"/>
              <a:t> 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/>
              <a:t>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Unsigned       </a:t>
            </a:r>
            <a:r>
              <a:rPr lang="en-US" sz="5800" dirty="0" smtClean="0"/>
              <a:t>      </a:t>
            </a:r>
            <a:r>
              <a:rPr lang="en-US" sz="5800" dirty="0" err="1" smtClean="0">
                <a:solidFill>
                  <a:srgbClr val="2F5CB5"/>
                </a:solidFill>
              </a:rPr>
              <a:t>bgtu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0             </a:t>
            </a:r>
            <a:r>
              <a:rPr lang="ru-RU" sz="5800" dirty="0" smtClean="0"/>
              <a:t>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bgtz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  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</a:t>
            </a:r>
            <a:r>
              <a:rPr lang="en-US" sz="5800" dirty="0"/>
              <a:t> 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Unsigned       </a:t>
            </a:r>
            <a:r>
              <a:rPr lang="en-US" sz="5800" dirty="0" smtClean="0"/>
              <a:t>      </a:t>
            </a:r>
            <a:r>
              <a:rPr lang="en-US" sz="5800" dirty="0" smtClean="0">
                <a:solidFill>
                  <a:srgbClr val="2F5CB5"/>
                </a:solidFill>
              </a:rPr>
              <a:t>bleu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blez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&lt; 0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bltz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≠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bnez</a:t>
            </a:r>
            <a:r>
              <a:rPr lang="en-US" sz="5800" dirty="0" smtClean="0"/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 err="1" smtClean="0"/>
              <a:t>Pseudoinstructions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82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44816"/>
          </a:xfrm>
        </p:spPr>
        <p:txBody>
          <a:bodyPr/>
          <a:lstStyle/>
          <a:p>
            <a:r>
              <a:rPr lang="en-US" dirty="0" smtClean="0"/>
              <a:t>Branch instructions are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-relative</a:t>
            </a:r>
          </a:p>
          <a:p>
            <a:r>
              <a:rPr lang="en-US" dirty="0" smtClean="0"/>
              <a:t>They add a </a:t>
            </a:r>
            <a:r>
              <a:rPr lang="en-US" dirty="0" smtClean="0">
                <a:solidFill>
                  <a:srgbClr val="0070C0"/>
                </a:solidFill>
              </a:rPr>
              <a:t>12-bit</a:t>
            </a:r>
            <a:r>
              <a:rPr lang="en-US" dirty="0" smtClean="0"/>
              <a:t> signed immediate to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</a:p>
          <a:p>
            <a:r>
              <a:rPr lang="en-US" dirty="0" smtClean="0"/>
              <a:t>The immediate is an offset from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to the target label</a:t>
            </a:r>
          </a:p>
          <a:p>
            <a:r>
              <a:rPr lang="en-US" dirty="0" smtClean="0"/>
              <a:t>The branch address range is </a:t>
            </a:r>
            <a:r>
              <a:rPr lang="en-US" dirty="0" smtClean="0">
                <a:solidFill>
                  <a:srgbClr val="0070C0"/>
                </a:solidFill>
              </a:rPr>
              <a:t>± 2</a:t>
            </a:r>
            <a:r>
              <a:rPr lang="en-US" baseline="30000" dirty="0" smtClean="0">
                <a:solidFill>
                  <a:srgbClr val="0070C0"/>
                </a:solidFill>
              </a:rPr>
              <a:t>12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4096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 KB)</a:t>
            </a:r>
          </a:p>
          <a:p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can be read with the </a:t>
            </a:r>
            <a:r>
              <a:rPr lang="en-US" b="1" dirty="0" err="1" smtClean="0">
                <a:solidFill>
                  <a:srgbClr val="F3B217"/>
                </a:solidFill>
              </a:rPr>
              <a:t>auipc</a:t>
            </a:r>
            <a:r>
              <a:rPr lang="en-US" b="1" dirty="0" smtClean="0">
                <a:solidFill>
                  <a:srgbClr val="F3B217"/>
                </a:solidFill>
              </a:rPr>
              <a:t> </a:t>
            </a:r>
            <a:r>
              <a:rPr lang="en-US" dirty="0" smtClean="0"/>
              <a:t>instruction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and Program Counter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944658" y="4336868"/>
            <a:ext cx="62907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0   </a:t>
            </a:r>
            <a:r>
              <a:rPr lang="en-US" sz="3600" dirty="0" smtClean="0">
                <a:solidFill>
                  <a:srgbClr val="00B050"/>
                </a:solidFill>
              </a:rPr>
              <a:t># a0 = PC + 0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34 </a:t>
            </a:r>
            <a:r>
              <a:rPr lang="en-US" sz="3600" dirty="0" smtClean="0">
                <a:solidFill>
                  <a:srgbClr val="00B050"/>
                </a:solidFill>
              </a:rPr>
              <a:t># Print as hex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Print a0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“If-Then-Else”</a:t>
            </a:r>
            <a:endParaRPr lang="ru-RU" dirty="0"/>
          </a:p>
        </p:txBody>
      </p:sp>
      <p:sp>
        <p:nvSpPr>
          <p:cNvPr id="6" name="Rectangle 4"/>
          <p:cNvSpPr/>
          <p:nvPr/>
        </p:nvSpPr>
        <p:spPr>
          <a:xfrm>
            <a:off x="1285681" y="1697450"/>
            <a:ext cx="3730461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if</a:t>
            </a:r>
            <a:r>
              <a:rPr lang="en-US" sz="3600" dirty="0" smtClean="0">
                <a:solidFill>
                  <a:srgbClr val="1E3272"/>
                </a:solidFill>
              </a:rPr>
              <a:t> (t0 ==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1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&lt;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2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&gt;= </a:t>
            </a:r>
            <a:r>
              <a:rPr lang="en-US" sz="3600" dirty="0" smtClean="0">
                <a:solidFill>
                  <a:schemeClr val="accent1"/>
                </a:solidFill>
              </a:rPr>
              <a:t>10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3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</a:t>
            </a:r>
            <a:r>
              <a:rPr lang="en-US" sz="3600" dirty="0" smtClean="0">
                <a:solidFill>
                  <a:srgbClr val="1E3272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t1 = </a:t>
            </a:r>
            <a:r>
              <a:rPr lang="en-US" sz="3600" dirty="0" smtClean="0">
                <a:solidFill>
                  <a:schemeClr val="accent1"/>
                </a:solidFill>
              </a:rPr>
              <a:t>4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780793" y="1039947"/>
            <a:ext cx="4074447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bnez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</a:t>
            </a:r>
            <a:r>
              <a:rPr lang="en-US" sz="2800" i="1" dirty="0" smtClean="0">
                <a:solidFill>
                  <a:srgbClr val="1E3272"/>
                </a:solidFill>
              </a:rPr>
              <a:t> if_less_0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if_less_0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bgtz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if_greater_10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if_greater_10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ble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else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end_if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644542" y="1619794"/>
            <a:ext cx="3344092" cy="37882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704017" y="5003074"/>
            <a:ext cx="4271554" cy="10058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532817" y="2965270"/>
            <a:ext cx="2416628" cy="2612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937765" y="3944983"/>
            <a:ext cx="2063932" cy="39188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17169</TotalTime>
  <Words>1271</Words>
  <Application>Microsoft Office PowerPoint</Application>
  <PresentationFormat>Произвольный</PresentationFormat>
  <Paragraphs>280</Paragraphs>
  <Slides>20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Computer Architecture and Operating Systems Lecture 5: Assembly Programming – Branches and Arrays</vt:lpstr>
      <vt:lpstr>Program Structure and Memory Layout</vt:lpstr>
      <vt:lpstr>Labels</vt:lpstr>
      <vt:lpstr>Addressing</vt:lpstr>
      <vt:lpstr>Program Counter</vt:lpstr>
      <vt:lpstr>Branch Instructions</vt:lpstr>
      <vt:lpstr>Branch Pseudoinstructions</vt:lpstr>
      <vt:lpstr>Branches and Program Counter</vt:lpstr>
      <vt:lpstr>Assembly Code for “If-Then-Else”</vt:lpstr>
      <vt:lpstr>Assembly Code for “While”</vt:lpstr>
      <vt:lpstr>Assembly Code for “For”</vt:lpstr>
      <vt:lpstr>Assembly Code for Nested “For”</vt:lpstr>
      <vt:lpstr>Macros</vt:lpstr>
      <vt:lpstr>Including Macro Libraries</vt:lpstr>
      <vt:lpstr>Macro Constants and Single-Line Macros</vt:lpstr>
      <vt:lpstr>Data Segment</vt:lpstr>
      <vt:lpstr>Data Alignment</vt:lpstr>
      <vt:lpstr>Data Alignment Example</vt:lpstr>
      <vt:lpstr>Load and Store Instructions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293</cp:revision>
  <dcterms:created xsi:type="dcterms:W3CDTF">2015-11-11T03:30:50Z</dcterms:created>
  <dcterms:modified xsi:type="dcterms:W3CDTF">2021-01-26T06:29:09Z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