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76" r:id="rId3"/>
    <p:sldId id="273" r:id="rId4"/>
    <p:sldId id="274" r:id="rId5"/>
    <p:sldId id="277" r:id="rId6"/>
    <p:sldId id="280" r:id="rId7"/>
    <p:sldId id="282" r:id="rId8"/>
    <p:sldId id="283" r:id="rId9"/>
    <p:sldId id="284" r:id="rId10"/>
    <p:sldId id="285" r:id="rId11"/>
    <p:sldId id="297" r:id="rId12"/>
    <p:sldId id="287" r:id="rId13"/>
    <p:sldId id="279" r:id="rId14"/>
    <p:sldId id="289" r:id="rId15"/>
    <p:sldId id="290" r:id="rId16"/>
    <p:sldId id="291" r:id="rId17"/>
    <p:sldId id="288" r:id="rId18"/>
    <p:sldId id="293" r:id="rId19"/>
    <p:sldId id="295" r:id="rId20"/>
    <p:sldId id="281" r:id="rId21"/>
    <p:sldId id="294" r:id="rId22"/>
    <p:sldId id="292" r:id="rId23"/>
    <p:sldId id="298" r:id="rId24"/>
    <p:sldId id="296" r:id="rId25"/>
    <p:sldId id="272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3272"/>
    <a:srgbClr val="2F5CB5"/>
    <a:srgbClr val="F7B217"/>
    <a:srgbClr val="1E3272"/>
    <a:srgbClr val="F8BA30"/>
    <a:srgbClr val="FF6600"/>
    <a:srgbClr val="F07F09"/>
    <a:srgbClr val="FFC000"/>
    <a:srgbClr val="2E5E8E"/>
    <a:srgbClr val="2244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32" autoAdjust="0"/>
    <p:restoredTop sz="91484" autoAdjust="0"/>
  </p:normalViewPr>
  <p:slideViewPr>
    <p:cSldViewPr snapToGrid="0">
      <p:cViewPr varScale="1">
        <p:scale>
          <a:sx n="91" d="100"/>
          <a:sy n="91" d="100"/>
        </p:scale>
        <p:origin x="-150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12.01.2021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12.01.2021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38179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91595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defRPr sz="2000">
                <a:solidFill>
                  <a:srgbClr val="273272"/>
                </a:solidFill>
              </a:defRPr>
            </a:lvl4pPr>
            <a:lvl5pPr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ndrewt0301.github.io/hse-acos-course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43791"/>
          </a:xfrm>
          <a:effectLst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7B217"/>
                </a:solidFill>
              </a:rPr>
              <a:t>Computer Architecture </a:t>
            </a:r>
            <a:r>
              <a:rPr lang="en-US" b="1" dirty="0" smtClean="0"/>
              <a:t>and Operating Systems</a:t>
            </a:r>
            <a:br>
              <a:rPr lang="en-US" b="1" dirty="0" smtClean="0"/>
            </a:br>
            <a:r>
              <a:rPr lang="en-US" b="1" dirty="0" smtClean="0"/>
              <a:t>Lecture </a:t>
            </a:r>
            <a:r>
              <a:rPr lang="ru-RU" b="1" dirty="0" smtClean="0"/>
              <a:t>1</a:t>
            </a:r>
            <a:r>
              <a:rPr lang="en-US" b="1" smtClean="0"/>
              <a:t>: Introduction</a:t>
            </a:r>
            <a:endParaRPr lang="ru-RU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853019934"/>
              </p:ext>
            </p:extLst>
          </p:nvPr>
        </p:nvGraphicFramePr>
        <p:xfrm>
          <a:off x="1981200" y="1164336"/>
          <a:ext cx="8229600" cy="4583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99288">
                <a:tc>
                  <a:txBody>
                    <a:bodyPr/>
                    <a:lstStyle/>
                    <a:p>
                      <a:r>
                        <a:rPr lang="en-US" sz="2800" smtClean="0">
                          <a:solidFill>
                            <a:srgbClr val="F7B217"/>
                          </a:solidFill>
                        </a:rPr>
                        <a:t>Feature</a:t>
                      </a:r>
                      <a:endParaRPr lang="en-US" sz="280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smtClean="0">
                          <a:solidFill>
                            <a:srgbClr val="F7B217"/>
                          </a:solidFill>
                        </a:rPr>
                        <a:t>Specifiction</a:t>
                      </a:r>
                      <a:endParaRPr lang="en-US" sz="280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</a:tr>
              <a:tr h="319191">
                <a:tc>
                  <a:txBody>
                    <a:bodyPr/>
                    <a:lstStyle/>
                    <a:p>
                      <a:r>
                        <a:rPr lang="en-US" sz="2000" smtClean="0"/>
                        <a:t>Model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MacBook Pro 9,1</a:t>
                      </a:r>
                      <a:endParaRPr lang="en-US" sz="2000"/>
                    </a:p>
                  </a:txBody>
                  <a:tcPr/>
                </a:tc>
              </a:tr>
              <a:tr h="273471">
                <a:tc>
                  <a:txBody>
                    <a:bodyPr/>
                    <a:lstStyle/>
                    <a:p>
                      <a:r>
                        <a:rPr lang="en-US" sz="2000" smtClean="0"/>
                        <a:t>Processor Name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Quad-Core Intel Core i7</a:t>
                      </a:r>
                      <a:endParaRPr lang="en-US" sz="2000"/>
                    </a:p>
                  </a:txBody>
                  <a:tcPr/>
                </a:tc>
              </a:tr>
              <a:tr h="453649">
                <a:tc>
                  <a:txBody>
                    <a:bodyPr/>
                    <a:lstStyle/>
                    <a:p>
                      <a:r>
                        <a:rPr lang="en-US" sz="2000" smtClean="0"/>
                        <a:t>Processor Speed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2,3 GHz</a:t>
                      </a:r>
                      <a:endParaRPr lang="en-US" sz="2000"/>
                    </a:p>
                  </a:txBody>
                  <a:tcPr/>
                </a:tc>
              </a:tr>
              <a:tr h="273471">
                <a:tc>
                  <a:txBody>
                    <a:bodyPr/>
                    <a:lstStyle/>
                    <a:p>
                      <a:r>
                        <a:rPr lang="en-US" sz="2000" smtClean="0"/>
                        <a:t>Number of Processors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1</a:t>
                      </a:r>
                      <a:endParaRPr lang="en-US" sz="2000"/>
                    </a:p>
                  </a:txBody>
                  <a:tcPr/>
                </a:tc>
              </a:tr>
              <a:tr h="236895">
                <a:tc>
                  <a:txBody>
                    <a:bodyPr/>
                    <a:lstStyle/>
                    <a:p>
                      <a:r>
                        <a:rPr lang="en-US" sz="2000" smtClean="0"/>
                        <a:t>Total Number of Cores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4</a:t>
                      </a:r>
                      <a:endParaRPr lang="en-US" sz="2000"/>
                    </a:p>
                  </a:txBody>
                  <a:tcPr/>
                </a:tc>
              </a:tr>
              <a:tr h="209463">
                <a:tc>
                  <a:txBody>
                    <a:bodyPr/>
                    <a:lstStyle/>
                    <a:p>
                      <a:r>
                        <a:rPr lang="en-US" sz="2000" smtClean="0"/>
                        <a:t>Floating-Point Operations per Cycle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4</a:t>
                      </a:r>
                      <a:endParaRPr lang="en-US" sz="2000"/>
                    </a:p>
                  </a:txBody>
                  <a:tcPr/>
                </a:tc>
              </a:tr>
              <a:tr h="209463">
                <a:tc>
                  <a:txBody>
                    <a:bodyPr/>
                    <a:lstStyle/>
                    <a:p>
                      <a:r>
                        <a:rPr lang="en-US" sz="2000" smtClean="0"/>
                        <a:t>L2 Cache (per Core)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256 KB</a:t>
                      </a:r>
                      <a:endParaRPr lang="en-US" sz="2000"/>
                    </a:p>
                  </a:txBody>
                  <a:tcPr/>
                </a:tc>
              </a:tr>
              <a:tr h="236895">
                <a:tc>
                  <a:txBody>
                    <a:bodyPr/>
                    <a:lstStyle/>
                    <a:p>
                      <a:r>
                        <a:rPr lang="en-US" sz="2000" smtClean="0"/>
                        <a:t>L3 Cache: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6 MB</a:t>
                      </a:r>
                      <a:endParaRPr lang="en-US" sz="2000"/>
                    </a:p>
                  </a:txBody>
                  <a:tcPr/>
                </a:tc>
              </a:tr>
              <a:tr h="441865">
                <a:tc>
                  <a:txBody>
                    <a:bodyPr/>
                    <a:lstStyle/>
                    <a:p>
                      <a:r>
                        <a:rPr lang="en-US" sz="2000" smtClean="0"/>
                        <a:t>Hyper-Threading Technology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Enabled</a:t>
                      </a:r>
                      <a:endParaRPr lang="en-US" sz="2000"/>
                    </a:p>
                  </a:txBody>
                  <a:tcPr/>
                </a:tc>
              </a:tr>
              <a:tr h="310047">
                <a:tc>
                  <a:txBody>
                    <a:bodyPr/>
                    <a:lstStyle/>
                    <a:p>
                      <a:r>
                        <a:rPr lang="en-US" sz="2000" smtClean="0"/>
                        <a:t>Memory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 GB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10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</a:t>
            </a:r>
            <a:r>
              <a:rPr lang="en-US"/>
              <a:t>Matrix Multiplication (part </a:t>
            </a:r>
            <a:r>
              <a:rPr lang="en-US" smtClean="0"/>
              <a:t>5)</a:t>
            </a:r>
            <a:endParaRPr lang="en-US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1981200" y="5818188"/>
                <a:ext cx="8229600" cy="630173"/>
              </a:xfrm>
              <a:prstGeom prst="rect">
                <a:avLst/>
              </a:prstGeom>
              <a:solidFill>
                <a:srgbClr val="F7B217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b="1" smtClean="0">
                    <a:solidFill>
                      <a:srgbClr val="1E3272"/>
                    </a:solidFill>
                  </a:rPr>
                  <a:t>Peak =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</m:sup>
                    </m:sSup>
                  </m:oMath>
                </a14:m>
                <a:r>
                  <a:rPr lang="en-US" sz="3200" b="1">
                    <a:solidFill>
                      <a:srgbClr val="1E3272"/>
                    </a:solidFill>
                  </a:rPr>
                  <a:t>) </a:t>
                </a:r>
                <a:r>
                  <a:rPr lang="en-US" sz="3200" b="1" smtClean="0">
                    <a:solidFill>
                      <a:srgbClr val="1E3272"/>
                    </a:solidFill>
                  </a:rPr>
                  <a:t>* 1 * 4 * 4 </a:t>
                </a:r>
                <a:r>
                  <a:rPr lang="en-US" sz="3200" b="1">
                    <a:solidFill>
                      <a:srgbClr val="1E3272"/>
                    </a:solidFill>
                  </a:rPr>
                  <a:t>= </a:t>
                </a:r>
                <a:r>
                  <a:rPr lang="en-US" sz="3200" b="1" smtClean="0">
                    <a:solidFill>
                      <a:srgbClr val="1E3272"/>
                    </a:solidFill>
                  </a:rPr>
                  <a:t>36 800 MFLOPS</a:t>
                </a:r>
                <a:endParaRPr lang="en-US" sz="3200" b="1">
                  <a:solidFill>
                    <a:srgbClr val="1E3272"/>
                  </a:solidFill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5818188"/>
                <a:ext cx="8229600" cy="630173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l="-1185" t="-4808" r="-1185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131987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11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affects performance?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895195415"/>
              </p:ext>
            </p:extLst>
          </p:nvPr>
        </p:nvGraphicFramePr>
        <p:xfrm>
          <a:off x="1206333" y="1298448"/>
          <a:ext cx="9766467" cy="454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0459"/>
                <a:gridCol w="4636008"/>
              </a:tblGrid>
              <a:tr h="393193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7B217"/>
                          </a:solidFill>
                        </a:rPr>
                        <a:t>Hardware/</a:t>
                      </a:r>
                      <a:r>
                        <a:rPr lang="en-US" sz="2800" baseline="0" dirty="0" smtClean="0">
                          <a:solidFill>
                            <a:srgbClr val="F7B217"/>
                          </a:solidFill>
                        </a:rPr>
                        <a:t>Software Component</a:t>
                      </a:r>
                      <a:endParaRPr lang="en-US" sz="2800" dirty="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7B217"/>
                          </a:solidFill>
                        </a:rPr>
                        <a:t>How It Affects Performance</a:t>
                      </a:r>
                      <a:endParaRPr lang="en-US" sz="2800" dirty="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</a:tr>
              <a:tr h="1187149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273272"/>
                          </a:solidFill>
                        </a:rPr>
                        <a:t>Algorithm</a:t>
                      </a:r>
                      <a:endParaRPr lang="en-US" sz="24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273272"/>
                          </a:solidFill>
                        </a:rPr>
                        <a:t>Determines</a:t>
                      </a:r>
                      <a:r>
                        <a:rPr lang="en-US" sz="2400" baseline="0" dirty="0" smtClean="0">
                          <a:solidFill>
                            <a:srgbClr val="273272"/>
                          </a:solidFill>
                        </a:rPr>
                        <a:t> both the number of source-level statements and the number of I/O operations executed</a:t>
                      </a:r>
                      <a:endParaRPr lang="en-US" sz="2400" dirty="0" smtClean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1187149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273272"/>
                          </a:solidFill>
                        </a:rPr>
                        <a:t>Programming</a:t>
                      </a:r>
                      <a:r>
                        <a:rPr lang="en-US" sz="2400" b="1" baseline="0" dirty="0" smtClean="0">
                          <a:solidFill>
                            <a:srgbClr val="273272"/>
                          </a:solidFill>
                        </a:rPr>
                        <a:t> Language, Compiler, and Architecture</a:t>
                      </a:r>
                      <a:endParaRPr lang="en-US" sz="24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273272"/>
                          </a:solidFill>
                        </a:rPr>
                        <a:t>Determines the number of computer instructions for each source-level statement</a:t>
                      </a:r>
                      <a:endParaRPr lang="en-US" sz="2400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821872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273272"/>
                          </a:solidFill>
                        </a:rPr>
                        <a:t>Processor and Memory System</a:t>
                      </a:r>
                      <a:endParaRPr lang="en-US" sz="24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273272"/>
                          </a:solidFill>
                        </a:rPr>
                        <a:t>Determines</a:t>
                      </a:r>
                      <a:r>
                        <a:rPr lang="en-US" sz="2400" baseline="0" dirty="0" smtClean="0">
                          <a:solidFill>
                            <a:srgbClr val="273272"/>
                          </a:solidFill>
                        </a:rPr>
                        <a:t> how fast instructions can be executed</a:t>
                      </a:r>
                      <a:endParaRPr lang="en-US" sz="2400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821872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273272"/>
                          </a:solidFill>
                        </a:rPr>
                        <a:t>I/O System (Hardware and Operating System)</a:t>
                      </a:r>
                      <a:endParaRPr lang="en-US" sz="24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273272"/>
                          </a:solidFill>
                        </a:rPr>
                        <a:t>Determines</a:t>
                      </a:r>
                      <a:r>
                        <a:rPr lang="en-US" sz="2400" baseline="0" dirty="0" smtClean="0">
                          <a:solidFill>
                            <a:srgbClr val="273272"/>
                          </a:solidFill>
                        </a:rPr>
                        <a:t> how fast I/O operations may be executed</a:t>
                      </a:r>
                      <a:endParaRPr lang="en-US" sz="2400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99160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2" y="1178053"/>
            <a:ext cx="6119190" cy="5093538"/>
          </a:xfrm>
        </p:spPr>
        <p:txBody>
          <a:bodyPr>
            <a:noAutofit/>
          </a:bodyPr>
          <a:lstStyle/>
          <a:p>
            <a:r>
              <a:rPr lang="en-US" dirty="0" smtClean="0"/>
              <a:t>1834–71: Analytical Engine designed </a:t>
            </a:r>
            <a:r>
              <a:rPr lang="en-US" dirty="0"/>
              <a:t>by Charles </a:t>
            </a:r>
            <a:r>
              <a:rPr lang="en-US" dirty="0" smtClean="0"/>
              <a:t>Babbage</a:t>
            </a:r>
          </a:p>
          <a:p>
            <a:r>
              <a:rPr lang="en-US" dirty="0" smtClean="0"/>
              <a:t>Mechanical gears, where each gear represented a discrete value (0-9)</a:t>
            </a:r>
          </a:p>
          <a:p>
            <a:r>
              <a:rPr lang="en-US" dirty="0" smtClean="0"/>
              <a:t>Programs provided as punched cards</a:t>
            </a:r>
            <a:endParaRPr lang="en-US" dirty="0"/>
          </a:p>
          <a:p>
            <a:r>
              <a:rPr lang="en-US" dirty="0" smtClean="0"/>
              <a:t>Never finished due to technological restrictions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12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History: </a:t>
            </a:r>
            <a:r>
              <a:rPr lang="en-US" dirty="0"/>
              <a:t>0</a:t>
            </a:r>
            <a:r>
              <a:rPr lang="en-US" baseline="30000" dirty="0"/>
              <a:t>th</a:t>
            </a:r>
            <a:r>
              <a:rPr lang="en-US" dirty="0"/>
              <a:t> </a:t>
            </a:r>
            <a:r>
              <a:rPr lang="en-US" dirty="0" smtClean="0"/>
              <a:t>Generation – Mechanical</a:t>
            </a:r>
            <a:endParaRPr lang="en-US" dirty="0"/>
          </a:p>
        </p:txBody>
      </p:sp>
      <p:pic>
        <p:nvPicPr>
          <p:cNvPr id="1026" name="Picture 2" descr="https://upload.wikimedia.org/wikipedia/commons/thumb/a/ac/AnalyticalMachine_Babbage_London.jpg/800px-AnalyticalMachine_Babbage_Lond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704" y="1557830"/>
            <a:ext cx="4191000" cy="40233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14793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197" y="1178053"/>
            <a:ext cx="5473151" cy="5071048"/>
          </a:xfrm>
        </p:spPr>
        <p:txBody>
          <a:bodyPr>
            <a:normAutofit/>
          </a:bodyPr>
          <a:lstStyle/>
          <a:p>
            <a:r>
              <a:rPr lang="en-US" dirty="0" smtClean="0"/>
              <a:t>1945–55: first machines were created (</a:t>
            </a:r>
            <a:r>
              <a:rPr lang="en-US" dirty="0" err="1" smtClean="0"/>
              <a:t>Atanasoff</a:t>
            </a:r>
            <a:r>
              <a:rPr lang="en-US" dirty="0" smtClean="0"/>
              <a:t>–Berry, Z3, Colossus, ENIAC)</a:t>
            </a:r>
          </a:p>
          <a:p>
            <a:r>
              <a:rPr lang="en-US" dirty="0" smtClean="0"/>
              <a:t>All programming in pure machine language</a:t>
            </a:r>
          </a:p>
          <a:p>
            <a:r>
              <a:rPr lang="en-US" dirty="0"/>
              <a:t>C</a:t>
            </a:r>
            <a:r>
              <a:rPr lang="en-US" dirty="0" smtClean="0"/>
              <a:t>onnecting </a:t>
            </a:r>
            <a:r>
              <a:rPr lang="en-US" dirty="0"/>
              <a:t>boards and </a:t>
            </a:r>
            <a:r>
              <a:rPr lang="en-US" dirty="0" smtClean="0"/>
              <a:t>wires, punched cards (later)</a:t>
            </a:r>
          </a:p>
          <a:p>
            <a:r>
              <a:rPr lang="en-US" dirty="0" smtClean="0"/>
              <a:t>Stored program concept</a:t>
            </a:r>
          </a:p>
          <a:p>
            <a:endParaRPr lang="en-US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History: </a:t>
            </a: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</a:t>
            </a:r>
            <a:r>
              <a:rPr lang="en-US" dirty="0" smtClean="0"/>
              <a:t>Generation - </a:t>
            </a:r>
            <a:r>
              <a:rPr lang="en-US" dirty="0"/>
              <a:t>Vacuum </a:t>
            </a:r>
            <a:r>
              <a:rPr lang="en-US" dirty="0" smtClean="0"/>
              <a:t>Tubes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8142386" y="1289132"/>
            <a:ext cx="1463065" cy="785192"/>
          </a:xfrm>
          <a:prstGeom prst="rect">
            <a:avLst/>
          </a:prstGeom>
          <a:solidFill>
            <a:srgbClr val="2F5C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7B217"/>
                </a:solidFill>
              </a:rPr>
              <a:t>Input</a:t>
            </a:r>
            <a:endParaRPr lang="en-US" sz="3200" b="1" dirty="0">
              <a:solidFill>
                <a:srgbClr val="F7B217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142387" y="5463909"/>
            <a:ext cx="1463065" cy="785192"/>
          </a:xfrm>
          <a:prstGeom prst="rect">
            <a:avLst/>
          </a:prstGeom>
          <a:solidFill>
            <a:srgbClr val="2F5C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solidFill>
                  <a:srgbClr val="F7B217"/>
                </a:solidFill>
              </a:rPr>
              <a:t>Output</a:t>
            </a:r>
            <a:endParaRPr lang="en-US" sz="3200" b="1">
              <a:solidFill>
                <a:srgbClr val="F7B217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91657" y="2506814"/>
            <a:ext cx="4962144" cy="250409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6" idx="2"/>
            <a:endCxn id="7" idx="0"/>
          </p:cNvCxnSpPr>
          <p:nvPr/>
        </p:nvCxnSpPr>
        <p:spPr>
          <a:xfrm flipH="1">
            <a:off x="8872729" y="2074324"/>
            <a:ext cx="1190" cy="432490"/>
          </a:xfrm>
          <a:prstGeom prst="straightConnector1">
            <a:avLst/>
          </a:prstGeom>
          <a:ln w="38100">
            <a:solidFill>
              <a:srgbClr val="2F5C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8" idx="0"/>
          </p:cNvCxnSpPr>
          <p:nvPr/>
        </p:nvCxnSpPr>
        <p:spPr>
          <a:xfrm>
            <a:off x="8872729" y="5010911"/>
            <a:ext cx="1191" cy="452998"/>
          </a:xfrm>
          <a:prstGeom prst="straightConnector1">
            <a:avLst/>
          </a:prstGeom>
          <a:ln w="38100">
            <a:solidFill>
              <a:srgbClr val="2F5C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9432233" y="2770632"/>
            <a:ext cx="1749287" cy="2003729"/>
          </a:xfrm>
          <a:prstGeom prst="rect">
            <a:avLst/>
          </a:prstGeom>
          <a:solidFill>
            <a:srgbClr val="2F5CB5"/>
          </a:solidFill>
          <a:ln>
            <a:solidFill>
              <a:srgbClr val="2F5C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7B217"/>
                </a:solidFill>
              </a:rPr>
              <a:t>Memory</a:t>
            </a:r>
            <a:endParaRPr lang="en-US" sz="3200" b="1" dirty="0">
              <a:solidFill>
                <a:srgbClr val="F7B217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599583" y="2770632"/>
            <a:ext cx="2454965" cy="2003729"/>
          </a:xfrm>
          <a:prstGeom prst="rect">
            <a:avLst/>
          </a:prstGeom>
          <a:solidFill>
            <a:srgbClr val="2F5CB5"/>
          </a:solidFill>
          <a:ln>
            <a:solidFill>
              <a:srgbClr val="2F5C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9054548" y="3339592"/>
            <a:ext cx="377685" cy="3534"/>
          </a:xfrm>
          <a:prstGeom prst="straightConnector1">
            <a:avLst/>
          </a:prstGeom>
          <a:ln w="38100">
            <a:solidFill>
              <a:srgbClr val="2F5C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9054548" y="4187952"/>
            <a:ext cx="377685" cy="5080"/>
          </a:xfrm>
          <a:prstGeom prst="straightConnector1">
            <a:avLst/>
          </a:prstGeom>
          <a:ln w="38100">
            <a:solidFill>
              <a:srgbClr val="2F5C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821425" y="2980944"/>
            <a:ext cx="2023872" cy="713232"/>
          </a:xfrm>
          <a:prstGeom prst="rect">
            <a:avLst/>
          </a:prstGeom>
          <a:solidFill>
            <a:srgbClr val="F7B2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2F5CB5"/>
                </a:solidFill>
              </a:rPr>
              <a:t>Arithmetical </a:t>
            </a:r>
            <a:r>
              <a:rPr lang="en-US" sz="2400" b="1" dirty="0">
                <a:solidFill>
                  <a:srgbClr val="2F5CB5"/>
                </a:solidFill>
              </a:rPr>
              <a:t>/</a:t>
            </a:r>
            <a:r>
              <a:rPr lang="en-US" sz="2400" b="1" dirty="0" smtClean="0">
                <a:solidFill>
                  <a:srgbClr val="2F5CB5"/>
                </a:solidFill>
              </a:rPr>
              <a:t> Logic Unit</a:t>
            </a:r>
            <a:endParaRPr lang="en-US" sz="2400" b="1" dirty="0">
              <a:solidFill>
                <a:srgbClr val="2F5CB5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818045" y="3869726"/>
            <a:ext cx="2023872" cy="720562"/>
          </a:xfrm>
          <a:prstGeom prst="rect">
            <a:avLst/>
          </a:prstGeom>
          <a:solidFill>
            <a:srgbClr val="F7B2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2F5CB5"/>
                </a:solidFill>
              </a:rPr>
              <a:t>Control Unit</a:t>
            </a:r>
            <a:endParaRPr lang="en-US" sz="2400" b="1" dirty="0">
              <a:solidFill>
                <a:srgbClr val="2F5CB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5846064" cy="522274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1955</a:t>
            </a:r>
            <a:r>
              <a:rPr lang="en-US" dirty="0"/>
              <a:t>–</a:t>
            </a:r>
            <a:r>
              <a:rPr lang="en-US" dirty="0" smtClean="0"/>
              <a:t>65: era of mainframes (e.g. IBM 7094)</a:t>
            </a:r>
            <a:r>
              <a:rPr lang="ru-RU" dirty="0" smtClean="0"/>
              <a:t> </a:t>
            </a:r>
            <a:r>
              <a:rPr lang="en-US" dirty="0" smtClean="0"/>
              <a:t>used in large companies</a:t>
            </a:r>
          </a:p>
          <a:p>
            <a:r>
              <a:rPr lang="en-US" dirty="0" smtClean="0"/>
              <a:t>Programming in assembly language and FORTRAN</a:t>
            </a:r>
          </a:p>
          <a:p>
            <a:r>
              <a:rPr lang="en-US" dirty="0" smtClean="0"/>
              <a:t>Batch systems (IO was separated from calculations)</a:t>
            </a:r>
          </a:p>
          <a:p>
            <a:r>
              <a:rPr lang="en-US" dirty="0" smtClean="0"/>
              <a:t>Punched cards and magnetic tape</a:t>
            </a:r>
          </a:p>
          <a:p>
            <a:r>
              <a:rPr lang="en-US" dirty="0" smtClean="0"/>
              <a:t>Loaders (OS ancestors)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14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History: </a:t>
            </a:r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r>
              <a:rPr lang="en-US" dirty="0"/>
              <a:t>Generation - </a:t>
            </a:r>
            <a:r>
              <a:rPr lang="en-US" dirty="0" smtClean="0"/>
              <a:t>Transistors</a:t>
            </a:r>
            <a:endParaRPr lang="en-US" dirty="0"/>
          </a:p>
        </p:txBody>
      </p:sp>
      <p:pic>
        <p:nvPicPr>
          <p:cNvPr id="1026" name="Picture 2" descr="https://upload.wikimedia.org/wikipedia/commons/thumb/f/fb/IBM_7094_console2.agr.JPG/1024px-IBM_7094_console2.ag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024" y="1862630"/>
            <a:ext cx="4551680" cy="34137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95091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P9927G  Integrated Circuit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2544" y="102130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1" y="1178052"/>
            <a:ext cx="6362699" cy="527354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1965–1980: </a:t>
            </a:r>
            <a:r>
              <a:rPr lang="en-US" dirty="0" smtClean="0"/>
              <a:t>computer lines using the same instruction set architecture (e.g. IBM 360)</a:t>
            </a:r>
          </a:p>
          <a:p>
            <a:r>
              <a:rPr lang="en-US" dirty="0" smtClean="0"/>
              <a:t>First operating systems (e.g. OS/360, MULTICS)</a:t>
            </a:r>
          </a:p>
          <a:p>
            <a:r>
              <a:rPr lang="en-US" dirty="0"/>
              <a:t>M</a:t>
            </a:r>
            <a:r>
              <a:rPr lang="en-US" dirty="0" smtClean="0"/>
              <a:t>ultiprogramming</a:t>
            </a:r>
            <a:r>
              <a:rPr lang="ru-RU" dirty="0" smtClean="0"/>
              <a:t> </a:t>
            </a:r>
            <a:r>
              <a:rPr lang="en-US" dirty="0" smtClean="0"/>
              <a:t>and timesharing</a:t>
            </a:r>
          </a:p>
          <a:p>
            <a:r>
              <a:rPr lang="en-US" dirty="0" smtClean="0"/>
              <a:t>Computer as utility</a:t>
            </a:r>
          </a:p>
          <a:p>
            <a:r>
              <a:rPr lang="en-US" dirty="0" smtClean="0"/>
              <a:t>Programming languages and compilers (LISP, BASIC, C)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15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History: </a:t>
            </a:r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</a:t>
            </a:r>
            <a:r>
              <a:rPr lang="en-US" dirty="0"/>
              <a:t>Generation </a:t>
            </a:r>
            <a:r>
              <a:rPr lang="en-US" dirty="0" smtClean="0"/>
              <a:t>– Integrated Circuits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344825" y="3177032"/>
            <a:ext cx="2111513" cy="693093"/>
          </a:xfrm>
          <a:prstGeom prst="rect">
            <a:avLst/>
          </a:prstGeom>
          <a:solidFill>
            <a:srgbClr val="F7B217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73272"/>
                </a:solidFill>
              </a:rPr>
              <a:t>Job 3</a:t>
            </a:r>
            <a:endParaRPr lang="en-US" sz="3600" b="1" dirty="0">
              <a:solidFill>
                <a:srgbClr val="27327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44825" y="3873876"/>
            <a:ext cx="2111513" cy="690514"/>
          </a:xfrm>
          <a:prstGeom prst="rect">
            <a:avLst/>
          </a:prstGeom>
          <a:solidFill>
            <a:srgbClr val="F7B217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73272"/>
                </a:solidFill>
              </a:rPr>
              <a:t>Job 2</a:t>
            </a:r>
            <a:endParaRPr lang="en-US" sz="3600" b="1" dirty="0">
              <a:solidFill>
                <a:srgbClr val="27327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44825" y="4570795"/>
            <a:ext cx="2111513" cy="695939"/>
          </a:xfrm>
          <a:prstGeom prst="rect">
            <a:avLst/>
          </a:prstGeom>
          <a:solidFill>
            <a:srgbClr val="F7B217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73272"/>
                </a:solidFill>
              </a:rPr>
              <a:t>Job 1</a:t>
            </a:r>
            <a:endParaRPr lang="en-US" sz="3600" b="1" dirty="0">
              <a:solidFill>
                <a:srgbClr val="27327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44825" y="5267561"/>
            <a:ext cx="2111513" cy="1061280"/>
          </a:xfrm>
          <a:prstGeom prst="rect">
            <a:avLst/>
          </a:prstGeom>
          <a:solidFill>
            <a:srgbClr val="F7B217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73272"/>
                </a:solidFill>
              </a:rPr>
              <a:t>Operating</a:t>
            </a:r>
          </a:p>
          <a:p>
            <a:pPr algn="ctr"/>
            <a:r>
              <a:rPr lang="en-US" sz="3600" b="1" dirty="0" smtClean="0">
                <a:solidFill>
                  <a:srgbClr val="273272"/>
                </a:solidFill>
              </a:rPr>
              <a:t>System</a:t>
            </a:r>
            <a:endParaRPr lang="en-US" sz="3600" b="1" dirty="0">
              <a:solidFill>
                <a:srgbClr val="273272"/>
              </a:solidFill>
            </a:endParaRPr>
          </a:p>
        </p:txBody>
      </p:sp>
      <p:cxnSp>
        <p:nvCxnSpPr>
          <p:cNvPr id="14" name="Straight Connector 13"/>
          <p:cNvCxnSpPr>
            <a:endCxn id="7" idx="3"/>
          </p:cNvCxnSpPr>
          <p:nvPr/>
        </p:nvCxnSpPr>
        <p:spPr>
          <a:xfrm flipH="1" flipV="1">
            <a:off x="9456338" y="3523579"/>
            <a:ext cx="1094181" cy="1088744"/>
          </a:xfrm>
          <a:prstGeom prst="line">
            <a:avLst/>
          </a:prstGeom>
          <a:ln w="50800">
            <a:solidFill>
              <a:srgbClr val="1E32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10" idx="3"/>
          </p:cNvCxnSpPr>
          <p:nvPr/>
        </p:nvCxnSpPr>
        <p:spPr>
          <a:xfrm flipH="1">
            <a:off x="9456338" y="4599513"/>
            <a:ext cx="1071956" cy="1198688"/>
          </a:xfrm>
          <a:prstGeom prst="line">
            <a:avLst/>
          </a:prstGeom>
          <a:ln w="50800">
            <a:solidFill>
              <a:srgbClr val="1E32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9" idx="3"/>
          </p:cNvCxnSpPr>
          <p:nvPr/>
        </p:nvCxnSpPr>
        <p:spPr>
          <a:xfrm flipH="1">
            <a:off x="9456338" y="4599513"/>
            <a:ext cx="1071956" cy="319252"/>
          </a:xfrm>
          <a:prstGeom prst="line">
            <a:avLst/>
          </a:prstGeom>
          <a:ln w="50800">
            <a:solidFill>
              <a:srgbClr val="1E32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8" idx="3"/>
          </p:cNvCxnSpPr>
          <p:nvPr/>
        </p:nvCxnSpPr>
        <p:spPr>
          <a:xfrm flipH="1" flipV="1">
            <a:off x="9456338" y="4219133"/>
            <a:ext cx="1071956" cy="386785"/>
          </a:xfrm>
          <a:prstGeom prst="line">
            <a:avLst/>
          </a:prstGeom>
          <a:ln w="50800">
            <a:solidFill>
              <a:srgbClr val="1E32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0080183" y="3367486"/>
            <a:ext cx="1636648" cy="894678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800" b="1" dirty="0" smtClean="0">
                <a:solidFill>
                  <a:srgbClr val="1E3272"/>
                </a:solidFill>
              </a:rPr>
              <a:t>Memory Partitions</a:t>
            </a:r>
          </a:p>
        </p:txBody>
      </p:sp>
    </p:spTree>
    <p:extLst>
      <p:ext uri="{BB962C8B-B14F-4D97-AF65-F5344CB8AC3E}">
        <p14:creationId xmlns="" xmlns:p14="http://schemas.microsoft.com/office/powerpoint/2010/main" val="408717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2"/>
            <a:ext cx="7341704" cy="5492305"/>
          </a:xfrm>
        </p:spPr>
        <p:txBody>
          <a:bodyPr>
            <a:normAutofit/>
          </a:bodyPr>
          <a:lstStyle/>
          <a:p>
            <a:r>
              <a:rPr lang="en-US" dirty="0" smtClean="0"/>
              <a:t>1980–Present: personal computers, laptops, servers (Apple, IBM, etc.)</a:t>
            </a:r>
          </a:p>
          <a:p>
            <a:r>
              <a:rPr lang="en-US" dirty="0" smtClean="0"/>
              <a:t>Architectures: x86-64</a:t>
            </a:r>
            <a:r>
              <a:rPr lang="en-US" dirty="0"/>
              <a:t>, </a:t>
            </a:r>
            <a:r>
              <a:rPr lang="en-US" dirty="0" smtClean="0"/>
              <a:t>Itanium, ARM, MIPS, PowerPC, SPARC, RISC-V, etc.</a:t>
            </a:r>
          </a:p>
          <a:p>
            <a:r>
              <a:rPr lang="en-US" dirty="0" smtClean="0"/>
              <a:t>Operating systems: UNIX (System V and BSD), MINIX, Linux, </a:t>
            </a:r>
            <a:r>
              <a:rPr lang="en-US" dirty="0" err="1" smtClean="0"/>
              <a:t>MacOS</a:t>
            </a:r>
            <a:r>
              <a:rPr lang="en-US" dirty="0" smtClean="0"/>
              <a:t>, </a:t>
            </a:r>
            <a:r>
              <a:rPr lang="en-US" dirty="0"/>
              <a:t>DOS, </a:t>
            </a:r>
            <a:r>
              <a:rPr lang="en-US" dirty="0" smtClean="0"/>
              <a:t>Windows (NT)</a:t>
            </a:r>
          </a:p>
          <a:p>
            <a:r>
              <a:rPr lang="en-US" dirty="0" smtClean="0"/>
              <a:t>ISA (CISC, RISC, VLIW), </a:t>
            </a:r>
            <a:r>
              <a:rPr lang="en-US" dirty="0"/>
              <a:t>caches, </a:t>
            </a:r>
            <a:r>
              <a:rPr lang="en-US" dirty="0" smtClean="0"/>
              <a:t>pipelines, SIMD</a:t>
            </a:r>
            <a:r>
              <a:rPr lang="en-US" dirty="0"/>
              <a:t>, vectors, </a:t>
            </a:r>
            <a:r>
              <a:rPr lang="en-US" dirty="0" err="1" smtClean="0"/>
              <a:t>hyperthreading</a:t>
            </a:r>
            <a:r>
              <a:rPr lang="en-US" dirty="0" smtClean="0"/>
              <a:t>, multicore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16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History: </a:t>
            </a:r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/>
              <a:t>Generation </a:t>
            </a:r>
            <a:r>
              <a:rPr lang="en-US" dirty="0" smtClean="0"/>
              <a:t>– VLSI and PC </a:t>
            </a:r>
            <a:endParaRPr lang="en-US" dirty="0"/>
          </a:p>
        </p:txBody>
      </p:sp>
      <p:pic>
        <p:nvPicPr>
          <p:cNvPr id="3074" name="Picture 2" descr="The Lisa - MacStori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831" y="3586865"/>
            <a:ext cx="3315282" cy="217577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ree VLSI Tutorial - IC Design Process: A Beginner's Overview to VLSI  Technology | Udem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230" y="1286510"/>
            <a:ext cx="3286125" cy="184899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02009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266953"/>
            <a:ext cx="6324600" cy="4997896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 smtClean="0"/>
              <a:t>1990–Present: </a:t>
            </a:r>
            <a:r>
              <a:rPr lang="en-US" dirty="0"/>
              <a:t>mobile devices, embedded </a:t>
            </a:r>
            <a:r>
              <a:rPr lang="en-US" dirty="0" smtClean="0"/>
              <a:t>systems, </a:t>
            </a:r>
            <a:r>
              <a:rPr lang="en-US" dirty="0" err="1" smtClean="0"/>
              <a:t>IoT</a:t>
            </a:r>
            <a:r>
              <a:rPr lang="en-US" dirty="0" smtClean="0"/>
              <a:t> devices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 smtClean="0"/>
              <a:t>Custom processors and FPGAs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 smtClean="0"/>
              <a:t>Mobile operating systems: Symbian, iOS, Android, Windows Mobile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 smtClean="0"/>
              <a:t>Real-time operating systems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17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History: </a:t>
            </a:r>
            <a:r>
              <a:rPr lang="en-US" dirty="0" smtClean="0"/>
              <a:t>5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/>
              <a:t>Generation – </a:t>
            </a:r>
            <a:r>
              <a:rPr lang="en-US" dirty="0" smtClean="0"/>
              <a:t>Mobile devices </a:t>
            </a:r>
            <a:endParaRPr lang="en-US" dirty="0"/>
          </a:p>
        </p:txBody>
      </p:sp>
      <p:pic>
        <p:nvPicPr>
          <p:cNvPr id="5" name="Picture 14" descr="http://wrtassoc.com/wp-content/uploads/2010/01/iPad-w-hand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663" y="1697847"/>
            <a:ext cx="336232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85684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521" y="1144614"/>
            <a:ext cx="5962810" cy="2608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18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Trends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98512" y="1074738"/>
            <a:ext cx="4675187" cy="2905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  <a:defRPr sz="36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7B217"/>
              </a:buClr>
              <a:buFont typeface="Wingdings" pitchFamily="2" charset="2"/>
              <a:buChar char="§"/>
              <a:defRPr sz="32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4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altLang="en-US" dirty="0" smtClean="0"/>
              <a:t>Electronics technology continues to evolve</a:t>
            </a:r>
          </a:p>
          <a:p>
            <a:pPr lvl="1"/>
            <a:r>
              <a:rPr lang="en-AU" altLang="en-US" dirty="0" smtClean="0"/>
              <a:t>Increased capacity and performance</a:t>
            </a:r>
          </a:p>
          <a:p>
            <a:pPr lvl="1"/>
            <a:r>
              <a:rPr lang="en-AU" altLang="en-US" dirty="0" smtClean="0"/>
              <a:t>Reduced cost</a:t>
            </a:r>
          </a:p>
        </p:txBody>
      </p:sp>
      <p:sp>
        <p:nvSpPr>
          <p:cNvPr id="7" name="Text Box 89"/>
          <p:cNvSpPr txBox="1">
            <a:spLocks noChangeArrowheads="1"/>
          </p:cNvSpPr>
          <p:nvPr/>
        </p:nvSpPr>
        <p:spPr bwMode="auto">
          <a:xfrm>
            <a:off x="7467982" y="1074738"/>
            <a:ext cx="2450718" cy="461665"/>
          </a:xfrm>
          <a:prstGeom prst="rect">
            <a:avLst/>
          </a:prstGeom>
          <a:solidFill>
            <a:srgbClr val="2F5CB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 b="1" dirty="0" smtClean="0">
                <a:solidFill>
                  <a:srgbClr val="F7B217"/>
                </a:solidFill>
                <a:latin typeface="+mn-lt"/>
              </a:rPr>
              <a:t>Memory capacity</a:t>
            </a:r>
            <a:endParaRPr lang="en-AU" altLang="en-US" sz="2400" b="1" dirty="0">
              <a:solidFill>
                <a:srgbClr val="F7B217"/>
              </a:solidFill>
              <a:latin typeface="+mn-lt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3753623"/>
              </p:ext>
            </p:extLst>
          </p:nvPr>
        </p:nvGraphicFramePr>
        <p:xfrm>
          <a:off x="2137778" y="3879876"/>
          <a:ext cx="8365122" cy="27426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48717"/>
                <a:gridCol w="3481005"/>
                <a:gridCol w="3835400"/>
              </a:tblGrid>
              <a:tr h="415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Year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Technology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Relative performance/cost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</a:tr>
              <a:tr h="415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1951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Vacuum tube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1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</a:tr>
              <a:tr h="415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1965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Transistor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35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</a:tr>
              <a:tr h="415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1975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Integrated circuit (IC)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900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</a:tr>
              <a:tr h="415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1995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Very large scale IC (VLSI)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2,400,000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</a:tr>
              <a:tr h="415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2013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Ultra large scale IC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250,000,000,000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15350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30" y="1178053"/>
            <a:ext cx="10299670" cy="549230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Gordon Moore (1929-...) cofounded Intel in 1968 with Robert </a:t>
            </a:r>
            <a:r>
              <a:rPr lang="en-US" dirty="0" smtClean="0"/>
              <a:t>Noyce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 smtClean="0"/>
              <a:t>Moore’s </a:t>
            </a:r>
            <a:r>
              <a:rPr lang="en-US" b="1" dirty="0"/>
              <a:t>Law: </a:t>
            </a:r>
            <a:r>
              <a:rPr lang="en-US" dirty="0"/>
              <a:t>number of transistors on a computer chip doubles every </a:t>
            </a:r>
            <a:r>
              <a:rPr lang="en-US" dirty="0" smtClean="0"/>
              <a:t>year (observed in 1965)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Limited by power consumption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Slowed down since 2010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19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Moore’s Law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6401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3515100"/>
            <a:ext cx="10515600" cy="3016329"/>
          </a:xfrm>
        </p:spPr>
        <p:txBody>
          <a:bodyPr>
            <a:normAutofit fontScale="92500" lnSpcReduction="10000"/>
          </a:bodyPr>
          <a:lstStyle/>
          <a:p>
            <a:r>
              <a:rPr lang="en-US" sz="3500" b="1" dirty="0" smtClean="0"/>
              <a:t>Wiki</a:t>
            </a:r>
            <a:endParaRPr lang="en-US" sz="3500" b="1" dirty="0" smtClean="0">
              <a:hlinkClick r:id="rId2"/>
            </a:endParaRPr>
          </a:p>
          <a:p>
            <a:pPr>
              <a:buNone/>
            </a:pPr>
            <a:r>
              <a:rPr lang="en-US" sz="3200" dirty="0" smtClean="0">
                <a:hlinkClick r:id="rId2"/>
              </a:rPr>
              <a:t>http://wiki.cs.hse.ru/ACOS_DSBA_2020/2021</a:t>
            </a:r>
          </a:p>
          <a:p>
            <a:r>
              <a:rPr lang="en-US" sz="3500" b="1" dirty="0" smtClean="0"/>
              <a:t>Web site</a:t>
            </a:r>
            <a:endParaRPr lang="ru-RU" sz="3500" b="1" dirty="0" smtClean="0"/>
          </a:p>
          <a:p>
            <a:pPr>
              <a:buNone/>
            </a:pPr>
            <a:r>
              <a:rPr lang="en-US" sz="3200" dirty="0" smtClean="0">
                <a:hlinkClick r:id="rId2"/>
              </a:rPr>
              <a:t>https://andrewt0301.github.io/hse-acos-course/</a:t>
            </a:r>
            <a:endParaRPr lang="en-US" sz="3200" dirty="0" smtClean="0"/>
          </a:p>
          <a:p>
            <a:r>
              <a:rPr lang="en-US" sz="3500" b="1" dirty="0" smtClean="0"/>
              <a:t>Telegram group</a:t>
            </a:r>
          </a:p>
          <a:p>
            <a:pPr>
              <a:buNone/>
            </a:pPr>
            <a:r>
              <a:rPr lang="en-US" sz="3200" dirty="0" smtClean="0">
                <a:hlinkClick r:id="rId2"/>
              </a:rPr>
              <a:t>https://t.me/joinchat/KNIiWh0pCrpZ11XkuwnxnQ</a:t>
            </a:r>
          </a:p>
          <a:p>
            <a:pPr>
              <a:buNone/>
            </a:pPr>
            <a:endParaRPr lang="en-US" sz="3200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Resources</a:t>
            </a:r>
            <a:endParaRPr lang="ru-RU" dirty="0"/>
          </a:p>
        </p:txBody>
      </p:sp>
      <p:pic>
        <p:nvPicPr>
          <p:cNvPr id="6" name="Рисунок 5" descr="hifive-unleashed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83501" y="1079358"/>
            <a:ext cx="6191250" cy="2371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20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Single Core Performance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9160" y="1029301"/>
            <a:ext cx="9371076" cy="5235321"/>
          </a:xfrm>
          <a:prstGeom prst="rect">
            <a:avLst/>
          </a:prstGeom>
        </p:spPr>
      </p:pic>
      <p:sp>
        <p:nvSpPr>
          <p:cNvPr id="6" name="AutoShape 7"/>
          <p:cNvSpPr>
            <a:spLocks/>
          </p:cNvSpPr>
          <p:nvPr/>
        </p:nvSpPr>
        <p:spPr bwMode="auto">
          <a:xfrm>
            <a:off x="2196548" y="6301690"/>
            <a:ext cx="7486649" cy="387346"/>
          </a:xfrm>
          <a:prstGeom prst="borderCallout1">
            <a:avLst>
              <a:gd name="adj1" fmla="val -18326"/>
              <a:gd name="adj2" fmla="val 90883"/>
              <a:gd name="adj3" fmla="val -468578"/>
              <a:gd name="adj4" fmla="val 105938"/>
            </a:avLst>
          </a:prstGeom>
          <a:solidFill>
            <a:schemeClr val="accent1"/>
          </a:solidFill>
          <a:ln w="25400">
            <a:solidFill>
              <a:srgbClr val="273272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AU" altLang="en-US" sz="2000" dirty="0">
                <a:latin typeface="+mn-lt"/>
              </a:rPr>
              <a:t>Constrained by power, instruction-level parallelism, memory latency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177680" y="1016124"/>
            <a:ext cx="324036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Move to multicore</a:t>
            </a:r>
            <a:endParaRPr lang="en-GB" sz="20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6464688" y="1399594"/>
            <a:ext cx="1152132" cy="86409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="" xmlns:p14="http://schemas.microsoft.com/office/powerpoint/2010/main" val="197419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21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Trends</a:t>
            </a:r>
            <a:endParaRPr lang="en-US" dirty="0"/>
          </a:p>
        </p:txBody>
      </p:sp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295416"/>
            <a:ext cx="10532504" cy="4622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27045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22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Performance Gap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60219" y="1372715"/>
            <a:ext cx="9615812" cy="481822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9529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55104" y="1019056"/>
            <a:ext cx="10515600" cy="528235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Single core performance </a:t>
            </a:r>
            <a:r>
              <a:rPr lang="en-US" dirty="0"/>
              <a:t>improvement </a:t>
            </a:r>
            <a:r>
              <a:rPr lang="en-US" dirty="0" smtClean="0"/>
              <a:t>has ended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More powerful microprocessor might not help</a:t>
            </a:r>
            <a:endParaRPr lang="en-US" sz="32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Memory-efficient programming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Temporal locality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Spatial locality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Parallelism to improve performance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Data-level parallelism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Thread-level </a:t>
            </a:r>
            <a:r>
              <a:rPr lang="en-US" dirty="0" smtClean="0"/>
              <a:t>parallelism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Request-level parallelism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Performance tuning require changes in the application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23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Challenges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2481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070928"/>
            <a:ext cx="6314742" cy="549230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900" dirty="0" smtClean="0"/>
              <a:t>To create software that efficiently deals with big data, we need to understand how hardware is organized and managed by operating system </a:t>
            </a:r>
          </a:p>
          <a:p>
            <a:pPr lvl="1">
              <a:lnSpc>
                <a:spcPct val="150000"/>
              </a:lnSpc>
            </a:pPr>
            <a:r>
              <a:rPr lang="en-US" sz="3800" dirty="0" smtClean="0"/>
              <a:t>Computer architecture</a:t>
            </a:r>
          </a:p>
          <a:p>
            <a:pPr lvl="1">
              <a:lnSpc>
                <a:spcPct val="150000"/>
              </a:lnSpc>
            </a:pPr>
            <a:r>
              <a:rPr lang="en-US" sz="3800" dirty="0" smtClean="0"/>
              <a:t>Assembly language</a:t>
            </a:r>
          </a:p>
          <a:p>
            <a:pPr lvl="1">
              <a:lnSpc>
                <a:spcPct val="150000"/>
              </a:lnSpc>
            </a:pPr>
            <a:r>
              <a:rPr lang="en-US" sz="3800" dirty="0" smtClean="0"/>
              <a:t>Compiler basics</a:t>
            </a:r>
          </a:p>
          <a:p>
            <a:pPr lvl="1">
              <a:lnSpc>
                <a:spcPct val="150000"/>
              </a:lnSpc>
            </a:pPr>
            <a:r>
              <a:rPr lang="en-US" sz="3800" dirty="0" smtClean="0"/>
              <a:t>Operating systems</a:t>
            </a:r>
            <a:endParaRPr lang="en-US" sz="3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24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Concluding Remarks</a:t>
            </a:r>
            <a:endParaRPr lang="en-US" dirty="0"/>
          </a:p>
        </p:txBody>
      </p:sp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7420142" y="1095754"/>
            <a:ext cx="2268187" cy="5542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Левая фигурная скобка 9"/>
          <p:cNvSpPr/>
          <p:nvPr/>
        </p:nvSpPr>
        <p:spPr>
          <a:xfrm rot="10800000">
            <a:off x="9795067" y="1110684"/>
            <a:ext cx="570015" cy="2410690"/>
          </a:xfrm>
          <a:prstGeom prst="leftBrace">
            <a:avLst/>
          </a:prstGeom>
          <a:ln w="50800">
            <a:solidFill>
              <a:srgbClr val="F7B2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10277649" y="2506124"/>
            <a:ext cx="1058462" cy="1128156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r>
              <a:rPr lang="en-US" sz="2800" b="1" dirty="0" smtClean="0">
                <a:solidFill>
                  <a:srgbClr val="273272"/>
                </a:solidFill>
                <a:cs typeface="Times New Roman" pitchFamily="18" charset="0"/>
              </a:rPr>
              <a:t>Focus</a:t>
            </a:r>
          </a:p>
          <a:p>
            <a:r>
              <a:rPr lang="en-US" sz="2800" b="1" dirty="0" smtClean="0">
                <a:solidFill>
                  <a:srgbClr val="273272"/>
                </a:solidFill>
                <a:cs typeface="Times New Roman" pitchFamily="18" charset="0"/>
              </a:rPr>
              <a:t>of this course</a:t>
            </a:r>
            <a:endParaRPr lang="ru-RU" sz="2800" b="1" dirty="0" smtClean="0">
              <a:solidFill>
                <a:srgbClr val="273272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9312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25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2178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25038" y="3543370"/>
            <a:ext cx="2422568" cy="629392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400" b="1" dirty="0" smtClean="0">
                <a:solidFill>
                  <a:srgbClr val="1E3272"/>
                </a:solidFill>
              </a:rPr>
              <a:t>Andrei Tatarnikov</a:t>
            </a:r>
            <a:endParaRPr lang="ru-RU" sz="2400" b="1" dirty="0" smtClean="0">
              <a:solidFill>
                <a:srgbClr val="1E3272"/>
              </a:solidFill>
            </a:endParaRPr>
          </a:p>
        </p:txBody>
      </p:sp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73826" y="4064405"/>
            <a:ext cx="10515600" cy="560155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b="1" dirty="0" smtClean="0"/>
              <a:t>Assistants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Team</a:t>
            </a:r>
            <a:endParaRPr lang="ru-RU" dirty="0"/>
          </a:p>
        </p:txBody>
      </p:sp>
      <p:pic>
        <p:nvPicPr>
          <p:cNvPr id="6" name="Рисунок 5" descr="372774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3328" y="1452452"/>
            <a:ext cx="2103120" cy="2103120"/>
          </a:xfrm>
          <a:prstGeom prst="rect">
            <a:avLst/>
          </a:prstGeom>
        </p:spPr>
      </p:pic>
      <p:sp>
        <p:nvSpPr>
          <p:cNvPr id="7" name="Содержимое 1"/>
          <p:cNvSpPr txBox="1">
            <a:spLocks/>
          </p:cNvSpPr>
          <p:nvPr/>
        </p:nvSpPr>
        <p:spPr>
          <a:xfrm>
            <a:off x="848100" y="925748"/>
            <a:ext cx="10515600" cy="700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Instructors</a:t>
            </a:r>
          </a:p>
        </p:txBody>
      </p:sp>
      <p:pic>
        <p:nvPicPr>
          <p:cNvPr id="9" name="Рисунок 8" descr="photo_2020-11-16 20.23.40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3801" y="1457001"/>
            <a:ext cx="2150669" cy="215066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866738" y="3566580"/>
            <a:ext cx="2422568" cy="629392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400" b="1" dirty="0" err="1" smtClean="0">
                <a:solidFill>
                  <a:srgbClr val="1E3272"/>
                </a:solidFill>
              </a:rPr>
              <a:t>Alexey</a:t>
            </a:r>
            <a:r>
              <a:rPr lang="en-US" sz="2400" b="1" dirty="0" smtClean="0">
                <a:solidFill>
                  <a:srgbClr val="1E3272"/>
                </a:solidFill>
              </a:rPr>
              <a:t> </a:t>
            </a:r>
            <a:r>
              <a:rPr lang="en-US" sz="2400" b="1" dirty="0" err="1" smtClean="0">
                <a:solidFill>
                  <a:srgbClr val="1E3272"/>
                </a:solidFill>
              </a:rPr>
              <a:t>Kanakhin</a:t>
            </a:r>
            <a:endParaRPr lang="ru-RU" sz="2400" b="1" dirty="0" smtClean="0">
              <a:solidFill>
                <a:srgbClr val="1E3272"/>
              </a:solidFill>
            </a:endParaRPr>
          </a:p>
        </p:txBody>
      </p:sp>
      <p:pic>
        <p:nvPicPr>
          <p:cNvPr id="13" name="Рисунок 12" descr="photo_2020-11-22 22.25.36.jpeg"/>
          <p:cNvPicPr>
            <a:picLocks noChangeAspect="1"/>
          </p:cNvPicPr>
          <p:nvPr/>
        </p:nvPicPr>
        <p:blipFill>
          <a:blip r:embed="rId4" cstate="print"/>
          <a:srcRect t="5315" b="12106"/>
          <a:stretch>
            <a:fillRect/>
          </a:stretch>
        </p:blipFill>
        <p:spPr>
          <a:xfrm>
            <a:off x="8590332" y="1373976"/>
            <a:ext cx="1579418" cy="231679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100149" y="3583478"/>
            <a:ext cx="2600797" cy="629392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400" b="1" dirty="0" err="1" smtClean="0">
                <a:solidFill>
                  <a:srgbClr val="1E3272"/>
                </a:solidFill>
              </a:rPr>
              <a:t>Evgeny</a:t>
            </a:r>
            <a:r>
              <a:rPr lang="en-US" sz="2400" b="1" dirty="0" smtClean="0">
                <a:solidFill>
                  <a:srgbClr val="1E3272"/>
                </a:solidFill>
              </a:rPr>
              <a:t> </a:t>
            </a:r>
            <a:r>
              <a:rPr lang="en-US" sz="2400" b="1" dirty="0" err="1" smtClean="0">
                <a:solidFill>
                  <a:srgbClr val="1E3272"/>
                </a:solidFill>
              </a:rPr>
              <a:t>Chugunnyy</a:t>
            </a:r>
            <a:endParaRPr lang="ru-RU" sz="2400" b="1" dirty="0" smtClean="0">
              <a:solidFill>
                <a:srgbClr val="1E327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999263" y="6323327"/>
            <a:ext cx="2752824" cy="497860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400" b="1" dirty="0" err="1" smtClean="0">
                <a:solidFill>
                  <a:srgbClr val="1E3272"/>
                </a:solidFill>
              </a:rPr>
              <a:t>Vladislav</a:t>
            </a:r>
            <a:r>
              <a:rPr lang="en-US" sz="2400" b="1" dirty="0" smtClean="0">
                <a:solidFill>
                  <a:srgbClr val="1E3272"/>
                </a:solidFill>
              </a:rPr>
              <a:t> </a:t>
            </a:r>
            <a:r>
              <a:rPr lang="en-US" sz="2400" b="1" dirty="0" err="1" smtClean="0">
                <a:solidFill>
                  <a:srgbClr val="1E3272"/>
                </a:solidFill>
              </a:rPr>
              <a:t>Abramov</a:t>
            </a:r>
            <a:endParaRPr lang="ru-RU" sz="2400" b="1" dirty="0" smtClean="0">
              <a:solidFill>
                <a:srgbClr val="1E327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25283" y="6349625"/>
            <a:ext cx="2673997" cy="408521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400" b="1" dirty="0" smtClean="0">
                <a:solidFill>
                  <a:srgbClr val="1E3272"/>
                </a:solidFill>
              </a:rPr>
              <a:t>Dmitry </a:t>
            </a:r>
            <a:r>
              <a:rPr lang="en-US" sz="2400" b="1" dirty="0" err="1" smtClean="0">
                <a:solidFill>
                  <a:srgbClr val="1E3272"/>
                </a:solidFill>
              </a:rPr>
              <a:t>Voronetskiy</a:t>
            </a:r>
            <a:endParaRPr lang="ru-RU" sz="2400" b="1" dirty="0" smtClean="0">
              <a:solidFill>
                <a:srgbClr val="1E327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25199" y="6307530"/>
            <a:ext cx="2422568" cy="445370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400" b="1" dirty="0" err="1" smtClean="0">
                <a:solidFill>
                  <a:srgbClr val="1E3272"/>
                </a:solidFill>
              </a:rPr>
              <a:t>Fedor</a:t>
            </a:r>
            <a:r>
              <a:rPr lang="en-US" sz="2400" b="1" dirty="0" smtClean="0">
                <a:solidFill>
                  <a:srgbClr val="1E3272"/>
                </a:solidFill>
              </a:rPr>
              <a:t> </a:t>
            </a:r>
            <a:r>
              <a:rPr lang="en-US" sz="2400" b="1" dirty="0" err="1" smtClean="0">
                <a:solidFill>
                  <a:srgbClr val="1E3272"/>
                </a:solidFill>
              </a:rPr>
              <a:t>Ushakov</a:t>
            </a:r>
            <a:endParaRPr lang="ru-RU" sz="2400" b="1" dirty="0" smtClean="0">
              <a:solidFill>
                <a:srgbClr val="1E3272"/>
              </a:solidFill>
            </a:endParaRPr>
          </a:p>
        </p:txBody>
      </p:sp>
      <p:pic>
        <p:nvPicPr>
          <p:cNvPr id="17" name="Рисунок 16" descr="2021-01-12 08.19.41.jpg"/>
          <p:cNvPicPr>
            <a:picLocks noChangeAspect="1"/>
          </p:cNvPicPr>
          <p:nvPr/>
        </p:nvPicPr>
        <p:blipFill>
          <a:blip r:embed="rId5" cstate="print"/>
          <a:srcRect t="3986"/>
          <a:stretch>
            <a:fillRect/>
          </a:stretch>
        </p:blipFill>
        <p:spPr>
          <a:xfrm>
            <a:off x="1742085" y="4622259"/>
            <a:ext cx="1788160" cy="1716866"/>
          </a:xfrm>
          <a:prstGeom prst="rect">
            <a:avLst/>
          </a:prstGeom>
        </p:spPr>
      </p:pic>
      <p:pic>
        <p:nvPicPr>
          <p:cNvPr id="18" name="Рисунок 17" descr="2021-01-12 08.17.54.jpg"/>
          <p:cNvPicPr>
            <a:picLocks noChangeAspect="1"/>
          </p:cNvPicPr>
          <p:nvPr/>
        </p:nvPicPr>
        <p:blipFill>
          <a:blip r:embed="rId6" cstate="print"/>
          <a:srcRect t="9744" b="27165"/>
          <a:stretch>
            <a:fillRect/>
          </a:stretch>
        </p:blipFill>
        <p:spPr>
          <a:xfrm>
            <a:off x="5437688" y="4558960"/>
            <a:ext cx="1351026" cy="1846093"/>
          </a:xfrm>
          <a:prstGeom prst="rect">
            <a:avLst/>
          </a:prstGeom>
        </p:spPr>
      </p:pic>
      <p:pic>
        <p:nvPicPr>
          <p:cNvPr id="19" name="Рисунок 18" descr="2021-01-12 08.20.07.jpg"/>
          <p:cNvPicPr>
            <a:picLocks noChangeAspect="1"/>
          </p:cNvPicPr>
          <p:nvPr/>
        </p:nvPicPr>
        <p:blipFill>
          <a:blip r:embed="rId7" cstate="print"/>
          <a:srcRect l="15502" t="18602" r="16388" b="15945"/>
          <a:stretch>
            <a:fillRect/>
          </a:stretch>
        </p:blipFill>
        <p:spPr>
          <a:xfrm>
            <a:off x="8463987" y="4586682"/>
            <a:ext cx="1882242" cy="18088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054100"/>
            <a:ext cx="10515600" cy="5616257"/>
          </a:xfrm>
        </p:spPr>
        <p:txBody>
          <a:bodyPr>
            <a:normAutofit fontScale="92500" lnSpcReduction="10000"/>
          </a:bodyPr>
          <a:lstStyle/>
          <a:p>
            <a:pPr algn="ctr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sz="4400" dirty="0" smtClean="0"/>
              <a:t>Syllabus (</a:t>
            </a:r>
            <a:r>
              <a:rPr lang="en-US" sz="4400" dirty="0" smtClean="0">
                <a:solidFill>
                  <a:srgbClr val="2F5CB5"/>
                </a:solidFill>
              </a:rPr>
              <a:t>see the web site for details</a:t>
            </a:r>
            <a:r>
              <a:rPr lang="en-US" sz="4400" dirty="0" smtClean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900" dirty="0" smtClean="0"/>
              <a:t>Module 3: Computer Architecture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500" dirty="0" smtClean="0"/>
              <a:t>Computer architecture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500" dirty="0" smtClean="0"/>
              <a:t>Assembly language programming (RISC-V)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500" dirty="0" smtClean="0"/>
              <a:t>Home works, quizzes, and test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900" dirty="0" smtClean="0"/>
              <a:t>Module 4: Operating Systems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500" dirty="0" smtClean="0"/>
              <a:t>Operating System Architecture (Linux)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500" dirty="0" smtClean="0"/>
              <a:t>System programming in C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500" dirty="0" smtClean="0"/>
              <a:t>Home works, quizzes, and test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900" dirty="0" smtClean="0"/>
              <a:t>Final Exam</a:t>
            </a:r>
          </a:p>
          <a:p>
            <a:pPr lvl="1"/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4000" dirty="0" smtClean="0"/>
              <a:t>Increase your computer literacy</a:t>
            </a:r>
          </a:p>
          <a:p>
            <a:pPr>
              <a:lnSpc>
                <a:spcPct val="150000"/>
              </a:lnSpc>
            </a:pPr>
            <a:r>
              <a:rPr lang="en-US" sz="4000" dirty="0" smtClean="0"/>
              <a:t>Have an idea how computers under the hood</a:t>
            </a:r>
          </a:p>
          <a:p>
            <a:pPr>
              <a:lnSpc>
                <a:spcPct val="150000"/>
              </a:lnSpc>
            </a:pPr>
            <a:r>
              <a:rPr lang="en-US" sz="4000" dirty="0" smtClean="0"/>
              <a:t>Better understand performance</a:t>
            </a:r>
          </a:p>
          <a:p>
            <a:pPr>
              <a:lnSpc>
                <a:spcPct val="150000"/>
              </a:lnSpc>
            </a:pPr>
            <a:r>
              <a:rPr lang="en-US" sz="4000" dirty="0" smtClean="0"/>
              <a:t>Be familiar with system programming</a:t>
            </a:r>
          </a:p>
          <a:p>
            <a:pPr>
              <a:lnSpc>
                <a:spcPct val="150000"/>
              </a:lnSpc>
            </a:pPr>
            <a:r>
              <a:rPr lang="en-US" sz="4000" dirty="0" smtClean="0"/>
              <a:t>Be familiar with system tools</a:t>
            </a:r>
            <a:endParaRPr lang="ru-RU" sz="40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Motivation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6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Example: Matrix Multiplication (part 1)</a:t>
            </a:r>
            <a:endParaRPr 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056884" y="1201316"/>
            <a:ext cx="4673074" cy="51891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1024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random.random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random.random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C[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][j]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A[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][k]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B[k][j]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%0.6f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(end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start))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030718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8" name="Содержимое 1"/>
              <p:cNvSpPr txBox="1">
                <a:spLocks/>
              </p:cNvSpPr>
              <p:nvPr/>
            </p:nvSpPr>
            <p:spPr>
              <a:xfrm>
                <a:off x="838200" y="1178053"/>
                <a:ext cx="4812792" cy="49978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itchFamily="2" charset="2"/>
                  <a:buChar char="§"/>
                  <a:defRPr sz="36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7B217"/>
                  </a:buClr>
                  <a:buFont typeface="Wingdings" pitchFamily="2" charset="2"/>
                  <a:buChar char="§"/>
                  <a:defRPr sz="32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itchFamily="2" charset="2"/>
                  <a:buChar char="§"/>
                  <a:defRPr sz="24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sz="4800" b="1" dirty="0" smtClean="0">
                    <a:solidFill>
                      <a:srgbClr val="F7B217"/>
                    </a:solidFill>
                  </a:rPr>
                  <a:t>Python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dirty="0" smtClean="0"/>
                  <a:t>Floating-point operations: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32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2∗(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3200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</m:oMath>
                </a14:m>
                <a:endParaRPr lang="en-US" sz="32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1800"/>
                  </a:spcBef>
                  <a:buNone/>
                </a:pPr>
                <a:r>
                  <a:rPr lang="en-US" sz="3200" b="1" dirty="0" smtClean="0"/>
                  <a:t>Running time: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dirty="0" smtClean="0"/>
                  <a:t>503.130450 sec.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dirty="0" smtClean="0"/>
                  <a:t>Performance: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dirty="0" smtClean="0"/>
                  <a:t>~ 4,27 MFLOPS</a:t>
                </a:r>
                <a:endParaRPr lang="en-US" sz="32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8" name="Содержимое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178053"/>
                <a:ext cx="4812792" cy="4997896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l="-3295" t="-2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61127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7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</a:t>
            </a:r>
            <a:r>
              <a:rPr lang="en-US"/>
              <a:t>Matrix </a:t>
            </a:r>
            <a:r>
              <a:rPr lang="en-US" smtClean="0"/>
              <a:t>Multiplication </a:t>
            </a:r>
            <a:r>
              <a:rPr lang="en-US"/>
              <a:t>(part </a:t>
            </a:r>
            <a:r>
              <a:rPr lang="en-US" smtClean="0"/>
              <a:t>2)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405431" y="1053681"/>
            <a:ext cx="5379719" cy="53276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public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class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Matrix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static </a:t>
            </a:r>
            <a:r>
              <a:rPr lang="en-US" altLang="en-US" sz="14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1024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static </a:t>
            </a:r>
            <a:r>
              <a:rPr lang="en-US" altLang="en-US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A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new 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static </a:t>
            </a:r>
            <a:r>
              <a:rPr lang="en-US" altLang="en-US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B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new 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static </a:t>
            </a:r>
            <a:r>
              <a:rPr lang="en-US" altLang="en-US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C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new 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static void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main(String[]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java.util.Random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r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java.util.Random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j 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j &lt;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][j] =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r.nextDouble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][j] =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r.nextDouble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][j] 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long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start =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en-US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nanoTime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j 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j &lt;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k 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k &lt;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k++)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][j] +=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][k] *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[k][j];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long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stop =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en-US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nanoTime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en-US" sz="1400" b="1" i="1" dirty="0" err="1">
                <a:solidFill>
                  <a:srgbClr val="660E7A"/>
                </a:solidFill>
                <a:latin typeface="Consolas" panose="020B0609020204030204" pitchFamily="49" charset="0"/>
              </a:rPr>
              <a:t>out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(stop - start) *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1e-9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1400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6" name="Содержимое 1"/>
              <p:cNvSpPr txBox="1">
                <a:spLocks/>
              </p:cNvSpPr>
              <p:nvPr/>
            </p:nvSpPr>
            <p:spPr>
              <a:xfrm>
                <a:off x="838200" y="1178053"/>
                <a:ext cx="4812792" cy="49978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itchFamily="2" charset="2"/>
                  <a:buChar char="§"/>
                  <a:defRPr sz="36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7B217"/>
                  </a:buClr>
                  <a:buFont typeface="Wingdings" pitchFamily="2" charset="2"/>
                  <a:buChar char="§"/>
                  <a:defRPr sz="32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itchFamily="2" charset="2"/>
                  <a:buChar char="§"/>
                  <a:defRPr sz="24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sz="4800" b="1" dirty="0" smtClean="0">
                    <a:solidFill>
                      <a:srgbClr val="F7B217"/>
                    </a:solidFill>
                  </a:rPr>
                  <a:t>Java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dirty="0" smtClean="0"/>
                  <a:t>Floating-point operations: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32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2∗(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3200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</m:oMath>
                </a14:m>
                <a:endParaRPr lang="en-US" sz="32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1800"/>
                  </a:spcBef>
                  <a:buNone/>
                </a:pPr>
                <a:r>
                  <a:rPr lang="en-US" sz="3200" b="1" dirty="0" smtClean="0"/>
                  <a:t>Running time: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dirty="0" smtClean="0"/>
                  <a:t>12.946224 sec.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dirty="0" smtClean="0"/>
                  <a:t>Performance: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dirty="0" smtClean="0"/>
                  <a:t>~ 165 MFLOPS</a:t>
                </a:r>
                <a:endParaRPr lang="en-US" sz="32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6" name="Содержимое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178053"/>
                <a:ext cx="4812792" cy="4997896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l="-3295" t="-2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47621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8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Matrix </a:t>
            </a:r>
            <a:r>
              <a:rPr lang="en-US"/>
              <a:t>Multiplication (part </a:t>
            </a:r>
            <a:r>
              <a:rPr lang="en-US" smtClean="0"/>
              <a:t>3)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77256" y="1048666"/>
            <a:ext cx="6435344" cy="5743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#include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stdlib.h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#include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stdio.h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#include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&lt;sys/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time.h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lv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#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define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n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1024</a:t>
            </a:r>
            <a:b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double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A[n][n];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double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B[n][n];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double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C[n][n];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float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tdiff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timeval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*start, 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timeval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*end)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(end</a:t>
            </a:r>
            <a:r>
              <a:rPr lang="en-US" altLang="en-US" sz="1200" b="1" dirty="0">
                <a:solidFill>
                  <a:srgbClr val="006666"/>
                </a:solidFill>
                <a:latin typeface="Consolas" panose="020B0609020204030204" pitchFamily="49" charset="0"/>
              </a:rPr>
              <a:t>-&gt;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tv_sec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- start</a:t>
            </a:r>
            <a:r>
              <a:rPr lang="en-US" altLang="en-US" sz="1200" b="1" dirty="0">
                <a:solidFill>
                  <a:srgbClr val="006666"/>
                </a:solidFill>
                <a:latin typeface="Consolas" panose="020B0609020204030204" pitchFamily="49" charset="0"/>
              </a:rPr>
              <a:t>-&gt;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tv_sec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</a:p>
          <a:p>
            <a:pPr lv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e-6*(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end</a:t>
            </a:r>
            <a:r>
              <a:rPr lang="en-US" altLang="en-US" sz="1200" b="1" dirty="0">
                <a:solidFill>
                  <a:srgbClr val="006666"/>
                </a:solidFill>
                <a:latin typeface="Consolas" panose="020B0609020204030204" pitchFamily="49" charset="0"/>
              </a:rPr>
              <a:t>-&gt;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tv_usec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- start</a:t>
            </a:r>
            <a:r>
              <a:rPr lang="en-US" altLang="en-US" sz="1200" b="1" dirty="0">
                <a:solidFill>
                  <a:srgbClr val="006666"/>
                </a:solidFill>
                <a:latin typeface="Consolas" panose="020B0609020204030204" pitchFamily="49" charset="0"/>
              </a:rPr>
              <a:t>-&gt;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tv_usec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main(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argc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char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argv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 n;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j =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j &lt; n;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A[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][j] = (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)rand() / (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)RAND_MAX;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B[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][j] = (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)rand() / (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)RAND_MAX;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C[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][j] =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timeval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start, end;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gettimeofday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(&amp;start, NULL);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 n;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j =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j &lt; n;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k =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k &lt; n; k++)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C[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][j] += A[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][k] * B[k][j];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gettimeofday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(&amp;end, NULL);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"%0.6f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\n</a:t>
            </a:r>
            <a:r>
              <a:rPr lang="en-US" alt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tdiff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(&amp;start, &amp;end));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8" name="Содержимое 1"/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0" y="1177925"/>
                <a:ext cx="4821936" cy="49974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itchFamily="2" charset="2"/>
                  <a:buChar char="§"/>
                  <a:defRPr sz="36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7B217"/>
                  </a:buClr>
                  <a:buFont typeface="Wingdings" pitchFamily="2" charset="2"/>
                  <a:buChar char="§"/>
                  <a:defRPr sz="32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itchFamily="2" charset="2"/>
                  <a:buChar char="§"/>
                  <a:defRPr sz="24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sz="4800" b="1" dirty="0" smtClean="0">
                    <a:solidFill>
                      <a:srgbClr val="F7B217"/>
                    </a:solidFill>
                  </a:rPr>
                  <a:t>C Language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dirty="0" smtClean="0"/>
                  <a:t>Floating-point operations: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32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2∗(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3200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</m:oMath>
                </a14:m>
                <a:endParaRPr lang="en-US" sz="32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1800"/>
                  </a:spcBef>
                  <a:buNone/>
                </a:pPr>
                <a:r>
                  <a:rPr lang="en-US" sz="3200" b="1" dirty="0" smtClean="0"/>
                  <a:t>Running time: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dirty="0" smtClean="0"/>
                  <a:t>13.714264 sec.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dirty="0" smtClean="0"/>
                  <a:t>Performance: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sz="3200" dirty="0" smtClean="0"/>
                  <a:t>~ 153 MFLOPS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8" name="Содержимое 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77925"/>
                <a:ext cx="4821936" cy="4997450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l="-3287" t="-2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369099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700443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b="1" smtClean="0">
                <a:solidFill>
                  <a:srgbClr val="F7B217"/>
                </a:solidFill>
              </a:rPr>
              <a:t>C Language: Optimizations</a:t>
            </a:r>
            <a:endParaRPr lang="en-US" sz="4400" b="1">
              <a:solidFill>
                <a:srgbClr val="F7B217"/>
              </a:solidFill>
            </a:endParaRPr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9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</a:t>
            </a:r>
            <a:r>
              <a:rPr lang="en-US"/>
              <a:t>Matrix Multiplication (part </a:t>
            </a:r>
            <a:r>
              <a:rPr lang="en-US" smtClean="0"/>
              <a:t>4)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44424" y="2017467"/>
            <a:ext cx="3742944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3200" b="1" dirty="0" smtClean="0">
                <a:solidFill>
                  <a:srgbClr val="000080"/>
                </a:solidFill>
              </a:rPr>
              <a:t>Loop order: </a:t>
            </a:r>
            <a:r>
              <a:rPr lang="en-US" altLang="en-US" sz="3200" b="1" dirty="0" err="1" smtClean="0">
                <a:solidFill>
                  <a:srgbClr val="000080"/>
                </a:solidFill>
              </a:rPr>
              <a:t>i</a:t>
            </a:r>
            <a:r>
              <a:rPr lang="en-US" altLang="en-US" sz="3200" b="1" dirty="0" smtClean="0">
                <a:solidFill>
                  <a:srgbClr val="000080"/>
                </a:solidFill>
              </a:rPr>
              <a:t>, j, k</a:t>
            </a:r>
          </a:p>
          <a:p>
            <a:endParaRPr lang="en-US" altLang="en-US" b="1" dirty="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r>
              <a:rPr lang="en-US" altLang="en-US" sz="16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en-US" sz="1600" b="1" i="1" dirty="0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j= 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j &lt; </a:t>
            </a:r>
            <a:r>
              <a:rPr lang="en-US" altLang="en-US" sz="1600" b="1" i="1" dirty="0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j++) {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k= 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k &lt; </a:t>
            </a:r>
            <a:r>
              <a:rPr lang="en-US" altLang="en-US" sz="1600" b="1" i="1" dirty="0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k++) {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1600" b="1" i="1" dirty="0" smtClean="0">
                <a:solidFill>
                  <a:srgbClr val="660E7A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][j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]+= </a:t>
            </a:r>
            <a:r>
              <a:rPr lang="en-US" altLang="en-US" sz="16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][k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]*</a:t>
            </a:r>
            <a:r>
              <a:rPr lang="en-US" altLang="en-US" sz="1600" b="1" i="1" dirty="0" smtClean="0">
                <a:solidFill>
                  <a:srgbClr val="660E7A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[k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][j];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4230624" y="2017467"/>
            <a:ext cx="3742944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3200" b="1" smtClean="0">
                <a:solidFill>
                  <a:srgbClr val="00B050"/>
                </a:solidFill>
              </a:rPr>
              <a:t>Loop order: i, k, </a:t>
            </a:r>
            <a:r>
              <a:rPr lang="en-US" altLang="en-US" sz="3200" b="1">
                <a:solidFill>
                  <a:srgbClr val="00B050"/>
                </a:solidFill>
              </a:rPr>
              <a:t>j</a:t>
            </a:r>
            <a:endParaRPr lang="en-US" altLang="en-US" sz="3200" b="1" smtClean="0">
              <a:solidFill>
                <a:srgbClr val="00B050"/>
              </a:solidFill>
            </a:endParaRPr>
          </a:p>
          <a:p>
            <a:endParaRPr lang="en-US" altLang="en-US" b="1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i=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i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i++) 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k++)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j=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j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j++)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[i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][j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]+= </a:t>
            </a:r>
            <a:r>
              <a:rPr lang="en-US" altLang="en-US" sz="1600" b="1" i="1">
                <a:solidFill>
                  <a:srgbClr val="660E7A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[i][k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]*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[k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][j];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/>
          </a:p>
        </p:txBody>
      </p:sp>
      <p:sp>
        <p:nvSpPr>
          <p:cNvPr id="7" name="Rectangle 6"/>
          <p:cNvSpPr/>
          <p:nvPr/>
        </p:nvSpPr>
        <p:spPr>
          <a:xfrm>
            <a:off x="8129016" y="2023563"/>
            <a:ext cx="3749040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3200" b="1" dirty="0" smtClean="0">
                <a:solidFill>
                  <a:srgbClr val="FF0000"/>
                </a:solidFill>
              </a:rPr>
              <a:t>Loop order: k, j, </a:t>
            </a:r>
            <a:r>
              <a:rPr lang="en-US" altLang="en-US" sz="3200" b="1" dirty="0" err="1" smtClean="0">
                <a:solidFill>
                  <a:srgbClr val="FF0000"/>
                </a:solidFill>
              </a:rPr>
              <a:t>i</a:t>
            </a:r>
            <a:endParaRPr lang="en-US" altLang="en-US" sz="3200" b="1" dirty="0" smtClean="0">
              <a:solidFill>
                <a:srgbClr val="FF0000"/>
              </a:solidFill>
            </a:endParaRPr>
          </a:p>
          <a:p>
            <a:endParaRPr lang="en-US" altLang="en-US" b="1" dirty="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r>
              <a:rPr lang="en-US" altLang="en-US" sz="16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k= 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 </a:t>
            </a:r>
            <a:r>
              <a:rPr lang="en-US" altLang="en-US" sz="1600" b="1" i="1" dirty="0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k++)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j= 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j &lt; </a:t>
            </a:r>
            <a:r>
              <a:rPr lang="en-US" altLang="en-US" sz="1600" b="1" i="1" dirty="0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j++) {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 </a:t>
            </a:r>
            <a:r>
              <a:rPr lang="en-US" altLang="en-US" sz="1600" b="1" i="1" dirty="0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++)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1600" b="1" i="1" dirty="0" smtClean="0">
                <a:solidFill>
                  <a:srgbClr val="660E7A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][j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]+= </a:t>
            </a:r>
            <a:r>
              <a:rPr lang="en-US" altLang="en-US" sz="16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][k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]*</a:t>
            </a:r>
            <a:r>
              <a:rPr lang="en-US" altLang="en-US" sz="1600" b="1" i="1" dirty="0" smtClean="0">
                <a:solidFill>
                  <a:srgbClr val="660E7A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[k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][j];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1071372" y="4739792"/>
            <a:ext cx="22890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sz="2400" b="1">
                <a:solidFill>
                  <a:srgbClr val="1E3272"/>
                </a:solidFill>
              </a:rPr>
              <a:t>Running time:</a:t>
            </a:r>
          </a:p>
          <a:p>
            <a:r>
              <a:rPr lang="en-US" sz="2400">
                <a:solidFill>
                  <a:srgbClr val="1E3272"/>
                </a:solidFill>
              </a:rPr>
              <a:t>13.714264 sec.</a:t>
            </a:r>
          </a:p>
          <a:p>
            <a:r>
              <a:rPr lang="en-US" sz="2400" b="1">
                <a:solidFill>
                  <a:srgbClr val="1E3272"/>
                </a:solidFill>
              </a:rPr>
              <a:t>Performance</a:t>
            </a:r>
            <a:r>
              <a:rPr lang="en-US" sz="2400" b="1" smtClean="0">
                <a:solidFill>
                  <a:srgbClr val="1E3272"/>
                </a:solidFill>
              </a:rPr>
              <a:t>:</a:t>
            </a:r>
          </a:p>
          <a:p>
            <a:r>
              <a:rPr lang="en-US" sz="2400" smtClean="0">
                <a:solidFill>
                  <a:srgbClr val="1E3272"/>
                </a:solidFill>
              </a:rPr>
              <a:t>~ </a:t>
            </a:r>
            <a:r>
              <a:rPr lang="en-US" sz="2400">
                <a:solidFill>
                  <a:srgbClr val="1E3272"/>
                </a:solidFill>
              </a:rPr>
              <a:t>153 MFLOPS</a:t>
            </a:r>
          </a:p>
        </p:txBody>
      </p:sp>
      <p:sp>
        <p:nvSpPr>
          <p:cNvPr id="9" name="Rectangle 8"/>
          <p:cNvSpPr/>
          <p:nvPr/>
        </p:nvSpPr>
        <p:spPr>
          <a:xfrm>
            <a:off x="5012436" y="4739792"/>
            <a:ext cx="21671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sz="2400" b="1">
                <a:solidFill>
                  <a:srgbClr val="00B050"/>
                </a:solidFill>
              </a:rPr>
              <a:t>Running time:</a:t>
            </a:r>
          </a:p>
          <a:p>
            <a:r>
              <a:rPr lang="en-US" sz="2400">
                <a:solidFill>
                  <a:srgbClr val="00B050"/>
                </a:solidFill>
              </a:rPr>
              <a:t>2.739385 sec.</a:t>
            </a:r>
          </a:p>
          <a:p>
            <a:r>
              <a:rPr lang="en-US" sz="2400" b="1">
                <a:solidFill>
                  <a:srgbClr val="00B050"/>
                </a:solidFill>
              </a:rPr>
              <a:t>Performance</a:t>
            </a:r>
            <a:r>
              <a:rPr lang="en-US" sz="2400" b="1" smtClean="0">
                <a:solidFill>
                  <a:srgbClr val="00B050"/>
                </a:solidFill>
              </a:rPr>
              <a:t>:</a:t>
            </a:r>
          </a:p>
          <a:p>
            <a:r>
              <a:rPr lang="en-US" sz="2400">
                <a:solidFill>
                  <a:srgbClr val="00B050"/>
                </a:solidFill>
              </a:rPr>
              <a:t>~ 795 MFLOPS</a:t>
            </a:r>
          </a:p>
        </p:txBody>
      </p:sp>
      <p:sp>
        <p:nvSpPr>
          <p:cNvPr id="10" name="Rectangle 9"/>
          <p:cNvSpPr/>
          <p:nvPr/>
        </p:nvSpPr>
        <p:spPr>
          <a:xfrm>
            <a:off x="8811768" y="4757153"/>
            <a:ext cx="23835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sz="2400" b="1">
                <a:solidFill>
                  <a:srgbClr val="FF0000"/>
                </a:solidFill>
              </a:rPr>
              <a:t>Running time:</a:t>
            </a:r>
          </a:p>
          <a:p>
            <a:r>
              <a:rPr lang="en-US" sz="2400">
                <a:solidFill>
                  <a:srgbClr val="FF0000"/>
                </a:solidFill>
              </a:rPr>
              <a:t>19.074106 sec.</a:t>
            </a:r>
          </a:p>
          <a:p>
            <a:r>
              <a:rPr lang="en-US" sz="2400" b="1">
                <a:solidFill>
                  <a:srgbClr val="FF0000"/>
                </a:solidFill>
              </a:rPr>
              <a:t>Performance</a:t>
            </a:r>
            <a:r>
              <a:rPr lang="en-US" sz="2400" b="1" smtClean="0">
                <a:solidFill>
                  <a:srgbClr val="FF0000"/>
                </a:solidFill>
              </a:rPr>
              <a:t>:</a:t>
            </a:r>
          </a:p>
          <a:p>
            <a:r>
              <a:rPr lang="en-US" sz="2400">
                <a:solidFill>
                  <a:srgbClr val="FF0000"/>
                </a:solidFill>
              </a:rPr>
              <a:t>~ 113 MFLOPS</a:t>
            </a:r>
          </a:p>
        </p:txBody>
      </p:sp>
    </p:spTree>
    <p:extLst>
      <p:ext uri="{BB962C8B-B14F-4D97-AF65-F5344CB8AC3E}">
        <p14:creationId xmlns="" xmlns:p14="http://schemas.microsoft.com/office/powerpoint/2010/main" val="280882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9760</TotalTime>
  <Words>920</Words>
  <Application>Microsoft Office PowerPoint</Application>
  <PresentationFormat>Произвольный</PresentationFormat>
  <Paragraphs>245</Paragraphs>
  <Slides>25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6" baseType="lpstr">
      <vt:lpstr>Тема Office</vt:lpstr>
      <vt:lpstr>Computer Architecture and Operating Systems Lecture 1: Introduction</vt:lpstr>
      <vt:lpstr>Course Resources</vt:lpstr>
      <vt:lpstr>Course Team</vt:lpstr>
      <vt:lpstr>Course Outline</vt:lpstr>
      <vt:lpstr>Course Motivation</vt:lpstr>
      <vt:lpstr>Example: Matrix Multiplication (part 1)</vt:lpstr>
      <vt:lpstr>Example: Matrix Multiplication (part 2)</vt:lpstr>
      <vt:lpstr>Example: Matrix Multiplication (part 3)</vt:lpstr>
      <vt:lpstr>Example: Matrix Multiplication (part 4)</vt:lpstr>
      <vt:lpstr>Example: Matrix Multiplication (part 5)</vt:lpstr>
      <vt:lpstr>What affects performance?</vt:lpstr>
      <vt:lpstr>History: 0th Generation – Mechanical</vt:lpstr>
      <vt:lpstr>History: 1st Generation - Vacuum Tubes</vt:lpstr>
      <vt:lpstr>History: 2nd Generation - Transistors</vt:lpstr>
      <vt:lpstr>History: 3rd Generation – Integrated Circuits</vt:lpstr>
      <vt:lpstr>History: 4th Generation – VLSI and PC </vt:lpstr>
      <vt:lpstr>History: 5th Generation – Mobile devices </vt:lpstr>
      <vt:lpstr>Technology Trends</vt:lpstr>
      <vt:lpstr>Moore’s Law</vt:lpstr>
      <vt:lpstr>Single Core Performance</vt:lpstr>
      <vt:lpstr>Power Trends</vt:lpstr>
      <vt:lpstr>Memory Performance Gap</vt:lpstr>
      <vt:lpstr>Current Challenges</vt:lpstr>
      <vt:lpstr>Concluding Remarks</vt:lpstr>
      <vt:lpstr>Any Questions?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X: Lecture Topic</dc:title>
  <dc:creator>Sergey</dc:creator>
  <cp:lastModifiedBy>Sergey</cp:lastModifiedBy>
  <cp:revision>89</cp:revision>
  <dcterms:created xsi:type="dcterms:W3CDTF">2015-11-11T03:30:50Z</dcterms:created>
  <dcterms:modified xsi:type="dcterms:W3CDTF">2021-01-12T16:36:02Z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(2)G/0n5s0OJt210kN0rMWPVQgnJI6CDE+6BJT+m6OwLQhkCYjwBoWUkYgkanWIKkgRsYh1B8Uj
e9GKfJM6aX3r56ETiFwURgdOiBOzXg//2GJs86GhGmUDxNF53xchHKM7j5AmpDAb9kCVOthI
Vzwq8aqehDohU2q0rm75EVuWLFLycQxUptlmAykA+3y+mCquEUlzScYjU+C0yNJA0e25zFTR
VsiptQwuBlrGi0PH0B</vt:lpwstr>
  </property>
  <property fmtid="{D5CDD505-2E9C-101B-9397-08002B2CF9AE}" pid="3" name="_2015_ms_pID_7253431">
    <vt:lpwstr>cFpAZV5KZCnc4SP5f7FtzXr/76MDjckm9A3DXxVCfqeMgEQYiQ0I+M
4j2HbcKpUuwdcu9RQEEs4C2URPiN+OAiEjj+Hnx0ogsoNU0RUZ2tVUDezP69WF3SgS0C61Fy
Mt8fLffal9Igb8Y/bfA71baKTUgfKfEcrC/ahGnsp/HEWn8Mjtc1ed1HsSBiMbW5tJ3TsC4f
MGpi5EfdQ8hu73PY</vt:lpwstr>
  </property>
</Properties>
</file>