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2" r:id="rId3"/>
    <p:sldId id="321" r:id="rId4"/>
    <p:sldId id="323" r:id="rId5"/>
    <p:sldId id="324" r:id="rId6"/>
    <p:sldId id="314" r:id="rId7"/>
    <p:sldId id="311" r:id="rId8"/>
    <p:sldId id="315" r:id="rId9"/>
    <p:sldId id="309" r:id="rId10"/>
    <p:sldId id="312" r:id="rId11"/>
    <p:sldId id="313" r:id="rId12"/>
    <p:sldId id="318" r:id="rId13"/>
    <p:sldId id="325" r:id="rId14"/>
    <p:sldId id="319" r:id="rId15"/>
    <p:sldId id="317" r:id="rId16"/>
    <p:sldId id="316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F07F09"/>
    <a:srgbClr val="F7B217"/>
    <a:srgbClr val="FF6600"/>
    <a:srgbClr val="2F5CB5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5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916699"/>
            <a:ext cx="10515600" cy="28905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Branch instructions specify</a:t>
            </a:r>
          </a:p>
          <a:p>
            <a:pPr lvl="1">
              <a:spcBef>
                <a:spcPts val="0"/>
              </a:spcBef>
            </a:pPr>
            <a:r>
              <a:rPr lang="en-US" altLang="en-US" dirty="0" err="1" smtClean="0"/>
              <a:t>Opcode</a:t>
            </a:r>
            <a:r>
              <a:rPr lang="en-US" altLang="en-US" dirty="0" smtClean="0"/>
              <a:t>, two registers, target address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Most branch targets are near branch</a:t>
            </a:r>
          </a:p>
          <a:p>
            <a:pPr lvl="1">
              <a:spcBef>
                <a:spcPts val="0"/>
              </a:spcBef>
            </a:pPr>
            <a:r>
              <a:rPr lang="en-US" altLang="en-US" smtClean="0"/>
              <a:t>Branch range is +/- 4KB</a:t>
            </a: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PC-relative addressing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0025" y="1214323"/>
            <a:ext cx="1367496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imm[10:5]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175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rs2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970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rs1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6318" y="1214324"/>
            <a:ext cx="12507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imm[4:1]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78108" y="1214324"/>
            <a:ext cx="936625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funct3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58984" y="1214324"/>
            <a:ext cx="12969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err="1">
                <a:solidFill>
                  <a:srgbClr val="273272"/>
                </a:solidFill>
              </a:rPr>
              <a:t>opcode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68472" y="1214324"/>
            <a:ext cx="290512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61780" y="1214324"/>
            <a:ext cx="290513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0628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imm[12]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6" name="Straight Arrow Connector 2"/>
          <p:cNvCxnSpPr>
            <a:cxnSpLocks noChangeShapeType="1"/>
          </p:cNvCxnSpPr>
          <p:nvPr/>
        </p:nvCxnSpPr>
        <p:spPr bwMode="auto">
          <a:xfrm flipV="1">
            <a:off x="2601458" y="1487374"/>
            <a:ext cx="0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123049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imm[11]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8" name="Straight Arrow Connector 33"/>
          <p:cNvCxnSpPr>
            <a:cxnSpLocks noChangeShapeType="1"/>
            <a:stCxn id="17" idx="0"/>
          </p:cNvCxnSpPr>
          <p:nvPr/>
        </p:nvCxnSpPr>
        <p:spPr bwMode="auto">
          <a:xfrm flipH="1" flipV="1">
            <a:off x="8612934" y="1487374"/>
            <a:ext cx="795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82933" y="2573325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9920" y="2569369"/>
            <a:ext cx="1079500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59420" y="2564699"/>
            <a:ext cx="1079500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240508" y="2564699"/>
            <a:ext cx="93662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817020" y="2569369"/>
            <a:ext cx="1296988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99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8526508" y="2570240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00"/>
              </a:spcAft>
            </a:pP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92420" y="2573325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179544" y="2574131"/>
            <a:ext cx="1342155" cy="400143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782933" y="2977448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079920" y="2977449"/>
            <a:ext cx="1079500" cy="40075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159420" y="2977450"/>
            <a:ext cx="1079500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240508" y="2977450"/>
            <a:ext cx="93662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817020" y="2977449"/>
            <a:ext cx="1296988" cy="40710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8526508" y="2980548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492420" y="2977449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179544" y="2977450"/>
            <a:ext cx="134215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945026" y="1936234"/>
            <a:ext cx="3034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beq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x0, x1, 0x4</a:t>
            </a:r>
            <a:endParaRPr lang="ru-RU" sz="3600" dirty="0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86099" y="34216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0000 0000 0001 0000 0000 0010 0110 0011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00100263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305433" y="16589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5372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388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3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9067933" y="16970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7391533" y="16843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098933" y="16462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6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2362829" y="20272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8204829" y="20780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4052173"/>
            <a:ext cx="10866121" cy="24121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Upper-immediate values: 20-bit values shifted left by 12 bits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20-bit immediate value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22"/>
            <a:ext cx="6772275" cy="875543"/>
            <a:chOff x="1331640" y="1383660"/>
            <a:chExt cx="6771978" cy="877133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4406951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 err="1" smtClean="0">
                  <a:solidFill>
                    <a:srgbClr val="1E3272"/>
                  </a:solidFill>
                </a:rPr>
                <a:t>imm</a:t>
              </a:r>
              <a:r>
                <a:rPr lang="en-US" altLang="en-US" sz="2200" dirty="0" smtClean="0">
                  <a:solidFill>
                    <a:srgbClr val="1E3272"/>
                  </a:solidFill>
                </a:rPr>
                <a:t>[31:12]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163837" y="185995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 smtClean="0">
                  <a:solidFill>
                    <a:srgbClr val="1E3272"/>
                  </a:solidFill>
                </a:rPr>
                <a:t>20 </a:t>
              </a:r>
              <a:r>
                <a:rPr lang="en-US" altLang="en-US" sz="2000" b="1" dirty="0">
                  <a:solidFill>
                    <a:srgbClr val="1E3272"/>
                  </a:solidFill>
                </a:rPr>
                <a:t>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lui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 x5, 0x12345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0001 0010 0011 0100 0101 0010 1011 0111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123452b7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0x12345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0001 0010 0011 0100 0101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0110111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53268" y="1122170"/>
            <a:ext cx="1079500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rd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32768" y="1122170"/>
            <a:ext cx="1296988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 err="1">
                <a:solidFill>
                  <a:srgbClr val="1E3272"/>
                </a:solidFill>
              </a:rPr>
              <a:t>opcode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506" y="1122170"/>
            <a:ext cx="290512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06034" y="1614613"/>
            <a:ext cx="819456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[11]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1" name="Straight Arrow Connector 38"/>
          <p:cNvCxnSpPr>
            <a:cxnSpLocks noChangeShapeType="1"/>
            <a:stCxn id="10" idx="0"/>
          </p:cNvCxnSpPr>
          <p:nvPr/>
        </p:nvCxnSpPr>
        <p:spPr bwMode="auto">
          <a:xfrm flipV="1">
            <a:off x="5715762" y="1274889"/>
            <a:ext cx="794" cy="339724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33643" y="1122170"/>
            <a:ext cx="290513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79008" y="1645093"/>
            <a:ext cx="8223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[20]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4" name="Straight Arrow Connector 41"/>
          <p:cNvCxnSpPr>
            <a:cxnSpLocks noChangeShapeType="1"/>
            <a:stCxn id="13" idx="0"/>
          </p:cNvCxnSpPr>
          <p:nvPr/>
        </p:nvCxnSpPr>
        <p:spPr bwMode="auto">
          <a:xfrm flipV="1">
            <a:off x="2890171" y="1305368"/>
            <a:ext cx="0" cy="339725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61018" y="1123952"/>
            <a:ext cx="1492250" cy="409574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imm[19:12]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156" y="1122170"/>
            <a:ext cx="2543175" cy="409450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2000" b="1" dirty="0" smtClean="0">
                <a:solidFill>
                  <a:srgbClr val="1E3272"/>
                </a:solidFill>
              </a:rPr>
              <a:t>imm[10:1]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7931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543933" y="15827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51892" y="1597965"/>
            <a:ext cx="893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</a:t>
            </a:r>
            <a:r>
              <a:rPr lang="ru-RU" altLang="en-US" sz="2000" b="1" dirty="0" smtClean="0">
                <a:solidFill>
                  <a:srgbClr val="1E3272"/>
                </a:solidFill>
              </a:rPr>
              <a:t>0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27139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altLang="en-US" sz="2000" b="1" dirty="0" smtClean="0">
                <a:solidFill>
                  <a:srgbClr val="1E3272"/>
                </a:solidFill>
              </a:rPr>
              <a:t>8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596509" y="18875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85429" y="187228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302472" y="264977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381972" y="264977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519710" y="264977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682847" y="264977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810222" y="265155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973360" y="264977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ru-RU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302472" y="305363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381972" y="305363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1101111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519710" y="305363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82847" y="305363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5810222" y="305541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ru-RU" altLang="en-US" sz="2000" dirty="0" smtClean="0">
                <a:solidFill>
                  <a:srgbClr val="1E3272"/>
                </a:solidFill>
              </a:rPr>
              <a:t>0000000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973360" y="305363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AU" altLang="en-US" sz="2000" dirty="0" smtClean="0">
                <a:solidFill>
                  <a:srgbClr val="1E3272"/>
                </a:solidFill>
              </a:rPr>
              <a:t>0000000010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Содержимое 1"/>
          <p:cNvSpPr>
            <a:spLocks noGrp="1"/>
          </p:cNvSpPr>
          <p:nvPr>
            <p:ph idx="1"/>
          </p:nvPr>
        </p:nvSpPr>
        <p:spPr>
          <a:xfrm>
            <a:off x="838199" y="3911600"/>
            <a:ext cx="10866121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Jump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link register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signed offset in multiples of 2 bytes added to PC</a:t>
            </a:r>
            <a:endParaRPr lang="ru-RU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Jump range is +/- 1MB</a:t>
            </a:r>
          </a:p>
          <a:p>
            <a:pPr lvl="1">
              <a:spcBef>
                <a:spcPts val="0"/>
              </a:spcBef>
            </a:pPr>
            <a:endParaRPr lang="en-US" altLang="en-US" dirty="0" smtClean="0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886099" y="34724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0000 0000 0100 0000 0000 0010 1110 1111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004002ef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148226" y="2037834"/>
            <a:ext cx="209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jal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x5, 0x4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0" y="1090610"/>
            <a:ext cx="8523749" cy="55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Macros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</a:t>
            </a:r>
            <a:r>
              <a:rPr lang="en-US" dirty="0" smtClean="0"/>
              <a:t>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.data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.text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</a:t>
            </a:r>
            <a:r>
              <a:rPr lang="en-US" sz="2800" b="1" dirty="0" smtClean="0">
                <a:solidFill>
                  <a:srgbClr val="2E5E8E"/>
                </a:solidFill>
              </a:rPr>
              <a:t>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14449" y="5816897"/>
            <a:ext cx="34636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200" b="1" dirty="0" smtClean="0">
                <a:solidFill>
                  <a:srgbClr val="2E5E8E"/>
                </a:solidFill>
              </a:rPr>
              <a:t>0</a:t>
            </a:r>
            <a:endParaRPr lang="ru-RU" sz="22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</a:t>
            </a:r>
            <a:r>
              <a:rPr lang="en-US" sz="2800" b="1" dirty="0" smtClean="0">
                <a:solidFill>
                  <a:srgbClr val="2E5E8E"/>
                </a:solidFill>
              </a:rPr>
              <a:t>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hello: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  .</a:t>
            </a:r>
            <a:r>
              <a:rPr lang="en-US" sz="3600" dirty="0" smtClean="0">
                <a:solidFill>
                  <a:srgbClr val="1E3272"/>
                </a:solidFill>
              </a:rPr>
              <a:t>string </a:t>
            </a:r>
            <a:r>
              <a:rPr lang="en-US" sz="3600" dirty="0" smtClean="0">
                <a:solidFill>
                  <a:srgbClr val="00B050"/>
                </a:solidFill>
              </a:rPr>
              <a:t>"Hello, world</a:t>
            </a:r>
            <a:r>
              <a:rPr lang="en-US" sz="3600" dirty="0" smtClean="0">
                <a:solidFill>
                  <a:srgbClr val="00B050"/>
                </a:solidFill>
              </a:rPr>
              <a:t>!“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25258" y="1538517"/>
            <a:ext cx="6865256" cy="42962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rgbClr val="273272"/>
                </a:solidFill>
              </a:rPr>
              <a:t>Computer</a:t>
            </a:r>
            <a:endParaRPr lang="ru-RU" sz="4000" b="1" dirty="0">
              <a:solidFill>
                <a:srgbClr val="273272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</p:cNvCxnSpPr>
          <p:nvPr/>
        </p:nvCxnSpPr>
        <p:spPr>
          <a:xfrm flipH="1">
            <a:off x="5587340" y="4956630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68828" y="1560279"/>
            <a:ext cx="3095172" cy="43198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b="1" dirty="0" smtClean="0"/>
              <a:t>Main Parts: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Control</a:t>
            </a:r>
          </a:p>
          <a:p>
            <a:pPr>
              <a:spcBef>
                <a:spcPts val="1800"/>
              </a:spcBef>
            </a:pPr>
            <a:r>
              <a:rPr lang="en-US" dirty="0" err="1" smtClean="0"/>
              <a:t>Datapath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Input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Works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3943" y="2322287"/>
            <a:ext cx="2148125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CPU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28997" y="2315032"/>
            <a:ext cx="1865071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Memory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68253" y="2322288"/>
            <a:ext cx="2148090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Devices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27884" y="3033488"/>
            <a:ext cx="1828802" cy="696686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Input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06116" y="3984160"/>
            <a:ext cx="1865084" cy="674927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Output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73600" y="2931887"/>
            <a:ext cx="1821625" cy="812799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Control</a:t>
            </a: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“Brain”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3685" y="3918858"/>
            <a:ext cx="1828716" cy="856343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273272"/>
                </a:solidFill>
              </a:rPr>
              <a:t>Datapath</a:t>
            </a:r>
            <a:endParaRPr lang="en-US" sz="3200" b="1" dirty="0" smtClean="0">
              <a:solidFill>
                <a:srgbClr val="273272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Registers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13979" y="5196114"/>
            <a:ext cx="6487849" cy="413657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</a:t>
            </a:r>
            <a:endParaRPr lang="ru-RU" sz="2800" b="1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7740779" y="4960579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9959603" y="4952653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18800" cy="5298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32-bit instructions and data stored in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is a sequence of instructions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To run a new program: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500" dirty="0" smtClean="0"/>
              <a:t>Simply load the new program into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Execution: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fetches (reads) instructions from memory in sequence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performs the specified operations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Concept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Representation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973434"/>
            <a:ext cx="2933700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Assembly Code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lw    t0, 32 (t1)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add  s1, s0,  s2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>
                <a:solidFill>
                  <a:schemeClr val="accent6"/>
                </a:solidFill>
              </a:rPr>
              <a:t>addi</a:t>
            </a:r>
            <a:r>
              <a:rPr lang="en-US" sz="3000" dirty="0" smtClean="0">
                <a:solidFill>
                  <a:schemeClr val="accent6"/>
                </a:solidFill>
              </a:rPr>
              <a:t> t0, s3, -12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sub   t0, t3,  t5 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45500" y="973435"/>
            <a:ext cx="2730500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Machine Code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0x02032283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0x012404B3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0xFF498293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0x41EE02B3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97300" y="3060700"/>
            <a:ext cx="4953000" cy="3594100"/>
          </a:xfrm>
          <a:prstGeom prst="round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Memory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67492" y="2418833"/>
            <a:ext cx="3573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Stored Program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89400" y="38448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Address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0x00400000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0x00400004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0x00400008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53200" y="38321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0x02032283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0x012404B3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0xFF498293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0x41EE02B3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64000" y="5765800"/>
            <a:ext cx="4470400" cy="457200"/>
          </a:xfrm>
          <a:prstGeom prst="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717800" y="5080000"/>
            <a:ext cx="1282700" cy="939800"/>
          </a:xfrm>
          <a:prstGeom prst="straightConnector1">
            <a:avLst/>
          </a:prstGeom>
          <a:ln w="50800">
            <a:solidFill>
              <a:srgbClr val="2732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66700" y="3987800"/>
            <a:ext cx="347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Program Counter (PC)</a:t>
            </a:r>
            <a:r>
              <a:rPr lang="en-US" sz="2800" dirty="0" smtClean="0">
                <a:solidFill>
                  <a:srgbClr val="273272"/>
                </a:solidFill>
              </a:rPr>
              <a:t>: keeps track of current instruction</a:t>
            </a:r>
            <a:endParaRPr lang="en-US" sz="2800" dirty="0">
              <a:solidFill>
                <a:srgbClr val="27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4699" y="1178052"/>
            <a:ext cx="10871201" cy="54644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ru-RU" altLang="en-US" dirty="0" smtClean="0"/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Make the common case fast</a:t>
            </a:r>
          </a:p>
          <a:p>
            <a:pPr lvl="1"/>
            <a:r>
              <a:rPr lang="en-US" altLang="en-US" dirty="0" smtClean="0"/>
              <a:t>Most common cases affect the performance the most</a:t>
            </a:r>
            <a:endParaRPr lang="en-AU" alt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altLang="en-US" b="1" dirty="0" smtClean="0"/>
              <a:t>Design Principle 3: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32 registers, fewer instructions</a:t>
            </a:r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4: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024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lw,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16759</TotalTime>
  <Words>989</Words>
  <Application>Microsoft Office PowerPoint</Application>
  <PresentationFormat>Произвольный</PresentationFormat>
  <Paragraphs>388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Computer Architecture and Operating Systems Lecture 5: Assembly Programming – Branches and Arrays</vt:lpstr>
      <vt:lpstr>Program Structure and Memory Layout</vt:lpstr>
      <vt:lpstr>How Computer Works</vt:lpstr>
      <vt:lpstr>Stored Program Concept</vt:lpstr>
      <vt:lpstr>Stored Program Representation</vt:lpstr>
      <vt:lpstr>RISC-V Instructions</vt:lpstr>
      <vt:lpstr>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U-format Instructions</vt:lpstr>
      <vt:lpstr>UJ-format Instructions</vt:lpstr>
      <vt:lpstr>RISC-V Addressing Summary</vt:lpstr>
      <vt:lpstr>Macros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250</cp:revision>
  <dcterms:created xsi:type="dcterms:W3CDTF">2015-11-11T03:30:50Z</dcterms:created>
  <dcterms:modified xsi:type="dcterms:W3CDTF">2021-01-24T18:31:53Z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