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96" r:id="rId10"/>
    <p:sldId id="397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5" r:id="rId25"/>
    <p:sldId id="394" r:id="rId26"/>
    <p:sldId id="398" r:id="rId27"/>
    <p:sldId id="399" r:id="rId28"/>
    <p:sldId id="400" r:id="rId29"/>
    <p:sldId id="27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1974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11</a:t>
            </a:r>
            <a:r>
              <a:rPr lang="en-US" b="1" dirty="0" smtClean="0"/>
              <a:t>: Memory</a:t>
            </a:r>
            <a:r>
              <a:rPr lang="ru-RU" b="1" dirty="0" smtClean="0"/>
              <a:t> </a:t>
            </a:r>
            <a:r>
              <a:rPr lang="en-US" b="1" dirty="0" smtClean="0"/>
              <a:t>and Caches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477500" cy="49978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Compulsory</a:t>
            </a:r>
            <a:r>
              <a:rPr lang="en-US" dirty="0" smtClean="0"/>
              <a:t>: first time data accessed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Capacity</a:t>
            </a:r>
            <a:r>
              <a:rPr lang="en-US" dirty="0" smtClean="0"/>
              <a:t>: cache too small to hold all data of interest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Conflict</a:t>
            </a:r>
            <a:r>
              <a:rPr lang="en-US" dirty="0" smtClean="0"/>
              <a:t>: data of interest maps to </a:t>
            </a:r>
            <a:r>
              <a:rPr lang="en-US" dirty="0" smtClean="0"/>
              <a:t>a location </a:t>
            </a:r>
            <a:r>
              <a:rPr lang="en-US" dirty="0" smtClean="0"/>
              <a:t>in </a:t>
            </a:r>
            <a:r>
              <a:rPr lang="en-US" dirty="0" smtClean="0"/>
              <a:t>cache mapped to different data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178052"/>
            <a:ext cx="11049000" cy="54513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Hit</a:t>
            </a:r>
            <a:r>
              <a:rPr lang="en-US" dirty="0" smtClean="0"/>
              <a:t>: data found in that level of memory hierarchy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Miss</a:t>
            </a:r>
            <a:r>
              <a:rPr lang="en-US" dirty="0" smtClean="0"/>
              <a:t>: data not found (must go to next level)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b="1" dirty="0" smtClean="0"/>
              <a:t> Hit Rate    </a:t>
            </a:r>
            <a:r>
              <a:rPr lang="en-US" sz="3600" dirty="0" smtClean="0"/>
              <a:t>= # hits / # memory accesses      = 1 – Miss Rate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dirty="0" smtClean="0"/>
              <a:t> </a:t>
            </a:r>
            <a:r>
              <a:rPr lang="en-US" sz="3600" b="1" dirty="0" smtClean="0"/>
              <a:t>Miss Rate </a:t>
            </a:r>
            <a:r>
              <a:rPr lang="en-US" sz="3600" dirty="0" smtClean="0"/>
              <a:t>= # misses / # memory accesses = 1 – Hit Rate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Average memory access time (AMAT): </a:t>
            </a:r>
            <a:r>
              <a:rPr lang="en-US" dirty="0" smtClean="0"/>
              <a:t>average time for processor to access data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	</a:t>
            </a:r>
            <a:r>
              <a:rPr lang="en-US" sz="3600" b="1" dirty="0" smtClean="0"/>
              <a:t>AMAT</a:t>
            </a:r>
            <a:r>
              <a:rPr lang="en-US" sz="3600" dirty="0" smtClean="0"/>
              <a:t> =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+ </a:t>
            </a:r>
            <a:r>
              <a:rPr lang="en-US" sz="3600" dirty="0" err="1" smtClean="0"/>
              <a:t>MR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[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MM</a:t>
            </a:r>
            <a:r>
              <a:rPr lang="en-US" sz="3600" dirty="0" smtClean="0"/>
              <a:t> + MR</a:t>
            </a:r>
            <a:r>
              <a:rPr lang="en-US" sz="3600" baseline="-25000" dirty="0" smtClean="0"/>
              <a:t>MM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VM</a:t>
            </a:r>
            <a:r>
              <a:rPr lang="en-US" sz="3600" dirty="0" smtClean="0"/>
              <a:t>)]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08047"/>
          </a:xfrm>
        </p:spPr>
        <p:txBody>
          <a:bodyPr/>
          <a:lstStyle/>
          <a:p>
            <a:r>
              <a:rPr lang="en-US" altLang="en-US" dirty="0" smtClean="0"/>
              <a:t>Cache memory</a:t>
            </a:r>
          </a:p>
          <a:p>
            <a:pPr lvl="1"/>
            <a:r>
              <a:rPr lang="en-US" altLang="en-US" dirty="0" smtClean="0"/>
              <a:t>The level of the memory hierarchy closest to the CPU</a:t>
            </a:r>
          </a:p>
          <a:p>
            <a:r>
              <a:rPr lang="en-US" altLang="en-US" dirty="0" smtClean="0"/>
              <a:t>Given accesses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X</a:t>
            </a:r>
            <a:r>
              <a:rPr lang="en-US" altLang="en-US" baseline="-25000" dirty="0" smtClean="0"/>
              <a:t>n–1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</a:t>
            </a:r>
            <a:endParaRPr lang="en-AU" altLang="en-US" baseline="-25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ru-RU" dirty="0"/>
          </a:p>
        </p:txBody>
      </p:sp>
      <p:pic>
        <p:nvPicPr>
          <p:cNvPr id="5" name="Picture 10" descr="f05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35" y="3124187"/>
            <a:ext cx="4544272" cy="33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337300" y="3629153"/>
            <a:ext cx="4864100" cy="22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How do we know if the data is present?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Where do we look?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063753"/>
            <a:ext cx="10515600" cy="19334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Location determined by address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Direct mapped: only one choice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(Block address) modulo (#Blocks in cache</a:t>
            </a:r>
            <a:r>
              <a:rPr lang="en-US" altLang="en-US" dirty="0" smtClean="0"/>
              <a:t>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</a:t>
            </a:r>
            <a:endParaRPr lang="ru-RU" dirty="0"/>
          </a:p>
        </p:txBody>
      </p:sp>
      <p:pic>
        <p:nvPicPr>
          <p:cNvPr id="5" name="Picture 9" descr="f05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08" y="2897184"/>
            <a:ext cx="5436120" cy="392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108700" y="3692653"/>
            <a:ext cx="5422900" cy="145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#Blocks is a power of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Use low-order address bits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6675" y="28289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19175" y="6667500"/>
            <a:ext cx="47815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одержимое 1"/>
          <p:cNvSpPr txBox="1">
            <a:spLocks/>
          </p:cNvSpPr>
          <p:nvPr/>
        </p:nvSpPr>
        <p:spPr>
          <a:xfrm>
            <a:off x="1638300" y="3006853"/>
            <a:ext cx="13462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698500" y="4518153"/>
            <a:ext cx="14986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How do we know which particular block is stored in a cache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block address as well as the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Actually, only need the high-order bits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Called the tag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What if there is no data in a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Valid bit: 1 = present, 0 = not present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Initially </a:t>
            </a:r>
            <a:r>
              <a:rPr lang="en-US" altLang="en-US" dirty="0" smtClean="0"/>
              <a:t>0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Tags and Valid Bits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98447"/>
          </a:xfrm>
        </p:spPr>
        <p:txBody>
          <a:bodyPr/>
          <a:lstStyle/>
          <a:p>
            <a:r>
              <a:rPr lang="en-US" altLang="en-US" dirty="0" smtClean="0"/>
              <a:t>8-blocks, 1 word/block, direct mapped</a:t>
            </a:r>
          </a:p>
          <a:p>
            <a:r>
              <a:rPr lang="en-US" altLang="en-US" dirty="0" smtClean="0"/>
              <a:t>Initial state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</a:t>
            </a:r>
            <a:r>
              <a:rPr lang="en-US" altLang="en-US" dirty="0" smtClean="0"/>
              <a:t>Cache Example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340100" y="289136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766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766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3639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33639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385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38513" y="1320800"/>
          <a:ext cx="6072187" cy="109702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13113" y="3051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[10000]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131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1941"/>
            <a:ext cx="10515600" cy="18409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Computer performance depends 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Processor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Memory performance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655" y="2781163"/>
            <a:ext cx="7989570" cy="400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275013" y="30130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2750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3900" dirty="0" smtClean="0"/>
              <a:t>Fully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Allow a given block to go in any cache entry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Requires all entries to be searched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Comparator per entry (expensive)</a:t>
            </a:r>
          </a:p>
          <a:p>
            <a:pPr>
              <a:lnSpc>
                <a:spcPct val="110000"/>
              </a:lnSpc>
            </a:pPr>
            <a:r>
              <a:rPr lang="en-US" altLang="en-US" sz="3900" i="1" dirty="0" smtClean="0"/>
              <a:t>n</a:t>
            </a:r>
            <a:r>
              <a:rPr lang="en-US" altLang="en-US" sz="3900" dirty="0" smtClean="0"/>
              <a:t>-way set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Each set contains </a:t>
            </a: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entries</a:t>
            </a:r>
            <a:endParaRPr lang="en-AU" altLang="en-US" sz="3500" dirty="0" smtClean="0"/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Block number determines which set</a:t>
            </a:r>
          </a:p>
          <a:p>
            <a:pPr lvl="2">
              <a:lnSpc>
                <a:spcPct val="110000"/>
              </a:lnSpc>
            </a:pPr>
            <a:r>
              <a:rPr lang="en-US" altLang="en-US" sz="3500" dirty="0" smtClean="0"/>
              <a:t>(Block number) modulo (#Sets in cache)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Search all entries in a given set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comparators (less expensive</a:t>
            </a:r>
            <a:r>
              <a:rPr lang="en-US" altLang="en-US" sz="3500" dirty="0" smtClean="0"/>
              <a:t>)</a:t>
            </a:r>
            <a:endParaRPr lang="en-US" altLang="en-US" sz="35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 </a:t>
            </a:r>
            <a:r>
              <a:rPr lang="en-US" altLang="en-US" dirty="0" smtClean="0"/>
              <a:t>Examples</a:t>
            </a:r>
            <a:endParaRPr lang="ru-RU" dirty="0"/>
          </a:p>
        </p:txBody>
      </p:sp>
      <p:pic>
        <p:nvPicPr>
          <p:cNvPr id="5" name="Picture 5" descr="f05-13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2" y="1527146"/>
            <a:ext cx="10489652" cy="43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618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For a cache with 8 </a:t>
            </a:r>
            <a:r>
              <a:rPr lang="en-US" altLang="en-US" dirty="0" smtClean="0"/>
              <a:t>entries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Spectrum of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  <p:pic>
        <p:nvPicPr>
          <p:cNvPr id="5" name="Picture 7" descr="f05-1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712" y="1704971"/>
            <a:ext cx="6408433" cy="50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5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Increased </a:t>
            </a:r>
            <a:r>
              <a:rPr lang="en-US" altLang="en-US" dirty="0" err="1" smtClean="0"/>
              <a:t>associativity</a:t>
            </a:r>
            <a:r>
              <a:rPr lang="en-US" altLang="en-US" dirty="0" smtClean="0"/>
              <a:t> decreases miss rate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But with diminishing returns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Simulation of a system with 64KB</a:t>
            </a:r>
            <a:br>
              <a:rPr lang="en-US" altLang="en-US" dirty="0" smtClean="0"/>
            </a:br>
            <a:r>
              <a:rPr lang="en-US" altLang="en-US" dirty="0" smtClean="0"/>
              <a:t>D-cache, 16-word blocks, SPEC2000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1-way: 10.3%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2-way: 8.6%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4-way: 8.3%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8-way: 8.1</a:t>
            </a:r>
            <a:r>
              <a:rPr lang="en-US" altLang="en-US" dirty="0" smtClean="0"/>
              <a:t>%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Much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Direct </a:t>
            </a:r>
            <a:r>
              <a:rPr lang="en-US" altLang="en-US" dirty="0" smtClean="0"/>
              <a:t>mapped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 </a:t>
            </a:r>
            <a:r>
              <a:rPr lang="en-US" altLang="en-US" dirty="0" smtClean="0"/>
              <a:t>choice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Set associative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Prefer non-valid entry, if there is one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Otherwise, choose among entries in the set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Choose the one unused for the longest time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Simple for 2-way, manageable for 4-way, too hard beyond that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Random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Gives approximately the same performance as LRU for high </a:t>
            </a:r>
            <a:r>
              <a:rPr lang="en-US" altLang="en-US" dirty="0" err="1" smtClean="0"/>
              <a:t>associativity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Replacement Policy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515600" cy="56799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On data-write hit, could just update the block in cache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But then cache and memory would be inconsistent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Write through: also update memory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But makes writes take longer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e.g., if base CPI = 1, 10% of instructions are stores, write to memory takes 100 cycles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 Effective CPI = 1 + 0.1×100 = 11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Solution: write buffer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Holds data waiting to be written to memory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CPU continues immediately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Only stalls on write if write buffer is already </a:t>
            </a:r>
            <a:r>
              <a:rPr lang="en-US" altLang="en-US" sz="2800" dirty="0" smtClean="0"/>
              <a:t>full</a:t>
            </a:r>
            <a:endParaRPr lang="en-US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Write-Through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28300" cy="5286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3900" dirty="0" smtClean="0"/>
              <a:t>Alternative: On data-write hit, just update the block in cache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Keep track of whether each block is dirty</a:t>
            </a:r>
          </a:p>
          <a:p>
            <a:pPr>
              <a:lnSpc>
                <a:spcPct val="150000"/>
              </a:lnSpc>
            </a:pPr>
            <a:r>
              <a:rPr lang="en-US" altLang="en-US" sz="3900" dirty="0" smtClean="0"/>
              <a:t>When a dirty block is replaced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Write it back to memory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Can use a write buffer to allow replacing block to be read </a:t>
            </a:r>
            <a:r>
              <a:rPr lang="en-US" altLang="en-US" sz="3500" dirty="0" smtClean="0"/>
              <a:t>first</a:t>
            </a:r>
            <a:endParaRPr lang="en-AU" altLang="en-US" sz="35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Write-Back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What should happen on a write miss?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Alternatives for write-through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Allocate on miss: fetch the block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Write around: don’t fetch the block</a:t>
            </a:r>
          </a:p>
          <a:p>
            <a:pPr lvl="2">
              <a:spcBef>
                <a:spcPts val="1800"/>
              </a:spcBef>
            </a:pPr>
            <a:r>
              <a:rPr lang="en-US" altLang="en-US" sz="2800" dirty="0" smtClean="0"/>
              <a:t>Since programs often write a whole block before reading it (e.g., initialization)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For write-back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Usually fetch the </a:t>
            </a:r>
            <a:r>
              <a:rPr lang="en-US" altLang="en-US" dirty="0" smtClean="0"/>
              <a:t>block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 Allocation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0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Make memory appear as fast as processor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Ideal memory: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Fast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Cheap (inexpensive)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Large (capacity)</a:t>
            </a:r>
          </a:p>
          <a:p>
            <a:pPr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3B217"/>
                </a:solidFill>
              </a:rPr>
              <a:t> But can only choose two!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Challenge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Static RAM (SRAM)</a:t>
            </a:r>
          </a:p>
          <a:p>
            <a:pPr lvl="1"/>
            <a:r>
              <a:rPr lang="en-US" altLang="en-US" dirty="0" smtClean="0"/>
              <a:t>0.5ns – 2.5ns, $2000 – $5000 per GB</a:t>
            </a:r>
          </a:p>
          <a:p>
            <a:r>
              <a:rPr lang="en-US" altLang="en-US" dirty="0" smtClean="0"/>
              <a:t>Dynamic RAM (DRAM)</a:t>
            </a:r>
          </a:p>
          <a:p>
            <a:pPr lvl="1"/>
            <a:r>
              <a:rPr lang="en-US" altLang="en-US" dirty="0" smtClean="0"/>
              <a:t>50ns – 70ns, $20 – $75 per GB</a:t>
            </a:r>
          </a:p>
          <a:p>
            <a:r>
              <a:rPr lang="en-US" altLang="en-US" dirty="0" smtClean="0"/>
              <a:t>Magnetic disk</a:t>
            </a:r>
          </a:p>
          <a:p>
            <a:pPr lvl="1"/>
            <a:r>
              <a:rPr lang="en-US" altLang="en-US" dirty="0" smtClean="0"/>
              <a:t>5ms – 20ms, $0.20 – $2 per GB</a:t>
            </a:r>
          </a:p>
          <a:p>
            <a:r>
              <a:rPr lang="en-US" altLang="en-US" dirty="0" smtClean="0"/>
              <a:t>Ideal memory</a:t>
            </a:r>
          </a:p>
          <a:p>
            <a:pPr lvl="1"/>
            <a:r>
              <a:rPr lang="en-US" altLang="en-US" dirty="0" smtClean="0"/>
              <a:t>Access time of SRAM</a:t>
            </a:r>
          </a:p>
          <a:p>
            <a:pPr lvl="1"/>
            <a:r>
              <a:rPr lang="en-US" altLang="en-US" dirty="0" smtClean="0"/>
              <a:t>Capacity and cost/GB of disk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Technology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658" y="1016000"/>
            <a:ext cx="10515600" cy="582748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900" b="1" dirty="0" smtClean="0"/>
              <a:t>No need for large memory to access it fast</a:t>
            </a:r>
          </a:p>
          <a:p>
            <a:pPr algn="ctr">
              <a:buNone/>
            </a:pPr>
            <a:r>
              <a:rPr lang="en-US" sz="3900" b="1" dirty="0" smtClean="0"/>
              <a:t> Just exploit locality</a:t>
            </a:r>
          </a:p>
          <a:p>
            <a:r>
              <a:rPr lang="en-US" sz="3900" dirty="0" smtClean="0"/>
              <a:t>Temporal Locality: </a:t>
            </a:r>
          </a:p>
          <a:p>
            <a:pPr lvl="1"/>
            <a:r>
              <a:rPr lang="en-US" sz="3500" dirty="0" smtClean="0"/>
              <a:t>Locality in time</a:t>
            </a:r>
          </a:p>
          <a:p>
            <a:pPr lvl="1"/>
            <a:r>
              <a:rPr lang="en-US" sz="3500" dirty="0" smtClean="0"/>
              <a:t>If data used recently, likely to use it again soon</a:t>
            </a:r>
          </a:p>
          <a:p>
            <a:pPr lvl="1"/>
            <a:r>
              <a:rPr lang="en-US" sz="3500" dirty="0" smtClean="0"/>
              <a:t>How to exploit: keep recently accessed data in higher levels of memory hierarchy</a:t>
            </a:r>
          </a:p>
          <a:p>
            <a:r>
              <a:rPr lang="en-US" sz="3900" dirty="0" smtClean="0"/>
              <a:t>Spatial Locality: </a:t>
            </a:r>
          </a:p>
          <a:p>
            <a:pPr lvl="1"/>
            <a:r>
              <a:rPr lang="en-US" sz="3500" dirty="0" smtClean="0"/>
              <a:t>Locality in space</a:t>
            </a:r>
          </a:p>
          <a:p>
            <a:pPr lvl="1"/>
            <a:r>
              <a:rPr lang="en-US" sz="3500" dirty="0" smtClean="0"/>
              <a:t>If data used recently, likely to use nearby data soon</a:t>
            </a:r>
          </a:p>
          <a:p>
            <a:pPr lvl="1"/>
            <a:r>
              <a:rPr lang="en-US" sz="3500" dirty="0" smtClean="0"/>
              <a:t>How to exploit: when access data, bring nearby data into higher levels of memory hierarchy too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80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Memory hierarchy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everything on disk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recently accessed (and nearby) items from disk to smaller DRAM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Main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more recently accessed (and nearby) items from DRAM to smaller SRAM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Cache memory attached to CPU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Advantage of 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782" y="1038935"/>
            <a:ext cx="5389163" cy="57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581275" y="25622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52900" y="471487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86100" y="6610350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3495676" cy="5489447"/>
          </a:xfrm>
        </p:spPr>
        <p:txBody>
          <a:bodyPr/>
          <a:lstStyle/>
          <a:p>
            <a:r>
              <a:rPr lang="en-US" dirty="0" smtClean="0"/>
              <a:t>Personal mobile device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Laptop or desktop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4375" y="1082803"/>
            <a:ext cx="7981950" cy="546087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Block</a:t>
            </a:r>
            <a:r>
              <a:rPr lang="en-US" altLang="en-US" dirty="0" smtClean="0"/>
              <a:t> (aka </a:t>
            </a:r>
            <a:r>
              <a:rPr lang="en-US" altLang="en-US" b="1" dirty="0" smtClean="0"/>
              <a:t>line</a:t>
            </a:r>
            <a:r>
              <a:rPr lang="en-US" altLang="en-US" dirty="0" smtClean="0"/>
              <a:t>): unit of copying</a:t>
            </a:r>
          </a:p>
          <a:p>
            <a:pPr lvl="1"/>
            <a:r>
              <a:rPr lang="en-US" altLang="en-US" dirty="0" smtClean="0"/>
              <a:t>May be multiple words</a:t>
            </a:r>
          </a:p>
          <a:p>
            <a:r>
              <a:rPr lang="en-US" altLang="en-US" dirty="0" smtClean="0"/>
              <a:t>If accessed data is present in upper level</a:t>
            </a:r>
          </a:p>
          <a:p>
            <a:pPr lvl="1"/>
            <a:r>
              <a:rPr lang="en-US" altLang="en-US" b="1" dirty="0" smtClean="0"/>
              <a:t>Hit</a:t>
            </a:r>
            <a:r>
              <a:rPr lang="en-US" altLang="en-US" dirty="0" smtClean="0"/>
              <a:t>: access satisfied by upper level</a:t>
            </a:r>
          </a:p>
          <a:p>
            <a:pPr lvl="2"/>
            <a:r>
              <a:rPr lang="en-US" altLang="en-US" sz="2800" dirty="0" smtClean="0"/>
              <a:t>Hit ratio: hits/accesses</a:t>
            </a:r>
          </a:p>
          <a:p>
            <a:r>
              <a:rPr lang="en-US" altLang="en-US" dirty="0" smtClean="0"/>
              <a:t>If accessed data is absent</a:t>
            </a:r>
          </a:p>
          <a:p>
            <a:pPr lvl="1"/>
            <a:r>
              <a:rPr lang="en-US" altLang="en-US" b="1" dirty="0" smtClean="0"/>
              <a:t>Miss</a:t>
            </a:r>
            <a:r>
              <a:rPr lang="en-US" altLang="en-US" dirty="0" smtClean="0"/>
              <a:t>: block copied from lower level</a:t>
            </a:r>
          </a:p>
          <a:p>
            <a:pPr lvl="2"/>
            <a:r>
              <a:rPr lang="en-US" altLang="en-US" sz="2800" dirty="0" smtClean="0"/>
              <a:t>Time taken: miss penalty</a:t>
            </a:r>
          </a:p>
          <a:p>
            <a:pPr lvl="2"/>
            <a:r>
              <a:rPr lang="en-US" altLang="en-US" sz="2800" dirty="0" smtClean="0"/>
              <a:t>Miss ratio: misses/accesses = 1 – hit ratio</a:t>
            </a:r>
          </a:p>
          <a:p>
            <a:pPr lvl="1"/>
            <a:r>
              <a:rPr lang="en-US" altLang="en-US" sz="2800" dirty="0" smtClean="0"/>
              <a:t>Then accessed data supplied from upper level</a:t>
            </a:r>
            <a:endParaRPr lang="en-AU" altLang="en-US" sz="2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It Works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91626" y="1365884"/>
            <a:ext cx="1238249" cy="819151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Processor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8731" y="2549843"/>
            <a:ext cx="1874519" cy="833437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L1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2020" y="3785234"/>
            <a:ext cx="2592705" cy="8858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L2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42935" y="5078729"/>
            <a:ext cx="3263265" cy="9239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Memory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9825991" y="217170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839325" y="3384550"/>
            <a:ext cx="0" cy="390525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9851391" y="466725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266363" y="2870200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3854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163215" y="2870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62421" y="30226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276725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3862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62421" y="27178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276725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862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997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005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05005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469563" y="407987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5886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66415" y="40798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621" y="42322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79925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05894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365621" y="39274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479925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5894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029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7037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7037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365621" y="43846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79925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5894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7037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252281" y="407543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52901" y="42278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252901" y="3928332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252901" y="4385009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821988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180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8180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8180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802938" y="548322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9220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99790" y="54832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98996" y="56356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13300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09228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0698996" y="53308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0808537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9180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10363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10371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0323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698996" y="57880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10813300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09228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10371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0585450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0586276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0586276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10586276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111506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1514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11466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11514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695821" y="518287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0810125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09196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110339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10583101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11482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479088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475151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10475151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0475151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10477262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11261725" y="548005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11262551" y="56324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1262551" y="53276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11262551" y="57848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1264139" y="5180028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48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hit, CPU proceeds normally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miss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Stall the CPU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Fetch block from next level of hierarchy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3600" dirty="0" smtClean="0"/>
              <a:t>Instruction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Restart instruction fetch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Data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Complete data </a:t>
            </a:r>
            <a:r>
              <a:rPr lang="en-US" altLang="en-US" sz="2800" dirty="0" smtClean="0"/>
              <a:t>access</a:t>
            </a:r>
            <a:endParaRPr lang="en-AU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and Misses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20486</TotalTime>
  <Words>1220</Words>
  <Application>Microsoft Office PowerPoint</Application>
  <PresentationFormat>Произвольный</PresentationFormat>
  <Paragraphs>417</Paragraphs>
  <Slides>29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Computer Architecture and Operating Systems Lecture 11: Memory and Caches</vt:lpstr>
      <vt:lpstr>Processor-Memory Performance Gap</vt:lpstr>
      <vt:lpstr>Memory Challenge</vt:lpstr>
      <vt:lpstr>Memory Technology</vt:lpstr>
      <vt:lpstr>Locality</vt:lpstr>
      <vt:lpstr>Taking Advantage of Locality</vt:lpstr>
      <vt:lpstr>Memory Hierarchy</vt:lpstr>
      <vt:lpstr>How It Works?</vt:lpstr>
      <vt:lpstr>Hits and Misses</vt:lpstr>
      <vt:lpstr>Miss Types</vt:lpstr>
      <vt:lpstr>Memory Performance</vt:lpstr>
      <vt:lpstr>Cache Memory</vt:lpstr>
      <vt:lpstr>Direct Mapped Cache</vt:lpstr>
      <vt:lpstr>Tags and Valid Bits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Associative Caches</vt:lpstr>
      <vt:lpstr>Associative Cache Examples</vt:lpstr>
      <vt:lpstr>Spectrum of Associativity</vt:lpstr>
      <vt:lpstr>How Much Associativity</vt:lpstr>
      <vt:lpstr>Replacement Policy</vt:lpstr>
      <vt:lpstr>Write-Through</vt:lpstr>
      <vt:lpstr>Write-Back</vt:lpstr>
      <vt:lpstr>Write Allocation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458</cp:revision>
  <dcterms:created xsi:type="dcterms:W3CDTF">2015-11-11T03:30:50Z</dcterms:created>
  <dcterms:modified xsi:type="dcterms:W3CDTF">2021-02-14T19:21:44Z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