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74" r:id="rId3"/>
    <p:sldId id="375" r:id="rId4"/>
    <p:sldId id="377" r:id="rId5"/>
    <p:sldId id="376" r:id="rId6"/>
    <p:sldId id="378" r:id="rId7"/>
    <p:sldId id="379" r:id="rId8"/>
    <p:sldId id="380" r:id="rId9"/>
    <p:sldId id="381" r:id="rId10"/>
    <p:sldId id="27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F3B217"/>
    <a:srgbClr val="2F5CB5"/>
    <a:srgbClr val="F7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>
        <p:scale>
          <a:sx n="75" d="100"/>
          <a:sy n="75" d="100"/>
        </p:scale>
        <p:origin x="-1974" y="-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13.02.2021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13.02.2021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11</a:t>
            </a:r>
            <a:r>
              <a:rPr lang="en-US" b="1" dirty="0" smtClean="0"/>
              <a:t>: Memory</a:t>
            </a:r>
            <a:r>
              <a:rPr lang="ru-RU" b="1" dirty="0" smtClean="0"/>
              <a:t> </a:t>
            </a:r>
            <a:r>
              <a:rPr lang="en-US" b="1" dirty="0" smtClean="0"/>
              <a:t>and Caches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61941"/>
            <a:ext cx="10515600" cy="18409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Computer performance depends on: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Processor performance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Memory </a:t>
            </a:r>
            <a:r>
              <a:rPr lang="en-US" dirty="0" smtClean="0"/>
              <a:t>performance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Processor-Memory Performance Gap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1655" y="2781163"/>
            <a:ext cx="7989570" cy="4003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037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Make memory </a:t>
            </a:r>
            <a:r>
              <a:rPr lang="en-US" dirty="0" smtClean="0"/>
              <a:t>appear </a:t>
            </a:r>
            <a:r>
              <a:rPr lang="en-US" dirty="0" smtClean="0"/>
              <a:t>as fast as processor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Ideal </a:t>
            </a:r>
            <a:r>
              <a:rPr lang="en-US" dirty="0" smtClean="0"/>
              <a:t>memory:</a:t>
            </a:r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Fast</a:t>
            </a:r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Cheap (inexpensive)</a:t>
            </a:r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Large (capacity</a:t>
            </a:r>
            <a:r>
              <a:rPr lang="en-US" dirty="0" smtClean="0"/>
              <a:t>)</a:t>
            </a:r>
          </a:p>
          <a:p>
            <a:pPr algn="ctr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b="1" dirty="0" smtClean="0">
                <a:solidFill>
                  <a:srgbClr val="F3B217"/>
                </a:solidFill>
              </a:rPr>
              <a:t> </a:t>
            </a:r>
            <a:r>
              <a:rPr lang="en-US" b="1" dirty="0" smtClean="0">
                <a:solidFill>
                  <a:srgbClr val="F3B217"/>
                </a:solidFill>
              </a:rPr>
              <a:t>But can only choose two</a:t>
            </a:r>
            <a:r>
              <a:rPr lang="en-US" b="1" dirty="0" smtClean="0">
                <a:solidFill>
                  <a:srgbClr val="F3B217"/>
                </a:solidFill>
              </a:rPr>
              <a:t>!</a:t>
            </a:r>
            <a:endParaRPr lang="en-US" b="1" dirty="0" smtClean="0">
              <a:solidFill>
                <a:srgbClr val="F3B217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Challenge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Static RAM (SRAM)</a:t>
            </a:r>
          </a:p>
          <a:p>
            <a:pPr lvl="1"/>
            <a:r>
              <a:rPr lang="en-US" altLang="en-US" dirty="0" smtClean="0"/>
              <a:t>0.5ns – 2.5ns, $2000 – $5000 per GB</a:t>
            </a:r>
          </a:p>
          <a:p>
            <a:r>
              <a:rPr lang="en-US" altLang="en-US" dirty="0" smtClean="0"/>
              <a:t>Dynamic RAM (DRAM)</a:t>
            </a:r>
          </a:p>
          <a:p>
            <a:pPr lvl="1"/>
            <a:r>
              <a:rPr lang="en-US" altLang="en-US" dirty="0" smtClean="0"/>
              <a:t>50ns – 70ns, $20 – $75 per GB</a:t>
            </a:r>
          </a:p>
          <a:p>
            <a:r>
              <a:rPr lang="en-US" altLang="en-US" dirty="0" smtClean="0"/>
              <a:t>Magnetic disk</a:t>
            </a:r>
          </a:p>
          <a:p>
            <a:pPr lvl="1"/>
            <a:r>
              <a:rPr lang="en-US" altLang="en-US" dirty="0" smtClean="0"/>
              <a:t>5ms – 20ms, $0.20 – $2 per GB</a:t>
            </a:r>
          </a:p>
          <a:p>
            <a:r>
              <a:rPr lang="en-US" altLang="en-US" dirty="0" smtClean="0"/>
              <a:t>Ideal memory</a:t>
            </a:r>
          </a:p>
          <a:p>
            <a:pPr lvl="1"/>
            <a:r>
              <a:rPr lang="en-US" altLang="en-US" dirty="0" smtClean="0"/>
              <a:t>Access time of SRAM</a:t>
            </a:r>
          </a:p>
          <a:p>
            <a:pPr lvl="1"/>
            <a:r>
              <a:rPr lang="en-US" altLang="en-US" dirty="0" smtClean="0"/>
              <a:t>Capacity and cost/GB of disk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Memory Technology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94658" y="1016000"/>
            <a:ext cx="10515600" cy="5827486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3900" b="1" dirty="0" smtClean="0"/>
              <a:t>No need for large memory to access it fast</a:t>
            </a:r>
          </a:p>
          <a:p>
            <a:pPr algn="ctr">
              <a:buNone/>
            </a:pPr>
            <a:r>
              <a:rPr lang="en-US" sz="3900" b="1" dirty="0" smtClean="0"/>
              <a:t> Just exploit locality</a:t>
            </a:r>
            <a:endParaRPr lang="en-US" sz="3900" b="1" dirty="0" smtClean="0"/>
          </a:p>
          <a:p>
            <a:r>
              <a:rPr lang="en-US" sz="3900" dirty="0" smtClean="0"/>
              <a:t>Temporal Locality: </a:t>
            </a:r>
          </a:p>
          <a:p>
            <a:pPr lvl="1"/>
            <a:r>
              <a:rPr lang="en-US" sz="3500" dirty="0" smtClean="0"/>
              <a:t>Locality in time</a:t>
            </a:r>
          </a:p>
          <a:p>
            <a:pPr lvl="1"/>
            <a:r>
              <a:rPr lang="en-US" sz="3500" dirty="0" smtClean="0"/>
              <a:t>If data used recently, likely to use it again soon</a:t>
            </a:r>
          </a:p>
          <a:p>
            <a:pPr lvl="1"/>
            <a:r>
              <a:rPr lang="en-US" sz="3500" dirty="0" smtClean="0"/>
              <a:t>How to exploit: keep recently accessed data in higher levels of memory hierarchy</a:t>
            </a:r>
          </a:p>
          <a:p>
            <a:r>
              <a:rPr lang="en-US" sz="3900" dirty="0" smtClean="0"/>
              <a:t>Spatial Locality: </a:t>
            </a:r>
          </a:p>
          <a:p>
            <a:pPr lvl="1"/>
            <a:r>
              <a:rPr lang="en-US" sz="3500" dirty="0" smtClean="0"/>
              <a:t>Locality in space</a:t>
            </a:r>
          </a:p>
          <a:p>
            <a:pPr lvl="1"/>
            <a:r>
              <a:rPr lang="en-US" sz="3500" dirty="0" smtClean="0"/>
              <a:t>If data used recently, likely to use nearby data soon</a:t>
            </a:r>
          </a:p>
          <a:p>
            <a:pPr lvl="1"/>
            <a:r>
              <a:rPr lang="en-US" sz="3500" dirty="0" smtClean="0"/>
              <a:t>How to exploit: when access data, bring nearby data into higher levels of memory hierarchy too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2808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Memory hierarchy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Store everything on disk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Copy recently accessed (and nearby) items from disk to smaller DRAM memory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Main memory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Copy more recently accessed (and nearby) items from DRAM to smaller SRAM memory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Cache memory attached to </a:t>
            </a:r>
            <a:r>
              <a:rPr lang="en-US" altLang="en-US" dirty="0" smtClean="0"/>
              <a:t>CPU</a:t>
            </a:r>
            <a:endParaRPr lang="en-US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Taking Advantage of Locality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ru-RU" dirty="0"/>
          </a:p>
        </p:txBody>
      </p:sp>
      <p:pic>
        <p:nvPicPr>
          <p:cNvPr id="8" name="Picture 5" descr="Z:\WOMAT\Production\Artfinal\0000000038\MKCAD\978-0-12-811905-1\0003165541\XMLLowres\f02-01-978012811905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4782" y="1038935"/>
            <a:ext cx="5389163" cy="5780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2581275" y="2562225"/>
            <a:ext cx="47815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152900" y="4714875"/>
            <a:ext cx="47815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086100" y="6610350"/>
            <a:ext cx="47815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3495676" cy="5489447"/>
          </a:xfrm>
        </p:spPr>
        <p:txBody>
          <a:bodyPr/>
          <a:lstStyle/>
          <a:p>
            <a:r>
              <a:rPr lang="en-US" dirty="0" smtClean="0"/>
              <a:t>Personal mobile device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Laptop or desktop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Server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14375" y="1082803"/>
            <a:ext cx="7981950" cy="5460872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Block (aka line): unit of copying</a:t>
            </a:r>
          </a:p>
          <a:p>
            <a:pPr lvl="1"/>
            <a:r>
              <a:rPr lang="en-US" altLang="en-US" dirty="0" smtClean="0"/>
              <a:t>May be multiple words</a:t>
            </a:r>
          </a:p>
          <a:p>
            <a:r>
              <a:rPr lang="en-US" altLang="en-US" dirty="0" smtClean="0"/>
              <a:t>If accessed data is present in upper level</a:t>
            </a:r>
          </a:p>
          <a:p>
            <a:pPr lvl="1"/>
            <a:r>
              <a:rPr lang="en-US" altLang="en-US" dirty="0" smtClean="0"/>
              <a:t>Hit: access satisfied by upper level</a:t>
            </a:r>
          </a:p>
          <a:p>
            <a:pPr lvl="2"/>
            <a:r>
              <a:rPr lang="en-US" altLang="en-US" sz="2800" dirty="0" smtClean="0"/>
              <a:t>Hit ratio: hits/accesses</a:t>
            </a:r>
          </a:p>
          <a:p>
            <a:r>
              <a:rPr lang="en-US" altLang="en-US" dirty="0" smtClean="0"/>
              <a:t>If accessed data is absent</a:t>
            </a:r>
          </a:p>
          <a:p>
            <a:pPr lvl="1"/>
            <a:r>
              <a:rPr lang="en-US" altLang="en-US" dirty="0" smtClean="0"/>
              <a:t>Miss: block copied from lower level</a:t>
            </a:r>
          </a:p>
          <a:p>
            <a:pPr lvl="2"/>
            <a:r>
              <a:rPr lang="en-US" altLang="en-US" sz="2800" dirty="0" smtClean="0"/>
              <a:t>Time taken: miss penalty</a:t>
            </a:r>
          </a:p>
          <a:p>
            <a:pPr lvl="2"/>
            <a:r>
              <a:rPr lang="en-US" altLang="en-US" sz="2800" dirty="0" smtClean="0"/>
              <a:t>Miss ratio: </a:t>
            </a:r>
            <a:r>
              <a:rPr lang="en-US" altLang="en-US" sz="2800" dirty="0" smtClean="0"/>
              <a:t>misses/accesses = </a:t>
            </a:r>
            <a:r>
              <a:rPr lang="en-US" altLang="en-US" sz="2800" dirty="0" smtClean="0"/>
              <a:t>1 – hit ratio</a:t>
            </a:r>
          </a:p>
          <a:p>
            <a:pPr lvl="1"/>
            <a:r>
              <a:rPr lang="en-US" altLang="en-US" sz="2800" dirty="0" smtClean="0"/>
              <a:t>Then accessed data supplied from upper level</a:t>
            </a:r>
            <a:endParaRPr lang="en-AU" altLang="en-US" sz="2800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191626" y="1365884"/>
            <a:ext cx="1238249" cy="819151"/>
          </a:xfrm>
          <a:prstGeom prst="rect">
            <a:avLst/>
          </a:prstGeom>
          <a:noFill/>
          <a:ln w="381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E3272"/>
                </a:solidFill>
              </a:rPr>
              <a:t>Processor</a:t>
            </a:r>
            <a:endParaRPr lang="ru-RU" b="1" dirty="0">
              <a:solidFill>
                <a:srgbClr val="1E327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888731" y="2549843"/>
            <a:ext cx="1874519" cy="833437"/>
          </a:xfrm>
          <a:prstGeom prst="rect">
            <a:avLst/>
          </a:prstGeom>
          <a:noFill/>
          <a:ln w="381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E3272"/>
                </a:solidFill>
              </a:rPr>
              <a:t>L1</a:t>
            </a:r>
            <a:endParaRPr lang="ru-RU" b="1" dirty="0">
              <a:solidFill>
                <a:srgbClr val="1E327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542020" y="3785234"/>
            <a:ext cx="2592705" cy="885826"/>
          </a:xfrm>
          <a:prstGeom prst="rect">
            <a:avLst/>
          </a:prstGeom>
          <a:noFill/>
          <a:ln w="381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E3272"/>
                </a:solidFill>
              </a:rPr>
              <a:t>L2</a:t>
            </a:r>
            <a:endParaRPr lang="ru-RU" b="1" dirty="0">
              <a:solidFill>
                <a:srgbClr val="1E327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242935" y="5078729"/>
            <a:ext cx="3263265" cy="923926"/>
          </a:xfrm>
          <a:prstGeom prst="rect">
            <a:avLst/>
          </a:prstGeom>
          <a:noFill/>
          <a:ln w="381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E3272"/>
                </a:solidFill>
              </a:rPr>
              <a:t>Memory</a:t>
            </a:r>
            <a:endParaRPr lang="ru-RU" b="1" dirty="0">
              <a:solidFill>
                <a:srgbClr val="1E3272"/>
              </a:solidFill>
            </a:endParaRPr>
          </a:p>
        </p:txBody>
      </p:sp>
      <p:cxnSp>
        <p:nvCxnSpPr>
          <p:cNvPr id="12" name="Прямая со стрелкой 11"/>
          <p:cNvCxnSpPr>
            <a:endCxn id="7" idx="0"/>
          </p:cNvCxnSpPr>
          <p:nvPr/>
        </p:nvCxnSpPr>
        <p:spPr>
          <a:xfrm flipH="1">
            <a:off x="9825991" y="2171700"/>
            <a:ext cx="3810" cy="378143"/>
          </a:xfrm>
          <a:prstGeom prst="straightConnector1">
            <a:avLst/>
          </a:prstGeom>
          <a:ln w="50800">
            <a:solidFill>
              <a:srgbClr val="F3B21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9839325" y="3384550"/>
            <a:ext cx="0" cy="390525"/>
          </a:xfrm>
          <a:prstGeom prst="straightConnector1">
            <a:avLst/>
          </a:prstGeom>
          <a:ln w="50800">
            <a:solidFill>
              <a:srgbClr val="F3B21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9851391" y="4667250"/>
            <a:ext cx="3810" cy="378143"/>
          </a:xfrm>
          <a:prstGeom prst="straightConnector1">
            <a:avLst/>
          </a:prstGeom>
          <a:ln w="50800">
            <a:solidFill>
              <a:srgbClr val="F3B21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0266363" y="2870200"/>
            <a:ext cx="114300" cy="152400"/>
          </a:xfrm>
          <a:prstGeom prst="rect">
            <a:avLst/>
          </a:prstGeom>
          <a:solidFill>
            <a:srgbClr val="1E3272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0385425" y="287020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0163215" y="28702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0162421" y="302260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10276725" y="30226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10386251" y="30226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10162421" y="271780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10276725" y="27178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10386251" y="27178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10499725" y="287020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10500551" y="30226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10500551" y="27178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10469563" y="4079875"/>
            <a:ext cx="114300" cy="152400"/>
          </a:xfrm>
          <a:prstGeom prst="rect">
            <a:avLst/>
          </a:prstGeom>
          <a:solidFill>
            <a:srgbClr val="1E3272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10588625" y="407987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10366415" y="40798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10365621" y="423227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10479925" y="42322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10589451" y="42322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10365621" y="392747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10479925" y="39274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10589451" y="39274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10702925" y="407987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10703751" y="42322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10703751" y="39274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10365621" y="438467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10479925" y="43846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10589451" y="43846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10703751" y="43846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10246995" y="407543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10252901" y="422784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10252901" y="392304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252901" y="438024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10817225" y="407987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18051" y="42322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10818051" y="39274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10818051" y="43846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>
            <a:off x="10802938" y="5483225"/>
            <a:ext cx="114300" cy="152400"/>
          </a:xfrm>
          <a:prstGeom prst="rect">
            <a:avLst/>
          </a:prstGeom>
          <a:solidFill>
            <a:srgbClr val="1E3272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10922000" y="548322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10699790" y="54832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10698996" y="563562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10813300" y="56356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10922826" y="56356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10698996" y="533082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ямоугольник 67"/>
          <p:cNvSpPr/>
          <p:nvPr/>
        </p:nvSpPr>
        <p:spPr>
          <a:xfrm>
            <a:off x="10813300" y="53308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10922826" y="53308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11036300" y="548322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1037126" y="56356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11037126" y="53308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10698996" y="578802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/>
          <p:cNvSpPr/>
          <p:nvPr/>
        </p:nvSpPr>
        <p:spPr>
          <a:xfrm>
            <a:off x="10813300" y="57880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10922826" y="57880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/>
          <p:cNvSpPr/>
          <p:nvPr/>
        </p:nvSpPr>
        <p:spPr>
          <a:xfrm>
            <a:off x="11037126" y="57880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>
            <a:off x="10585450" y="548640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/>
          <p:cNvSpPr/>
          <p:nvPr/>
        </p:nvSpPr>
        <p:spPr>
          <a:xfrm>
            <a:off x="10586276" y="56388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/>
          <p:cNvSpPr/>
          <p:nvPr/>
        </p:nvSpPr>
        <p:spPr>
          <a:xfrm>
            <a:off x="10586276" y="53340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>
            <a:off x="10586276" y="57912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/>
          <p:cNvSpPr/>
          <p:nvPr/>
        </p:nvSpPr>
        <p:spPr>
          <a:xfrm>
            <a:off x="11150600" y="548322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11151426" y="56356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11151426" y="53308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/>
          <p:cNvSpPr/>
          <p:nvPr/>
        </p:nvSpPr>
        <p:spPr>
          <a:xfrm>
            <a:off x="11151426" y="57880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/>
          <p:cNvSpPr/>
          <p:nvPr/>
        </p:nvSpPr>
        <p:spPr>
          <a:xfrm>
            <a:off x="10695821" y="518287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/>
          <p:cNvSpPr/>
          <p:nvPr/>
        </p:nvSpPr>
        <p:spPr>
          <a:xfrm>
            <a:off x="10810125" y="518288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/>
          <p:cNvSpPr/>
          <p:nvPr/>
        </p:nvSpPr>
        <p:spPr>
          <a:xfrm>
            <a:off x="10919651" y="518288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/>
          <p:cNvSpPr/>
          <p:nvPr/>
        </p:nvSpPr>
        <p:spPr>
          <a:xfrm>
            <a:off x="11033951" y="518288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/>
          <p:cNvSpPr/>
          <p:nvPr/>
        </p:nvSpPr>
        <p:spPr>
          <a:xfrm>
            <a:off x="10583101" y="51784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89"/>
          <p:cNvSpPr/>
          <p:nvPr/>
        </p:nvSpPr>
        <p:spPr>
          <a:xfrm>
            <a:off x="11148251" y="518288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 90"/>
          <p:cNvSpPr/>
          <p:nvPr/>
        </p:nvSpPr>
        <p:spPr>
          <a:xfrm>
            <a:off x="10474325" y="548640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 91"/>
          <p:cNvSpPr/>
          <p:nvPr/>
        </p:nvSpPr>
        <p:spPr>
          <a:xfrm>
            <a:off x="10475151" y="56388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рямоугольник 92"/>
          <p:cNvSpPr/>
          <p:nvPr/>
        </p:nvSpPr>
        <p:spPr>
          <a:xfrm>
            <a:off x="10475151" y="53340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/>
          <p:cNvSpPr/>
          <p:nvPr/>
        </p:nvSpPr>
        <p:spPr>
          <a:xfrm>
            <a:off x="10475151" y="57912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 94"/>
          <p:cNvSpPr/>
          <p:nvPr/>
        </p:nvSpPr>
        <p:spPr>
          <a:xfrm>
            <a:off x="10471976" y="51784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/>
          <p:cNvSpPr/>
          <p:nvPr/>
        </p:nvSpPr>
        <p:spPr>
          <a:xfrm>
            <a:off x="11261725" y="548005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рямоугольник 96"/>
          <p:cNvSpPr/>
          <p:nvPr/>
        </p:nvSpPr>
        <p:spPr>
          <a:xfrm>
            <a:off x="11262551" y="563246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рямоугольник 97"/>
          <p:cNvSpPr/>
          <p:nvPr/>
        </p:nvSpPr>
        <p:spPr>
          <a:xfrm>
            <a:off x="11262551" y="532766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Прямоугольник 98"/>
          <p:cNvSpPr/>
          <p:nvPr/>
        </p:nvSpPr>
        <p:spPr>
          <a:xfrm>
            <a:off x="11262551" y="578486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Прямоугольник 99"/>
          <p:cNvSpPr/>
          <p:nvPr/>
        </p:nvSpPr>
        <p:spPr>
          <a:xfrm>
            <a:off x="11259376" y="51847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49300" y="1178052"/>
            <a:ext cx="11049000" cy="5451348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1" dirty="0" smtClean="0"/>
              <a:t>Hit</a:t>
            </a:r>
            <a:r>
              <a:rPr lang="en-US" dirty="0" smtClean="0"/>
              <a:t>: data found in that level of memory hierarchy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1" dirty="0" smtClean="0"/>
              <a:t>Miss</a:t>
            </a:r>
            <a:r>
              <a:rPr lang="en-US" dirty="0" smtClean="0"/>
              <a:t>: data not found (must go to next level)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3600" b="1" dirty="0" smtClean="0"/>
              <a:t> Hit Rate    </a:t>
            </a:r>
            <a:r>
              <a:rPr lang="en-US" sz="3600" dirty="0" smtClean="0"/>
              <a:t>= </a:t>
            </a:r>
            <a:r>
              <a:rPr lang="en-US" sz="3600" dirty="0" smtClean="0"/>
              <a:t># hits / # memory </a:t>
            </a:r>
            <a:r>
              <a:rPr lang="en-US" sz="3600" dirty="0" smtClean="0"/>
              <a:t>accesses      = 1 – </a:t>
            </a:r>
            <a:r>
              <a:rPr lang="en-US" sz="3600" dirty="0" smtClean="0"/>
              <a:t>Miss </a:t>
            </a:r>
            <a:r>
              <a:rPr lang="en-US" sz="3600" dirty="0" smtClean="0"/>
              <a:t>Rate</a:t>
            </a:r>
            <a:endParaRPr lang="en-US" sz="3600" dirty="0" smtClean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3600" dirty="0" smtClean="0"/>
              <a:t> </a:t>
            </a:r>
            <a:r>
              <a:rPr lang="en-US" sz="3600" b="1" dirty="0" smtClean="0"/>
              <a:t>Miss Rate </a:t>
            </a:r>
            <a:r>
              <a:rPr lang="en-US" sz="3600" dirty="0" smtClean="0"/>
              <a:t>= </a:t>
            </a:r>
            <a:r>
              <a:rPr lang="en-US" sz="3600" dirty="0" smtClean="0"/>
              <a:t># misses / # memory </a:t>
            </a:r>
            <a:r>
              <a:rPr lang="en-US" sz="3600" dirty="0" smtClean="0"/>
              <a:t>accesses = </a:t>
            </a:r>
            <a:r>
              <a:rPr lang="en-US" sz="3600" dirty="0" smtClean="0"/>
              <a:t>1 – Hit Rate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1" dirty="0" smtClean="0"/>
              <a:t>Average </a:t>
            </a:r>
            <a:r>
              <a:rPr lang="en-US" b="1" dirty="0" smtClean="0"/>
              <a:t>memory access time (AMAT): </a:t>
            </a:r>
            <a:r>
              <a:rPr lang="en-US" dirty="0" smtClean="0"/>
              <a:t>average time for processor to access data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	</a:t>
            </a:r>
            <a:r>
              <a:rPr lang="en-US" sz="3600" b="1" dirty="0" smtClean="0"/>
              <a:t>AMAT</a:t>
            </a:r>
            <a:r>
              <a:rPr lang="en-US" sz="3600" dirty="0" smtClean="0"/>
              <a:t> = </a:t>
            </a:r>
            <a:r>
              <a:rPr lang="en-US" sz="3600" dirty="0" err="1" smtClean="0"/>
              <a:t>t</a:t>
            </a:r>
            <a:r>
              <a:rPr lang="en-US" sz="3600" baseline="-25000" dirty="0" err="1" smtClean="0"/>
              <a:t>cache</a:t>
            </a:r>
            <a:r>
              <a:rPr lang="en-US" sz="3600" dirty="0" smtClean="0"/>
              <a:t> </a:t>
            </a:r>
            <a:r>
              <a:rPr lang="en-US" sz="3600" dirty="0" smtClean="0"/>
              <a:t>+ </a:t>
            </a:r>
            <a:r>
              <a:rPr lang="en-US" sz="3600" dirty="0" err="1" smtClean="0"/>
              <a:t>MR</a:t>
            </a:r>
            <a:r>
              <a:rPr lang="en-US" sz="3600" baseline="-25000" dirty="0" err="1" smtClean="0"/>
              <a:t>cache</a:t>
            </a:r>
            <a:r>
              <a:rPr lang="en-US" sz="3600" dirty="0" smtClean="0"/>
              <a:t>[</a:t>
            </a:r>
            <a:r>
              <a:rPr lang="en-US" sz="3600" dirty="0" err="1" smtClean="0"/>
              <a:t>t</a:t>
            </a:r>
            <a:r>
              <a:rPr lang="en-US" sz="3600" baseline="-25000" dirty="0" err="1" smtClean="0"/>
              <a:t>MM</a:t>
            </a:r>
            <a:r>
              <a:rPr lang="en-US" sz="3600" dirty="0" smtClean="0"/>
              <a:t> + MR</a:t>
            </a:r>
            <a:r>
              <a:rPr lang="en-US" sz="3600" baseline="-25000" dirty="0" smtClean="0"/>
              <a:t>MM</a:t>
            </a:r>
            <a:r>
              <a:rPr lang="en-US" sz="3600" dirty="0" smtClean="0"/>
              <a:t>(</a:t>
            </a:r>
            <a:r>
              <a:rPr lang="en-US" sz="3600" dirty="0" err="1" smtClean="0"/>
              <a:t>t</a:t>
            </a:r>
            <a:r>
              <a:rPr lang="en-US" sz="3600" baseline="-25000" dirty="0" err="1" smtClean="0"/>
              <a:t>VM</a:t>
            </a:r>
            <a:r>
              <a:rPr lang="en-US" sz="3600" dirty="0" smtClean="0"/>
              <a:t>)]</a:t>
            </a:r>
            <a:endParaRPr lang="en-US" sz="36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Performance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20116</TotalTime>
  <Words>397</Words>
  <Application>Microsoft Office PowerPoint</Application>
  <PresentationFormat>Произвольный</PresentationFormat>
  <Paragraphs>99</Paragraphs>
  <Slides>10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Computer Architecture and Operating Systems Lecture 11: Memory and Caches</vt:lpstr>
      <vt:lpstr>Processor-Memory Performance Gap</vt:lpstr>
      <vt:lpstr>Memory Challenge</vt:lpstr>
      <vt:lpstr>Memory Technology</vt:lpstr>
      <vt:lpstr>Locality</vt:lpstr>
      <vt:lpstr>Taking Advantage of Locality</vt:lpstr>
      <vt:lpstr>Memory Hierarchy</vt:lpstr>
      <vt:lpstr>How it works?</vt:lpstr>
      <vt:lpstr>Memory Performance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441</cp:revision>
  <dcterms:created xsi:type="dcterms:W3CDTF">2015-11-11T03:30:50Z</dcterms:created>
  <dcterms:modified xsi:type="dcterms:W3CDTF">2021-02-13T19:11:39Z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