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14" r:id="rId3"/>
    <p:sldId id="311" r:id="rId4"/>
    <p:sldId id="315" r:id="rId5"/>
    <p:sldId id="309" r:id="rId6"/>
    <p:sldId id="312" r:id="rId7"/>
    <p:sldId id="313" r:id="rId8"/>
    <p:sldId id="318" r:id="rId9"/>
    <p:sldId id="319" r:id="rId10"/>
    <p:sldId id="320" r:id="rId11"/>
    <p:sldId id="317" r:id="rId12"/>
    <p:sldId id="316" r:id="rId13"/>
    <p:sldId id="27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272"/>
    <a:srgbClr val="F7B217"/>
    <a:srgbClr val="1E3272"/>
    <a:srgbClr val="2F5CB5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>
        <p:scale>
          <a:sx n="90" d="100"/>
          <a:sy n="90" d="100"/>
        </p:scale>
        <p:origin x="-186" y="8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15.11.2020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15.11.2020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4</a:t>
            </a:r>
            <a:r>
              <a:rPr lang="en-US" b="1" dirty="0" smtClean="0"/>
              <a:t>: Instruction Set Architecture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U-format Instructions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RISC-V Addressing Summary</a:t>
            </a:r>
            <a:endParaRPr lang="ru-RU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0611" y="1230311"/>
            <a:ext cx="8022352" cy="518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RISC-V Encoding Summary</a:t>
            </a:r>
            <a:endParaRPr lang="ru-RU" dirty="0"/>
          </a:p>
        </p:txBody>
      </p:sp>
      <p:pic>
        <p:nvPicPr>
          <p:cNvPr id="5" name="Picture 1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731" y="2252344"/>
            <a:ext cx="10533177" cy="214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1384735" y="1072377"/>
          <a:ext cx="9253954" cy="550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71"/>
                <a:gridCol w="6180083"/>
                <a:gridCol w="1019503"/>
                <a:gridCol w="1114097"/>
              </a:tblGrid>
              <a:tr h="14682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Name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Description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Version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Status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1E3272"/>
                          </a:solidFill>
                        </a:rPr>
                        <a:t>Base</a:t>
                      </a:r>
                      <a:endParaRPr lang="ru-RU" sz="1800" b="1" dirty="0">
                        <a:solidFill>
                          <a:srgbClr val="1E3272"/>
                        </a:solidFill>
                      </a:endParaRPr>
                    </a:p>
                  </a:txBody>
                  <a:tcPr>
                    <a:solidFill>
                      <a:srgbClr val="F7B2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RVWMO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Weak Memory Ordering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RV32I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Base Integer Instruction Set, 32-bit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2.1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RV64I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Base Integer Instruction Set, 64-bit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2.1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RV128I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Base Integer Instruction Set, 128-bit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1.7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Open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1E3272"/>
                          </a:solidFill>
                        </a:rPr>
                        <a:t>Extensions</a:t>
                      </a:r>
                      <a:endParaRPr lang="ru-RU" sz="1800" b="1" dirty="0">
                        <a:solidFill>
                          <a:srgbClr val="1E3272"/>
                        </a:solidFill>
                      </a:endParaRPr>
                    </a:p>
                  </a:txBody>
                  <a:tcPr>
                    <a:solidFill>
                      <a:srgbClr val="F7B2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M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Integer Multiplication and Division	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A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Atomic Instructions	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2.1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F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Single-Precision Floating-Point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2.2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Double-Precision Floating-Point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2.2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G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Shorthand for the base integer set (I) and above extensions (MAFD)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N/A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N/A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Q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Quad-Precision Floating-Point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2.2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C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Compressed Instructions	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err="1" smtClean="0">
                          <a:solidFill>
                            <a:srgbClr val="273272"/>
                          </a:solidFill>
                        </a:rPr>
                        <a:t>ZiCSR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Control and Status Register (CSR)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185079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err="1" smtClean="0">
                          <a:solidFill>
                            <a:srgbClr val="273272"/>
                          </a:solidFill>
                        </a:rPr>
                        <a:t>Zifencei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Instruction-Fetch Fence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800" b="1" dirty="0" smtClean="0">
                          <a:solidFill>
                            <a:srgbClr val="273272"/>
                          </a:solidFill>
                        </a:rPr>
                        <a:t>And more standard and custom extensions…</a:t>
                      </a:r>
                      <a:endParaRPr lang="ru-RU" sz="1800" b="1" dirty="0">
                        <a:solidFill>
                          <a:srgbClr val="273272"/>
                        </a:solidFill>
                      </a:endParaRPr>
                    </a:p>
                  </a:txBody>
                  <a:tcPr>
                    <a:solidFill>
                      <a:srgbClr val="F7B21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ISA Base and Extensions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9" y="1178052"/>
            <a:ext cx="10502463" cy="5464485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Design Principle 1: </a:t>
            </a:r>
            <a:r>
              <a:rPr lang="en-US" altLang="en-US" dirty="0" smtClean="0"/>
              <a:t>Simplicity favors regularity</a:t>
            </a:r>
          </a:p>
          <a:p>
            <a:pPr lvl="1"/>
            <a:r>
              <a:rPr lang="en-US" altLang="en-US" dirty="0" smtClean="0"/>
              <a:t>Regularity makes implementation simpler</a:t>
            </a:r>
          </a:p>
          <a:p>
            <a:pPr lvl="1"/>
            <a:r>
              <a:rPr lang="en-US" altLang="en-US" dirty="0" smtClean="0"/>
              <a:t>Simplicity enables higher performance at lower cost</a:t>
            </a:r>
            <a:endParaRPr lang="en-AU" altLang="en-US" dirty="0" smtClean="0"/>
          </a:p>
          <a:p>
            <a:pPr>
              <a:defRPr/>
            </a:pPr>
            <a:r>
              <a:rPr lang="en-US" altLang="en-US" b="1" dirty="0" smtClean="0"/>
              <a:t>Design Principle 2: </a:t>
            </a:r>
            <a:r>
              <a:rPr lang="en-US" altLang="en-US" dirty="0" smtClean="0"/>
              <a:t>Smaller is faster</a:t>
            </a:r>
          </a:p>
          <a:p>
            <a:pPr lvl="1">
              <a:defRPr/>
            </a:pPr>
            <a:r>
              <a:rPr lang="en-US" altLang="en-US" dirty="0" smtClean="0"/>
              <a:t>c.f. main memory: millions of locations</a:t>
            </a:r>
          </a:p>
          <a:p>
            <a:r>
              <a:rPr lang="en-US" altLang="en-US" b="1" dirty="0" smtClean="0"/>
              <a:t>Design Principle 3: </a:t>
            </a:r>
            <a:r>
              <a:rPr lang="en-US" altLang="en-US" dirty="0" smtClean="0"/>
              <a:t>Good design demands good compromises</a:t>
            </a:r>
          </a:p>
          <a:p>
            <a:pPr lvl="1"/>
            <a:r>
              <a:rPr lang="en-US" altLang="en-US" dirty="0" smtClean="0"/>
              <a:t>Different formats complicate decoding, but allow 32-bit instructions uniformly</a:t>
            </a:r>
          </a:p>
          <a:p>
            <a:pPr lvl="1"/>
            <a:r>
              <a:rPr lang="en-US" altLang="en-US" dirty="0" smtClean="0"/>
              <a:t>Keep formats as similar as possible</a:t>
            </a:r>
          </a:p>
          <a:p>
            <a:pPr lvl="1">
              <a:defRPr/>
            </a:pPr>
            <a:endParaRPr lang="en-US" alt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ISA Design Principles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40524"/>
            <a:ext cx="10515600" cy="577017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R-format: </a:t>
            </a:r>
            <a:r>
              <a:rPr lang="en-US" sz="4100" dirty="0" smtClean="0">
                <a:solidFill>
                  <a:srgbClr val="1E3272"/>
                </a:solidFill>
              </a:rPr>
              <a:t>instructions using 3 register inputs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add, </a:t>
            </a:r>
            <a:r>
              <a:rPr lang="en-US" sz="3600" dirty="0" err="1" smtClean="0">
                <a:solidFill>
                  <a:srgbClr val="1E3272"/>
                </a:solidFill>
              </a:rPr>
              <a:t>xor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mul</a:t>
            </a:r>
            <a:r>
              <a:rPr lang="en-US" sz="3600" dirty="0" smtClean="0">
                <a:solidFill>
                  <a:srgbClr val="1E3272"/>
                </a:solidFill>
              </a:rPr>
              <a:t> - arithmetic/logical ops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I-format: </a:t>
            </a:r>
            <a:r>
              <a:rPr lang="en-US" sz="4100" dirty="0" smtClean="0">
                <a:solidFill>
                  <a:srgbClr val="1E3272"/>
                </a:solidFill>
              </a:rPr>
              <a:t>instructions with </a:t>
            </a:r>
            <a:r>
              <a:rPr lang="en-US" sz="4100" dirty="0" err="1" smtClean="0">
                <a:solidFill>
                  <a:srgbClr val="1E3272"/>
                </a:solidFill>
              </a:rPr>
              <a:t>immediates</a:t>
            </a:r>
            <a:r>
              <a:rPr lang="en-US" sz="4100" dirty="0" smtClean="0">
                <a:solidFill>
                  <a:srgbClr val="1E3272"/>
                </a:solidFill>
              </a:rPr>
              <a:t>, loads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addi, </a:t>
            </a:r>
            <a:r>
              <a:rPr lang="en-US" sz="3600" dirty="0" err="1" smtClean="0">
                <a:solidFill>
                  <a:srgbClr val="1E3272"/>
                </a:solidFill>
              </a:rPr>
              <a:t>lw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jalr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slli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S-format: </a:t>
            </a:r>
            <a:r>
              <a:rPr lang="en-US" sz="4100" dirty="0" smtClean="0">
                <a:solidFill>
                  <a:srgbClr val="1E3272"/>
                </a:solidFill>
              </a:rPr>
              <a:t>store instructions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sw, </a:t>
            </a:r>
            <a:r>
              <a:rPr lang="en-US" sz="3600" dirty="0" err="1" smtClean="0">
                <a:solidFill>
                  <a:srgbClr val="1E3272"/>
                </a:solidFill>
              </a:rPr>
              <a:t>sb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SB-format: </a:t>
            </a:r>
            <a:r>
              <a:rPr lang="en-US" sz="4100" dirty="0" smtClean="0">
                <a:solidFill>
                  <a:srgbClr val="1E3272"/>
                </a:solidFill>
              </a:rPr>
              <a:t>branch instructions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1E3272"/>
                </a:solidFill>
              </a:rPr>
              <a:t> </a:t>
            </a:r>
            <a:r>
              <a:rPr lang="en-US" sz="3600" dirty="0" err="1" smtClean="0">
                <a:solidFill>
                  <a:srgbClr val="1E3272"/>
                </a:solidFill>
              </a:rPr>
              <a:t>beq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bge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U-format: </a:t>
            </a:r>
            <a:r>
              <a:rPr lang="en-US" sz="4100" dirty="0" smtClean="0">
                <a:solidFill>
                  <a:srgbClr val="1E3272"/>
                </a:solidFill>
              </a:rPr>
              <a:t>instructions with upper </a:t>
            </a:r>
            <a:r>
              <a:rPr lang="en-US" sz="4100" dirty="0" err="1" smtClean="0">
                <a:solidFill>
                  <a:srgbClr val="1E3272"/>
                </a:solidFill>
              </a:rPr>
              <a:t>immediates</a:t>
            </a:r>
            <a:endParaRPr lang="en-US" sz="4100" dirty="0" smtClean="0">
              <a:solidFill>
                <a:srgbClr val="1E3272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lui, </a:t>
            </a:r>
            <a:r>
              <a:rPr lang="en-US" sz="3600" dirty="0" err="1" smtClean="0">
                <a:solidFill>
                  <a:srgbClr val="1E3272"/>
                </a:solidFill>
              </a:rPr>
              <a:t>auipc</a:t>
            </a:r>
            <a:r>
              <a:rPr lang="en-US" sz="3600" dirty="0" smtClean="0">
                <a:solidFill>
                  <a:srgbClr val="1E3272"/>
                </a:solidFill>
              </a:rPr>
              <a:t> - upper immediate is 20-bits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UJ-format: </a:t>
            </a:r>
            <a:r>
              <a:rPr lang="en-US" sz="4100" dirty="0" smtClean="0">
                <a:solidFill>
                  <a:srgbClr val="1E3272"/>
                </a:solidFill>
              </a:rPr>
              <a:t>the jump instruction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err="1" smtClean="0">
                <a:solidFill>
                  <a:srgbClr val="1E3272"/>
                </a:solidFill>
              </a:rPr>
              <a:t>jal</a:t>
            </a:r>
            <a:endParaRPr lang="ru-RU" sz="3600" dirty="0">
              <a:solidFill>
                <a:srgbClr val="1E3272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Instruction Formats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9" y="3836273"/>
            <a:ext cx="10702159" cy="29954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 smtClean="0"/>
              <a:t>Arithmetic Instructions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opcode: operation code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rd: destination register number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funct3: 3-bit function code (additional opcode)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rs1 and rs2: first and second source register 5-bit numbers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funct7: 7-bit function code (additional opcode)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R-format Instructions</a:t>
            </a:r>
            <a:endParaRPr lang="ru-RU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2645663" y="1111119"/>
            <a:ext cx="6772275" cy="846316"/>
            <a:chOff x="1331640" y="1383660"/>
            <a:chExt cx="6771978" cy="847854"/>
          </a:xfrm>
          <a:solidFill>
            <a:srgbClr val="F7B217"/>
          </a:solidFill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331640" y="1383660"/>
              <a:ext cx="1296987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funct7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628627" y="1383660"/>
              <a:ext cx="1079500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rs2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708127" y="1383660"/>
              <a:ext cx="1079500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rs1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727131" y="1383661"/>
              <a:ext cx="1079500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rd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789215" y="1383661"/>
              <a:ext cx="936328" cy="431670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funct3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6806631" y="1383661"/>
              <a:ext cx="1296987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opcode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575456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7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7050447" y="1830677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7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799419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880506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5899510" y="1830677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4816835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3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</p:grpSp>
      <p:sp>
        <p:nvSpPr>
          <p:cNvPr id="32" name="Rectangle 37"/>
          <p:cNvSpPr txBox="1">
            <a:spLocks noChangeArrowheads="1"/>
          </p:cNvSpPr>
          <p:nvPr/>
        </p:nvSpPr>
        <p:spPr>
          <a:xfrm>
            <a:off x="3300246" y="1924755"/>
            <a:ext cx="5490817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  <a:cs typeface="+mn-cs"/>
              </a:rPr>
              <a:t>add x9, x20, x21</a:t>
            </a: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886099" y="3269284"/>
            <a:ext cx="10486094" cy="57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1" dirty="0">
                <a:solidFill>
                  <a:schemeClr val="accent6"/>
                </a:solidFill>
              </a:rPr>
              <a:t>0000 0001 0101 1010 0000 0100 1011 0011</a:t>
            </a:r>
            <a:r>
              <a:rPr lang="en-US" altLang="en-US" sz="3200" b="1" baseline="-25000" dirty="0">
                <a:solidFill>
                  <a:schemeClr val="accent6"/>
                </a:solidFill>
              </a:rPr>
              <a:t>two</a:t>
            </a:r>
            <a:r>
              <a:rPr lang="en-US" altLang="en-US" sz="3200" b="1" dirty="0">
                <a:solidFill>
                  <a:schemeClr val="accent6"/>
                </a:solidFill>
              </a:rPr>
              <a:t> 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= 015A04B3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en-AU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2614175" y="2467436"/>
            <a:ext cx="1302581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3921672" y="2467436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21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5001172" y="2467436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20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7020472" y="2467436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9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6082260" y="2467436"/>
            <a:ext cx="940665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8099972" y="2467436"/>
            <a:ext cx="1302582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51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2614175" y="2878771"/>
            <a:ext cx="1302581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0000000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3921672" y="2878771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10101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5001172" y="2878771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10100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7020472" y="2878771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01001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6082260" y="2878771"/>
            <a:ext cx="940665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8099972" y="2878771"/>
            <a:ext cx="130258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0110011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901262" y="4000431"/>
            <a:ext cx="10515600" cy="2784347"/>
          </a:xfrm>
        </p:spPr>
        <p:txBody>
          <a:bodyPr/>
          <a:lstStyle/>
          <a:p>
            <a:r>
              <a:rPr lang="en-US" altLang="en-US" dirty="0" smtClean="0"/>
              <a:t>Immediate arithmetic and load instructions</a:t>
            </a:r>
          </a:p>
          <a:p>
            <a:pPr lvl="1"/>
            <a:r>
              <a:rPr lang="en-US" altLang="en-US" dirty="0" smtClean="0"/>
              <a:t>rs1: source or base address register number</a:t>
            </a:r>
          </a:p>
          <a:p>
            <a:pPr lvl="1"/>
            <a:r>
              <a:rPr lang="en-US" altLang="en-US" dirty="0" smtClean="0"/>
              <a:t>immediate: constant operand, or offset added to base address</a:t>
            </a:r>
          </a:p>
          <a:p>
            <a:pPr lvl="2"/>
            <a:r>
              <a:rPr lang="en-US" altLang="en-US" sz="2800" dirty="0" smtClean="0"/>
              <a:t>2s-complement, sign extended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I-format Instructions</a:t>
            </a:r>
            <a:endParaRPr lang="ru-RU" dirty="0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2918975" y="1097959"/>
            <a:ext cx="6772275" cy="838457"/>
            <a:chOff x="1331640" y="1391533"/>
            <a:chExt cx="6771978" cy="839981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2374899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immediate</a:t>
              </a:r>
              <a:endParaRPr lang="en-AU" altLang="en-US" sz="2200" dirty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rs1</a:t>
              </a:r>
              <a:endParaRPr lang="en-AU" altLang="en-US" sz="2200" dirty="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 smtClean="0"/>
                <a:t>rd</a:t>
              </a:r>
              <a:endParaRPr lang="en-AU" altLang="en-US" sz="2200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funct3</a:t>
              </a:r>
              <a:endParaRPr lang="en-AU" altLang="en-US" sz="2200" dirty="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opcode</a:t>
              </a:r>
              <a:endParaRPr lang="en-AU" altLang="en-US" sz="2200" dirty="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026228" y="1828096"/>
              <a:ext cx="893154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12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7050447" y="1830677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7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3880506" y="1828095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5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5899510" y="183067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5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4816834" y="1828095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3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</p:grp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6525" y="2507205"/>
            <a:ext cx="2375003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0x123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5297582" y="2507205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6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7322209" y="2507205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5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6374798" y="2507205"/>
            <a:ext cx="945823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8401756" y="2507205"/>
            <a:ext cx="129704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19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922200" y="2902397"/>
            <a:ext cx="2375003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000100100011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293477" y="2902397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00110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7327854" y="2902397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00101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6374656" y="2902397"/>
            <a:ext cx="95578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000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8407732" y="2902397"/>
            <a:ext cx="129704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0010011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913384" y="1887545"/>
            <a:ext cx="30636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 err="1" smtClean="0">
                <a:solidFill>
                  <a:schemeClr val="accent6"/>
                </a:solidFill>
              </a:rPr>
              <a:t>addi</a:t>
            </a:r>
            <a:r>
              <a:rPr lang="en-US" altLang="en-US" sz="3600" b="1" dirty="0" smtClean="0">
                <a:solidFill>
                  <a:schemeClr val="accent6"/>
                </a:solidFill>
              </a:rPr>
              <a:t> t0, t1, 123</a:t>
            </a:r>
            <a:endParaRPr lang="ru-RU" sz="36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985137" y="3319546"/>
            <a:ext cx="10723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chemeClr val="accent6"/>
                </a:solidFill>
              </a:rPr>
              <a:t>0001 0010 0011 0011 0000 0010 1001 0011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two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 = 0x12330293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4034615"/>
            <a:ext cx="10515600" cy="261157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Different immediate format for store instructions</a:t>
            </a:r>
          </a:p>
          <a:p>
            <a:pPr lvl="1"/>
            <a:r>
              <a:rPr lang="en-US" altLang="en-US" dirty="0" smtClean="0"/>
              <a:t>rs1: base address register number</a:t>
            </a:r>
          </a:p>
          <a:p>
            <a:pPr lvl="1"/>
            <a:r>
              <a:rPr lang="en-US" altLang="en-US" dirty="0" smtClean="0"/>
              <a:t>rs2: source operand register number</a:t>
            </a:r>
          </a:p>
          <a:p>
            <a:pPr lvl="1"/>
            <a:r>
              <a:rPr lang="en-US" altLang="en-US" dirty="0" smtClean="0"/>
              <a:t>immediate: offset added to base address</a:t>
            </a:r>
          </a:p>
          <a:p>
            <a:pPr lvl="2"/>
            <a:r>
              <a:rPr lang="en-US" altLang="en-US" sz="2800" dirty="0" smtClean="0"/>
              <a:t>Split so that rs1 and rs2 fields always in the same place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S-format Instructions</a:t>
            </a:r>
            <a:endParaRPr lang="ru-RU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2493637" y="1159216"/>
            <a:ext cx="7161328" cy="848724"/>
            <a:chOff x="2341237" y="1130641"/>
            <a:chExt cx="7161328" cy="848724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341237" y="1134084"/>
              <a:ext cx="1469171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200" dirty="0" smtClean="0">
                  <a:solidFill>
                    <a:srgbClr val="1E3272"/>
                  </a:solidFill>
                </a:rPr>
                <a:t>imm[11:5]</a:t>
              </a:r>
              <a:endParaRPr lang="en-US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806580" y="1130641"/>
              <a:ext cx="1079547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rs2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871497" y="1133049"/>
              <a:ext cx="1079547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 smtClean="0">
                  <a:solidFill>
                    <a:srgbClr val="1E3272"/>
                  </a:solidFill>
                </a:rPr>
                <a:t>rs1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6882474" y="1130863"/>
              <a:ext cx="1321757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200" dirty="0" smtClean="0">
                  <a:solidFill>
                    <a:srgbClr val="1E3272"/>
                  </a:solidFill>
                </a:rPr>
                <a:t>imm[4:0]</a:t>
              </a:r>
              <a:endParaRPr lang="en-US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950957" y="1131791"/>
              <a:ext cx="936369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funct3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8205521" y="1133540"/>
              <a:ext cx="1297044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opcode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738734" y="1576679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7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8418684" y="1579255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7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962749" y="1576679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043884" y="1576679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7062976" y="1579255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5980253" y="1576679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3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</p:grp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2488668" y="2420567"/>
            <a:ext cx="1469171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US" altLang="en-US" sz="2000" dirty="0">
              <a:solidFill>
                <a:srgbClr val="1E3272"/>
              </a:solidFill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960835" y="2424851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5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039400" y="2427372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6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7057997" y="2427050"/>
            <a:ext cx="132175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4</a:t>
            </a:r>
            <a:endParaRPr lang="en-US" altLang="en-US" sz="2000" dirty="0">
              <a:solidFill>
                <a:srgbClr val="1E3272"/>
              </a:solidFill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6118860" y="2425527"/>
            <a:ext cx="936369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2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8381349" y="2427276"/>
            <a:ext cx="129704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35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2487453" y="2821677"/>
            <a:ext cx="1469171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0000000</a:t>
            </a:r>
            <a:endParaRPr lang="en-US" altLang="en-US" sz="2000" dirty="0">
              <a:solidFill>
                <a:srgbClr val="1E3272"/>
              </a:solidFill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3959620" y="2825961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00101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5038185" y="2826190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00110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7056782" y="2825868"/>
            <a:ext cx="132175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00100</a:t>
            </a:r>
            <a:endParaRPr lang="en-US" altLang="en-US" sz="2000" dirty="0">
              <a:solidFill>
                <a:srgbClr val="1E3272"/>
              </a:solidFill>
            </a:endParaRP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6117645" y="2826637"/>
            <a:ext cx="936369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010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8379829" y="2828386"/>
            <a:ext cx="129704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100011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4971906" y="1850970"/>
            <a:ext cx="23496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 err="1" smtClean="0">
                <a:solidFill>
                  <a:schemeClr val="accent6"/>
                </a:solidFill>
              </a:rPr>
              <a:t>sw</a:t>
            </a:r>
            <a:r>
              <a:rPr lang="en-US" altLang="en-US" sz="3600" b="1" dirty="0" smtClean="0">
                <a:solidFill>
                  <a:schemeClr val="accent6"/>
                </a:solidFill>
              </a:rPr>
              <a:t> t0, 4(t1)</a:t>
            </a:r>
            <a:endParaRPr lang="ru-RU" sz="36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815009" y="3308913"/>
            <a:ext cx="10723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chemeClr val="accent6"/>
                </a:solidFill>
              </a:rPr>
              <a:t>0000 0000 0101 0011 0010 0010 0010 0011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two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 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= 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0x00532223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SB-format Instructions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UJ-format Instructions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15320</TotalTime>
  <Words>543</Words>
  <Application>Microsoft Office PowerPoint</Application>
  <PresentationFormat>Произвольный</PresentationFormat>
  <Paragraphs>212</Paragraphs>
  <Slides>13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Computer Architecture and Operating Systems Lecture 4: Instruction Set Architecture</vt:lpstr>
      <vt:lpstr>RISC-V ISA Base and Extensions</vt:lpstr>
      <vt:lpstr>ISA Design Principles</vt:lpstr>
      <vt:lpstr>Six Instruction Formats</vt:lpstr>
      <vt:lpstr>R-format Instructions</vt:lpstr>
      <vt:lpstr>I-format Instructions</vt:lpstr>
      <vt:lpstr>S-format Instructions</vt:lpstr>
      <vt:lpstr>SB-format Instructions</vt:lpstr>
      <vt:lpstr>UJ-format Instructions</vt:lpstr>
      <vt:lpstr>U-format Instructions</vt:lpstr>
      <vt:lpstr>RISC-V Addressing Summary</vt:lpstr>
      <vt:lpstr>RISC-V Encoding Summary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189</cp:revision>
  <dcterms:created xsi:type="dcterms:W3CDTF">2015-11-11T03:30:50Z</dcterms:created>
  <dcterms:modified xsi:type="dcterms:W3CDTF">2020-11-15T16:52:03Z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