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6" r:id="rId3"/>
    <p:sldId id="273" r:id="rId4"/>
    <p:sldId id="299" r:id="rId5"/>
    <p:sldId id="274" r:id="rId6"/>
    <p:sldId id="277" r:id="rId7"/>
    <p:sldId id="280" r:id="rId8"/>
    <p:sldId id="282" r:id="rId9"/>
    <p:sldId id="283" r:id="rId10"/>
    <p:sldId id="284" r:id="rId11"/>
    <p:sldId id="285" r:id="rId12"/>
    <p:sldId id="297" r:id="rId13"/>
    <p:sldId id="287" r:id="rId14"/>
    <p:sldId id="279" r:id="rId15"/>
    <p:sldId id="289" r:id="rId16"/>
    <p:sldId id="290" r:id="rId17"/>
    <p:sldId id="291" r:id="rId18"/>
    <p:sldId id="288" r:id="rId19"/>
    <p:sldId id="293" r:id="rId20"/>
    <p:sldId id="295" r:id="rId21"/>
    <p:sldId id="281" r:id="rId22"/>
    <p:sldId id="294" r:id="rId23"/>
    <p:sldId id="292" r:id="rId24"/>
    <p:sldId id="298" r:id="rId25"/>
    <p:sldId id="296" r:id="rId26"/>
    <p:sldId id="272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2F5CB5"/>
    <a:srgbClr val="F7B217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1484" autoAdjust="0"/>
  </p:normalViewPr>
  <p:slideViewPr>
    <p:cSldViewPr snapToGrid="0">
      <p:cViewPr>
        <p:scale>
          <a:sx n="66" d="100"/>
          <a:sy n="66" d="100"/>
        </p:scale>
        <p:origin x="-30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09.01.2024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09.01.2024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s.hse.ru/ACOS_DSBA_2023/24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.me/+fFSXHDh_nP8wNTM6" TargetMode="External"/><Relationship Id="rId5" Type="http://schemas.openxmlformats.org/officeDocument/2006/relationships/hyperlink" Target="https://t.me/+LbeE_5yrTQEzYjQy" TargetMode="External"/><Relationship Id="rId4" Type="http://schemas.openxmlformats.org/officeDocument/2006/relationships/hyperlink" Target="http://wiki.cs.hse.ru/ACOS_COMPDS_2023/202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andrewt0301@gmail.com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000080"/>
                </a:solidFill>
              </a:rPr>
              <a:t>Loop order: </a:t>
            </a:r>
            <a:r>
              <a:rPr lang="en-US" altLang="en-US" sz="3200" b="1" dirty="0" err="1" smtClean="0">
                <a:solidFill>
                  <a:srgbClr val="000080"/>
                </a:solidFill>
              </a:rPr>
              <a:t>i</a:t>
            </a:r>
            <a:r>
              <a:rPr lang="en-US" altLang="en-US" sz="3200" b="1" dirty="0" smtClean="0">
                <a:solidFill>
                  <a:srgbClr val="000080"/>
                </a:solidFill>
              </a:rPr>
              <a:t>, j, k</a:t>
            </a: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</a:rPr>
              <a:t>Loop order: j, k,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i</a:t>
            </a:r>
            <a:endParaRPr lang="en-US" altLang="en-US" sz="3200" b="1" dirty="0" smtClean="0">
              <a:solidFill>
                <a:srgbClr val="FF0000"/>
              </a:solidFill>
            </a:endParaRP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="" xmlns:p14="http://schemas.microsoft.com/office/powerpoint/2010/main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53019934"/>
              </p:ext>
            </p:extLst>
          </p:nvPr>
        </p:nvGraphicFramePr>
        <p:xfrm>
          <a:off x="1981200" y="1164336"/>
          <a:ext cx="8229600" cy="458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9288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Feature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Specifiction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19191">
                <a:tc>
                  <a:txBody>
                    <a:bodyPr/>
                    <a:lstStyle/>
                    <a:p>
                      <a:r>
                        <a:rPr lang="en-US" sz="2000" smtClean="0"/>
                        <a:t>Model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MacBook Pro 9,1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Quad-Core Intel Core i7</a:t>
                      </a:r>
                      <a:endParaRPr lang="en-US" sz="2000"/>
                    </a:p>
                  </a:txBody>
                  <a:tcPr/>
                </a:tc>
              </a:tr>
              <a:tr h="453649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Speed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2,3 GHz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Number of Processors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Total Number of Cores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Floating-Point Operations per Cycle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L2 Cache (per Core)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256 KB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L3 Cache: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6 MB</a:t>
                      </a:r>
                      <a:endParaRPr lang="en-US" sz="2000"/>
                    </a:p>
                  </a:txBody>
                  <a:tcPr/>
                </a:tc>
              </a:tr>
              <a:tr h="441865">
                <a:tc>
                  <a:txBody>
                    <a:bodyPr/>
                    <a:lstStyle/>
                    <a:p>
                      <a:r>
                        <a:rPr lang="en-US" sz="2000" smtClean="0"/>
                        <a:t>Hyper-Threading Technology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Enabled</a:t>
                      </a:r>
                      <a:endParaRPr lang="en-US" sz="2000"/>
                    </a:p>
                  </a:txBody>
                  <a:tcPr/>
                </a:tc>
              </a:tr>
              <a:tr h="310047">
                <a:tc>
                  <a:txBody>
                    <a:bodyPr/>
                    <a:lstStyle/>
                    <a:p>
                      <a:r>
                        <a:rPr lang="en-US" sz="2000" smtClean="0"/>
                        <a:t>Memory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 GB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5)</a:t>
            </a:r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solidFill>
                <a:srgbClr val="F7B217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mtClean="0">
                    <a:solidFill>
                      <a:srgbClr val="1E3272"/>
                    </a:solidFill>
                  </a:rPr>
                  <a:t>Peak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sz="3200" b="1">
                    <a:solidFill>
                      <a:srgbClr val="1E3272"/>
                    </a:solidFill>
                  </a:rPr>
                  <a:t>)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* 1 * 4 * 4 </a:t>
                </a:r>
                <a:r>
                  <a:rPr lang="en-US" sz="3200" b="1">
                    <a:solidFill>
                      <a:srgbClr val="1E3272"/>
                    </a:solidFill>
                  </a:rPr>
                  <a:t>=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36 800 MFLOPS</a:t>
                </a:r>
                <a:endParaRPr lang="en-US" sz="3200" b="1">
                  <a:solidFill>
                    <a:srgbClr val="1E3272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185" t="-4808" r="-118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319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affects performance?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95195415"/>
              </p:ext>
            </p:extLst>
          </p:nvPr>
        </p:nvGraphicFramePr>
        <p:xfrm>
          <a:off x="1206333" y="1298448"/>
          <a:ext cx="9766467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459"/>
                <a:gridCol w="4636008"/>
              </a:tblGrid>
              <a:tr h="39319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Hardware/</a:t>
                      </a:r>
                      <a:r>
                        <a:rPr lang="en-US" sz="2800" baseline="0" dirty="0" smtClean="0">
                          <a:solidFill>
                            <a:srgbClr val="F7B217"/>
                          </a:solidFill>
                        </a:rPr>
                        <a:t>Software Component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How It Affects Performance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Algorithm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both the number of source-level statements and the number of I/O operations executed</a:t>
                      </a:r>
                      <a:endParaRPr lang="en-US" sz="2400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Programming</a:t>
                      </a:r>
                      <a:r>
                        <a:rPr lang="en-US" sz="2400" b="1" baseline="0" dirty="0" smtClean="0">
                          <a:solidFill>
                            <a:srgbClr val="273272"/>
                          </a:solidFill>
                        </a:rPr>
                        <a:t> Language, Compiler, and Architecture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 the number of computer instructions for each source-level statement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Processor and Memory System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instructions can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I/O System (Hardware and Operating System)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I/O operations may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916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2" y="1178053"/>
            <a:ext cx="6119190" cy="5093538"/>
          </a:xfrm>
        </p:spPr>
        <p:txBody>
          <a:bodyPr>
            <a:noAutofit/>
          </a:bodyPr>
          <a:lstStyle/>
          <a:p>
            <a:r>
              <a:rPr lang="en-US" dirty="0" smtClean="0"/>
              <a:t>1834–71: Analytical Engine designed </a:t>
            </a:r>
            <a:r>
              <a:rPr lang="en-US" dirty="0"/>
              <a:t>by Charles </a:t>
            </a:r>
            <a:r>
              <a:rPr lang="en-US" dirty="0" smtClean="0"/>
              <a:t>Babbage</a:t>
            </a:r>
          </a:p>
          <a:p>
            <a:r>
              <a:rPr lang="en-US" dirty="0" smtClean="0"/>
              <a:t>Mechanical gears, where each gear represented a discrete value (0-9)</a:t>
            </a:r>
          </a:p>
          <a:p>
            <a:r>
              <a:rPr lang="en-US" dirty="0" smtClean="0"/>
              <a:t>Programs provided as punched cards</a:t>
            </a:r>
            <a:endParaRPr lang="en-US" dirty="0"/>
          </a:p>
          <a:p>
            <a:r>
              <a:rPr lang="en-US" dirty="0" smtClean="0"/>
              <a:t>Never finished due to technological restrictions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Generation – Mechanical</a:t>
            </a:r>
            <a:endParaRPr lang="en-US" dirty="0"/>
          </a:p>
        </p:txBody>
      </p:sp>
      <p:pic>
        <p:nvPicPr>
          <p:cNvPr id="1026" name="Picture 2" descr="https://upload.wikimedia.org/wikipedia/commons/thumb/a/ac/AnalyticalMachine_Babbage_London.jpg/800px-AnalyticalMachine_Babbage_Lond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704" y="1557830"/>
            <a:ext cx="4191000" cy="4023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47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7" y="1178053"/>
            <a:ext cx="5473151" cy="5071048"/>
          </a:xfrm>
        </p:spPr>
        <p:txBody>
          <a:bodyPr>
            <a:normAutofit/>
          </a:bodyPr>
          <a:lstStyle/>
          <a:p>
            <a:r>
              <a:rPr lang="en-US" dirty="0" smtClean="0"/>
              <a:t>1945–55: first machines were created (</a:t>
            </a:r>
            <a:r>
              <a:rPr lang="en-US" dirty="0" err="1" smtClean="0"/>
              <a:t>Atanasoff</a:t>
            </a:r>
            <a:r>
              <a:rPr lang="en-US" dirty="0" smtClean="0"/>
              <a:t>–Berry, Z3, Colossus, ENIAC)</a:t>
            </a:r>
          </a:p>
          <a:p>
            <a:r>
              <a:rPr lang="en-US" dirty="0" smtClean="0"/>
              <a:t>All programming in pure machine language</a:t>
            </a:r>
          </a:p>
          <a:p>
            <a:r>
              <a:rPr lang="en-US" dirty="0"/>
              <a:t>C</a:t>
            </a:r>
            <a:r>
              <a:rPr lang="en-US" dirty="0" smtClean="0"/>
              <a:t>onnecting </a:t>
            </a:r>
            <a:r>
              <a:rPr lang="en-US" dirty="0"/>
              <a:t>boards and </a:t>
            </a:r>
            <a:r>
              <a:rPr lang="en-US" dirty="0" smtClean="0"/>
              <a:t>wires, punched cards (later)</a:t>
            </a:r>
          </a:p>
          <a:p>
            <a:r>
              <a:rPr lang="en-US" dirty="0" smtClean="0"/>
              <a:t>Stored program concept</a:t>
            </a:r>
          </a:p>
          <a:p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Generation - </a:t>
            </a:r>
            <a:r>
              <a:rPr lang="en-US" dirty="0"/>
              <a:t>Vacuum </a:t>
            </a:r>
            <a:r>
              <a:rPr lang="en-US" dirty="0" smtClean="0"/>
              <a:t>Tubes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142386" y="1289132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Input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2387" y="5463909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Output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1657" y="2506814"/>
            <a:ext cx="4962144" cy="2504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8872729" y="2074324"/>
            <a:ext cx="1190" cy="43249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8872729" y="5010911"/>
            <a:ext cx="1191" cy="452998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2233" y="2770632"/>
            <a:ext cx="1749287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Memory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583" y="2770632"/>
            <a:ext cx="2454965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54548" y="3339592"/>
            <a:ext cx="377685" cy="3534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054548" y="4187952"/>
            <a:ext cx="377685" cy="508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21425" y="2980944"/>
            <a:ext cx="2023872" cy="71323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Arithmetical </a:t>
            </a:r>
            <a:r>
              <a:rPr lang="en-US" sz="2400" b="1" dirty="0">
                <a:solidFill>
                  <a:srgbClr val="2F5CB5"/>
                </a:solidFill>
              </a:rPr>
              <a:t>/</a:t>
            </a:r>
            <a:r>
              <a:rPr lang="en-US" sz="2400" b="1" dirty="0" smtClean="0">
                <a:solidFill>
                  <a:srgbClr val="2F5CB5"/>
                </a:solidFill>
              </a:rPr>
              <a:t> Logic Unit</a:t>
            </a:r>
            <a:endParaRPr lang="en-US" sz="2400" b="1" dirty="0">
              <a:solidFill>
                <a:srgbClr val="2F5CB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8045" y="3869726"/>
            <a:ext cx="2023872" cy="72056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Control Unit</a:t>
            </a:r>
            <a:endParaRPr lang="en-US" sz="2400" b="1" dirty="0">
              <a:solidFill>
                <a:srgbClr val="2F5CB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5846064" cy="52227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1955</a:t>
            </a:r>
            <a:r>
              <a:rPr lang="en-US" dirty="0"/>
              <a:t>–</a:t>
            </a:r>
            <a:r>
              <a:rPr lang="en-US" dirty="0" smtClean="0"/>
              <a:t>65: era of mainframes (e.g. IBM 7094)</a:t>
            </a:r>
            <a:r>
              <a:rPr lang="ru-RU" dirty="0" smtClean="0"/>
              <a:t> </a:t>
            </a:r>
            <a:r>
              <a:rPr lang="en-US" dirty="0" smtClean="0"/>
              <a:t>used in large companies</a:t>
            </a:r>
          </a:p>
          <a:p>
            <a:r>
              <a:rPr lang="en-US" dirty="0" smtClean="0"/>
              <a:t>Programming in assembly language and FORTRAN</a:t>
            </a:r>
          </a:p>
          <a:p>
            <a:r>
              <a:rPr lang="en-US" dirty="0" smtClean="0"/>
              <a:t>Batch systems (IO was separated from calculations)</a:t>
            </a:r>
          </a:p>
          <a:p>
            <a:r>
              <a:rPr lang="en-US" dirty="0" smtClean="0"/>
              <a:t>Punched cards and magnetic tape</a:t>
            </a:r>
          </a:p>
          <a:p>
            <a:r>
              <a:rPr lang="en-US" dirty="0" smtClean="0"/>
              <a:t>Loaders (OS ancestors)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Generation - </a:t>
            </a:r>
            <a:r>
              <a:rPr lang="en-US" dirty="0" smtClean="0"/>
              <a:t>Transistors</a:t>
            </a:r>
            <a:endParaRPr lang="en-US" dirty="0"/>
          </a:p>
        </p:txBody>
      </p:sp>
      <p:pic>
        <p:nvPicPr>
          <p:cNvPr id="1026" name="Picture 2" descr="https://upload.wikimedia.org/wikipedia/commons/thumb/f/fb/IBM_7094_console2.agr.JPG/1024px-IBM_7094_console2.ag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024" y="1862630"/>
            <a:ext cx="4551680" cy="3413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50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P9927G  Integrated Circui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544" y="10213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178052"/>
            <a:ext cx="6362699" cy="5273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1965–1980: </a:t>
            </a:r>
            <a:r>
              <a:rPr lang="en-US" dirty="0" smtClean="0"/>
              <a:t>computer lines using the same instruction set architecture (e.g. IBM 360)</a:t>
            </a:r>
          </a:p>
          <a:p>
            <a:r>
              <a:rPr lang="en-US" dirty="0" smtClean="0"/>
              <a:t>First operating systems (e.g. OS/360, MULTICS)</a:t>
            </a:r>
          </a:p>
          <a:p>
            <a:r>
              <a:rPr lang="en-US" dirty="0"/>
              <a:t>M</a:t>
            </a:r>
            <a:r>
              <a:rPr lang="en-US" dirty="0" smtClean="0"/>
              <a:t>ultiprogramming</a:t>
            </a:r>
            <a:r>
              <a:rPr lang="ru-RU" dirty="0" smtClean="0"/>
              <a:t> </a:t>
            </a:r>
            <a:r>
              <a:rPr lang="en-US" dirty="0" smtClean="0"/>
              <a:t>and timesharing</a:t>
            </a:r>
          </a:p>
          <a:p>
            <a:r>
              <a:rPr lang="en-US" dirty="0" smtClean="0"/>
              <a:t>Computer as utility</a:t>
            </a:r>
          </a:p>
          <a:p>
            <a:r>
              <a:rPr lang="en-US" dirty="0" smtClean="0"/>
              <a:t>Programming languages and compilers (LISP, BASIC, C)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Integrated Circuits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4825" y="3177032"/>
            <a:ext cx="2111513" cy="693093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3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4825" y="3873876"/>
            <a:ext cx="2111513" cy="690514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2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4825" y="4570795"/>
            <a:ext cx="2111513" cy="695939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1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4825" y="5267561"/>
            <a:ext cx="2111513" cy="1061280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Operating</a:t>
            </a:r>
          </a:p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System</a:t>
            </a:r>
            <a:endParaRPr lang="en-US" sz="3600" b="1" dirty="0">
              <a:solidFill>
                <a:srgbClr val="273272"/>
              </a:solidFill>
            </a:endParaRPr>
          </a:p>
        </p:txBody>
      </p:sp>
      <p:cxnSp>
        <p:nvCxnSpPr>
          <p:cNvPr id="14" name="Straight Connector 13"/>
          <p:cNvCxnSpPr>
            <a:endCxn id="7" idx="3"/>
          </p:cNvCxnSpPr>
          <p:nvPr/>
        </p:nvCxnSpPr>
        <p:spPr>
          <a:xfrm flipH="1" flipV="1">
            <a:off x="9456338" y="3523579"/>
            <a:ext cx="1094181" cy="1088744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3"/>
          </p:cNvCxnSpPr>
          <p:nvPr/>
        </p:nvCxnSpPr>
        <p:spPr>
          <a:xfrm flipH="1">
            <a:off x="9456338" y="4599513"/>
            <a:ext cx="1071956" cy="1198688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3"/>
          </p:cNvCxnSpPr>
          <p:nvPr/>
        </p:nvCxnSpPr>
        <p:spPr>
          <a:xfrm flipH="1">
            <a:off x="9456338" y="4599513"/>
            <a:ext cx="1071956" cy="319252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3"/>
          </p:cNvCxnSpPr>
          <p:nvPr/>
        </p:nvCxnSpPr>
        <p:spPr>
          <a:xfrm flipH="1" flipV="1">
            <a:off x="9456338" y="4219133"/>
            <a:ext cx="1071956" cy="386785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80183" y="3367486"/>
            <a:ext cx="1636648" cy="894678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1E3272"/>
                </a:solidFill>
              </a:rPr>
              <a:t>Memory Partitions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0871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7341704" cy="5492305"/>
          </a:xfrm>
        </p:spPr>
        <p:txBody>
          <a:bodyPr>
            <a:normAutofit/>
          </a:bodyPr>
          <a:lstStyle/>
          <a:p>
            <a:r>
              <a:rPr lang="en-US" dirty="0" smtClean="0"/>
              <a:t>1980–Present: personal computers, laptops, servers (Apple, IBM, etc.)</a:t>
            </a:r>
          </a:p>
          <a:p>
            <a:r>
              <a:rPr lang="en-US" dirty="0" smtClean="0"/>
              <a:t>Architectures: x86-64</a:t>
            </a:r>
            <a:r>
              <a:rPr lang="en-US" dirty="0"/>
              <a:t>, </a:t>
            </a:r>
            <a:r>
              <a:rPr lang="en-US" dirty="0" smtClean="0"/>
              <a:t>Itanium, ARM, MIPS, PowerPC, SPARC, RISC-V, etc.</a:t>
            </a:r>
          </a:p>
          <a:p>
            <a:r>
              <a:rPr lang="en-US" dirty="0" smtClean="0"/>
              <a:t>Operating systems: UNIX (System V and BSD), MINIX, Linux, </a:t>
            </a:r>
            <a:r>
              <a:rPr lang="en-US" dirty="0" err="1" smtClean="0"/>
              <a:t>MacOS</a:t>
            </a:r>
            <a:r>
              <a:rPr lang="en-US" dirty="0" smtClean="0"/>
              <a:t>, </a:t>
            </a:r>
            <a:r>
              <a:rPr lang="en-US" dirty="0"/>
              <a:t>DOS, </a:t>
            </a:r>
            <a:r>
              <a:rPr lang="en-US" dirty="0" smtClean="0"/>
              <a:t>Windows (NT)</a:t>
            </a:r>
          </a:p>
          <a:p>
            <a:r>
              <a:rPr lang="en-US" dirty="0" smtClean="0"/>
              <a:t>ISA (CISC, RISC, VLIW), </a:t>
            </a:r>
            <a:r>
              <a:rPr lang="en-US" dirty="0"/>
              <a:t>caches, </a:t>
            </a:r>
            <a:r>
              <a:rPr lang="en-US" dirty="0" smtClean="0"/>
              <a:t>pipelines, SIMD</a:t>
            </a:r>
            <a:r>
              <a:rPr lang="en-US" dirty="0"/>
              <a:t>, vectors, </a:t>
            </a:r>
            <a:r>
              <a:rPr lang="en-US" dirty="0" err="1" smtClean="0"/>
              <a:t>hyperthreading</a:t>
            </a:r>
            <a:r>
              <a:rPr lang="en-US" dirty="0" smtClean="0"/>
              <a:t>, multicore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VLSI and PC </a:t>
            </a:r>
            <a:endParaRPr lang="en-US" dirty="0"/>
          </a:p>
        </p:txBody>
      </p:sp>
      <p:pic>
        <p:nvPicPr>
          <p:cNvPr id="3074" name="Picture 2" descr="The Lisa - MacStor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31" y="3586865"/>
            <a:ext cx="3315282" cy="21757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VLSI Tutorial - IC Design Process: A Beginner's Overview to VLSI  Technology | Udem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230" y="1286510"/>
            <a:ext cx="3286125" cy="18489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200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6324600" cy="499789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1990–Present: </a:t>
            </a:r>
            <a:r>
              <a:rPr lang="en-US" dirty="0"/>
              <a:t>mobile devices, embedded </a:t>
            </a:r>
            <a:r>
              <a:rPr lang="en-US" dirty="0" smtClean="0"/>
              <a:t>systems,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Custom processors and FPGAs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Mobile operating systems: Symbian, iOS, Android, Windows Mobile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Real-time operating systems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– </a:t>
            </a:r>
            <a:r>
              <a:rPr lang="en-US" dirty="0" smtClean="0"/>
              <a:t>Mobile devices </a:t>
            </a:r>
            <a:endParaRPr lang="en-US" dirty="0"/>
          </a:p>
        </p:txBody>
      </p:sp>
      <p:pic>
        <p:nvPicPr>
          <p:cNvPr id="5" name="Picture 14" descr="http://wrtassoc.com/wp-content/uploads/2010/01/iPad-w-han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63" y="1697847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568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21" y="1144614"/>
            <a:ext cx="5962810" cy="260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Trends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8512" y="1074738"/>
            <a:ext cx="4675187" cy="290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 smtClean="0"/>
              <a:t>Electronics technology continues to evolve</a:t>
            </a:r>
          </a:p>
          <a:p>
            <a:pPr lvl="1"/>
            <a:r>
              <a:rPr lang="en-AU" altLang="en-US" dirty="0" smtClean="0"/>
              <a:t>Increased capacity and performance</a:t>
            </a:r>
          </a:p>
          <a:p>
            <a:pPr lvl="1"/>
            <a:r>
              <a:rPr lang="en-AU" altLang="en-US" dirty="0" smtClean="0"/>
              <a:t>Reduced cost</a:t>
            </a:r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7467982" y="1074738"/>
            <a:ext cx="2450718" cy="461665"/>
          </a:xfrm>
          <a:prstGeom prst="rect">
            <a:avLst/>
          </a:prstGeom>
          <a:solidFill>
            <a:srgbClr val="2F5C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b="1" dirty="0" smtClean="0">
                <a:solidFill>
                  <a:srgbClr val="F7B217"/>
                </a:solidFill>
                <a:latin typeface="+mn-lt"/>
              </a:rPr>
              <a:t>Memory capacity</a:t>
            </a:r>
            <a:endParaRPr lang="en-AU" altLang="en-US" sz="2400" b="1" dirty="0">
              <a:solidFill>
                <a:srgbClr val="F7B217"/>
              </a:solidFill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3753623"/>
              </p:ext>
            </p:extLst>
          </p:nvPr>
        </p:nvGraphicFramePr>
        <p:xfrm>
          <a:off x="2137778" y="3879876"/>
          <a:ext cx="8365122" cy="27426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8717"/>
                <a:gridCol w="3481005"/>
                <a:gridCol w="3835400"/>
              </a:tblGrid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Year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Technology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Relative performance/cost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1951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Vacuum tube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1965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Transistor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35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1975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Integrated circuit (IC)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900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1995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Very large scale IC (VLSI)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2,400,000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2013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Ultra large scale IC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250,000,000,000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53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2986684"/>
            <a:ext cx="10515600" cy="354474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200" b="1" dirty="0" smtClean="0"/>
              <a:t>Website</a:t>
            </a:r>
            <a:endParaRPr lang="ru-RU" sz="4200" b="1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hlinkClick r:id="rId2"/>
              </a:rPr>
              <a:t>https://andrewt0301.github.io/hse-acos-course/</a:t>
            </a:r>
            <a:endParaRPr lang="en-US" sz="2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200" b="1" dirty="0" smtClean="0"/>
              <a:t>Wiki</a:t>
            </a:r>
            <a:endParaRPr lang="en-US" sz="4200" b="1" dirty="0">
              <a:hlinkClick r:id="rId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hlinkClick r:id="rId3"/>
              </a:rPr>
              <a:t>http://wiki.cs.hse.ru/ACOS_DSBA_2023/24</a:t>
            </a:r>
            <a:endParaRPr lang="en-US" sz="28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hlinkClick r:id="rId4"/>
              </a:rPr>
              <a:t>http://wiki.cs.hse.ru/ACOS_COMPDS_2023/2024</a:t>
            </a:r>
            <a:endParaRPr lang="en-US" sz="2800" dirty="0">
              <a:hlinkClick r:id="rId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200" b="1" dirty="0" smtClean="0"/>
              <a:t>Telegram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hlinkClick r:id="rId5"/>
              </a:rPr>
              <a:t>https://t.me/+LbeE_5yrTQEzYjQy</a:t>
            </a:r>
            <a:r>
              <a:rPr lang="en-US" sz="2800" dirty="0" smtClean="0"/>
              <a:t> </a:t>
            </a:r>
            <a:r>
              <a:rPr lang="en-US" sz="2800" dirty="0" smtClean="0"/>
              <a:t>(DSBA)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hlinkClick r:id="rId6"/>
              </a:rPr>
              <a:t>https://t.me/+fFSXHDh_nP8wNTM6</a:t>
            </a:r>
            <a:r>
              <a:rPr lang="en-US" sz="2800" dirty="0"/>
              <a:t> (COMPDS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33762" y="1050801"/>
            <a:ext cx="5324475" cy="2039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30" y="1178053"/>
            <a:ext cx="10299670" cy="5492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Gordon Moore (1929-...) cofounded Intel in 1968 with Robert </a:t>
            </a:r>
            <a:r>
              <a:rPr lang="en-US" dirty="0" smtClean="0"/>
              <a:t>Noyce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Moore’s </a:t>
            </a:r>
            <a:r>
              <a:rPr lang="en-US" b="1" dirty="0"/>
              <a:t>Law: </a:t>
            </a:r>
            <a:r>
              <a:rPr lang="en-US" dirty="0"/>
              <a:t>number of transistors on a computer chip doubles every </a:t>
            </a:r>
            <a:r>
              <a:rPr lang="en-US" dirty="0" smtClean="0"/>
              <a:t>year (observed in 1965)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Limited by power consumption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Slowed down since 2010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40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Core Performance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9160" y="1029301"/>
            <a:ext cx="9371076" cy="5235321"/>
          </a:xfrm>
          <a:prstGeom prst="rect">
            <a:avLst/>
          </a:prstGeom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2196548" y="6301690"/>
            <a:ext cx="7486649" cy="387346"/>
          </a:xfrm>
          <a:prstGeom prst="borderCallout1">
            <a:avLst>
              <a:gd name="adj1" fmla="val -18326"/>
              <a:gd name="adj2" fmla="val 90883"/>
              <a:gd name="adj3" fmla="val -468578"/>
              <a:gd name="adj4" fmla="val 105938"/>
            </a:avLst>
          </a:prstGeom>
          <a:solidFill>
            <a:schemeClr val="accent1"/>
          </a:solidFill>
          <a:ln w="25400">
            <a:solidFill>
              <a:srgbClr val="273272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 dirty="0">
                <a:latin typeface="+mn-lt"/>
              </a:rPr>
              <a:t>Constrained by power, instruction-level parallelism, memory latency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77680" y="1016124"/>
            <a:ext cx="32403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Move to multicore</a:t>
            </a:r>
            <a:endParaRPr lang="en-GB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464688" y="1399594"/>
            <a:ext cx="1152132" cy="86409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Trends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95416"/>
            <a:ext cx="10532504" cy="462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704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0219" y="1372715"/>
            <a:ext cx="9615812" cy="48182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52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5104" y="1019056"/>
            <a:ext cx="10515600" cy="52823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Single core performance </a:t>
            </a:r>
            <a:r>
              <a:rPr lang="en-US" dirty="0"/>
              <a:t>improvement </a:t>
            </a:r>
            <a:r>
              <a:rPr lang="en-US" dirty="0" smtClean="0"/>
              <a:t>has ended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More powerful microprocessor might not help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Memory-efficient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Temporal locality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Spatial locality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Parallelism to improve performance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Data-level parallelism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Thread-level </a:t>
            </a:r>
            <a:r>
              <a:rPr lang="en-US" dirty="0" smtClean="0"/>
              <a:t>parallelism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Request-level parallelism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Performance tuning require changes in the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48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70928"/>
            <a:ext cx="6314742" cy="5492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To create software that efficiently deals with big data, we need to understand how hardware is organized and managed by operating system 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Computer architecture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Assembly language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Compiler basics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Operating systems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Concluding Remarks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20142" y="1095754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Левая фигурная скобка 9"/>
          <p:cNvSpPr/>
          <p:nvPr/>
        </p:nvSpPr>
        <p:spPr>
          <a:xfrm rot="10800000">
            <a:off x="9795067" y="1110684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277649" y="2506124"/>
            <a:ext cx="1058462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7327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31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1142" y="3264896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Andrei Tatarnikov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3731499"/>
            <a:ext cx="10515600" cy="56015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smtClean="0"/>
              <a:t>Assistants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DSBA 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rcRect l="4108" t="6573" r="7395" b="3287"/>
          <a:stretch>
            <a:fillRect/>
          </a:stretch>
        </p:blipFill>
        <p:spPr>
          <a:xfrm>
            <a:off x="835274" y="1413974"/>
            <a:ext cx="1938748" cy="1974742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92574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  <p:pic>
        <p:nvPicPr>
          <p:cNvPr id="9" name="Рисунок 8" descr="photo_2020-11-16 20.23.4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6601" y="1410135"/>
            <a:ext cx="1975104" cy="19751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05317" y="3258126"/>
            <a:ext cx="2422568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err="1" smtClean="0">
                <a:solidFill>
                  <a:srgbClr val="1E3272"/>
                </a:solidFill>
              </a:rPr>
              <a:t>Alexey</a:t>
            </a:r>
            <a:r>
              <a:rPr lang="en-US" sz="2300" b="1" dirty="0" smtClean="0">
                <a:solidFill>
                  <a:srgbClr val="1E3272"/>
                </a:solidFill>
              </a:rPr>
              <a:t> </a:t>
            </a:r>
            <a:r>
              <a:rPr lang="en-US" sz="2300" b="1" dirty="0" err="1" smtClean="0">
                <a:solidFill>
                  <a:srgbClr val="1E3272"/>
                </a:solidFill>
              </a:rPr>
              <a:t>Kanakhin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49877" y="3248345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Roman </a:t>
            </a:r>
            <a:r>
              <a:rPr lang="en-US" sz="2300" b="1" dirty="0" err="1" smtClean="0">
                <a:solidFill>
                  <a:srgbClr val="1E3272"/>
                </a:solidFill>
              </a:rPr>
              <a:t>Stolyarov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pic>
        <p:nvPicPr>
          <p:cNvPr id="27" name="Рисунок 26" descr="photo_2022-01-06_22-10-39.jpg"/>
          <p:cNvPicPr>
            <a:picLocks noChangeAspect="1"/>
          </p:cNvPicPr>
          <p:nvPr/>
        </p:nvPicPr>
        <p:blipFill>
          <a:blip r:embed="rId4" cstate="print"/>
          <a:srcRect l="16416" t="2657" r="15536" b="46063"/>
          <a:stretch>
            <a:fillRect/>
          </a:stretch>
        </p:blipFill>
        <p:spPr>
          <a:xfrm>
            <a:off x="3495655" y="4270632"/>
            <a:ext cx="1754950" cy="175057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242413" y="5966678"/>
            <a:ext cx="2257640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Oleg </a:t>
            </a:r>
            <a:r>
              <a:rPr lang="en-US" sz="2000" b="1" dirty="0" err="1" smtClean="0">
                <a:solidFill>
                  <a:srgbClr val="1E3272"/>
                </a:solidFill>
              </a:rPr>
              <a:t>Malchenko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4947" y="5938906"/>
            <a:ext cx="1912288" cy="49092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err="1" smtClean="0">
                <a:solidFill>
                  <a:srgbClr val="1E3272"/>
                </a:solidFill>
              </a:rPr>
              <a:t>Fedor</a:t>
            </a:r>
            <a:r>
              <a:rPr lang="en-US" sz="2000" b="1" dirty="0" smtClean="0">
                <a:solidFill>
                  <a:srgbClr val="1E3272"/>
                </a:solidFill>
              </a:rPr>
              <a:t> </a:t>
            </a:r>
            <a:r>
              <a:rPr lang="en-US" sz="2000" b="1" dirty="0" err="1" smtClean="0">
                <a:solidFill>
                  <a:srgbClr val="1E3272"/>
                </a:solidFill>
              </a:rPr>
              <a:t>Pakhurov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290" t="5784" r="12472" b="33611"/>
          <a:stretch/>
        </p:blipFill>
        <p:spPr>
          <a:xfrm>
            <a:off x="5353051" y="4257653"/>
            <a:ext cx="1833819" cy="178720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22941" y="5969463"/>
            <a:ext cx="1984191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Vladislav </a:t>
            </a:r>
            <a:r>
              <a:rPr lang="en-US" sz="2000" b="1" dirty="0" err="1">
                <a:solidFill>
                  <a:srgbClr val="1E3272"/>
                </a:solidFill>
              </a:rPr>
              <a:t>Kirichok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92769" y="5941017"/>
            <a:ext cx="1928227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err="1" smtClean="0">
                <a:solidFill>
                  <a:srgbClr val="1E3272"/>
                </a:solidFill>
              </a:rPr>
              <a:t>Pavel</a:t>
            </a:r>
            <a:r>
              <a:rPr lang="en-US" sz="2000" b="1" dirty="0" smtClean="0">
                <a:solidFill>
                  <a:srgbClr val="1E3272"/>
                </a:solidFill>
              </a:rPr>
              <a:t> </a:t>
            </a:r>
            <a:r>
              <a:rPr lang="en-US" sz="2000" b="1" dirty="0" err="1" smtClean="0">
                <a:solidFill>
                  <a:srgbClr val="1E3272"/>
                </a:solidFill>
              </a:rPr>
              <a:t>Nedbay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88264" y="5933450"/>
            <a:ext cx="1928227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err="1">
                <a:solidFill>
                  <a:srgbClr val="1E3272"/>
                </a:solidFill>
              </a:rPr>
              <a:t>Artem</a:t>
            </a:r>
            <a:r>
              <a:rPr lang="en-US" sz="2000" b="1" dirty="0">
                <a:solidFill>
                  <a:srgbClr val="1E3272"/>
                </a:solidFill>
              </a:rPr>
              <a:t> </a:t>
            </a:r>
            <a:r>
              <a:rPr lang="en-US" sz="2000" b="1" dirty="0" err="1">
                <a:solidFill>
                  <a:srgbClr val="1E3272"/>
                </a:solidFill>
              </a:rPr>
              <a:t>Borisov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50305" y="3236764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err="1" smtClean="0">
                <a:solidFill>
                  <a:srgbClr val="1E3272"/>
                </a:solidFill>
              </a:rPr>
              <a:t>Artem</a:t>
            </a:r>
            <a:r>
              <a:rPr lang="en-US" sz="2300" b="1" dirty="0" smtClean="0">
                <a:solidFill>
                  <a:srgbClr val="1E3272"/>
                </a:solidFill>
              </a:rPr>
              <a:t> </a:t>
            </a:r>
            <a:r>
              <a:rPr lang="en-US" sz="2300" b="1" dirty="0" err="1" smtClean="0">
                <a:solidFill>
                  <a:srgbClr val="1E3272"/>
                </a:solidFill>
              </a:rPr>
              <a:t>Viktorov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pic>
        <p:nvPicPr>
          <p:cNvPr id="35" name="Рисунок 34" descr="IMG_2471.JPG"/>
          <p:cNvPicPr>
            <a:picLocks noChangeAspect="1"/>
          </p:cNvPicPr>
          <p:nvPr/>
        </p:nvPicPr>
        <p:blipFill>
          <a:blip r:embed="rId6" cstate="print"/>
          <a:srcRect l="1181" t="18381" r="18307" b="18824"/>
          <a:stretch>
            <a:fillRect/>
          </a:stretch>
        </p:blipFill>
        <p:spPr>
          <a:xfrm>
            <a:off x="9118506" y="4265211"/>
            <a:ext cx="1668724" cy="1735352"/>
          </a:xfrm>
          <a:prstGeom prst="rect">
            <a:avLst/>
          </a:prstGeom>
        </p:spPr>
      </p:pic>
      <p:pic>
        <p:nvPicPr>
          <p:cNvPr id="36" name="Рисунок 35" descr="photo_2024-01-07_10-23-29.jpg"/>
          <p:cNvPicPr>
            <a:picLocks noChangeAspect="1"/>
          </p:cNvPicPr>
          <p:nvPr/>
        </p:nvPicPr>
        <p:blipFill>
          <a:blip r:embed="rId7" cstate="print"/>
          <a:srcRect l="31004" t="28789" r="20965" b="37869"/>
          <a:stretch>
            <a:fillRect/>
          </a:stretch>
        </p:blipFill>
        <p:spPr>
          <a:xfrm>
            <a:off x="5052009" y="1393485"/>
            <a:ext cx="2108138" cy="1951227"/>
          </a:xfrm>
          <a:prstGeom prst="rect">
            <a:avLst/>
          </a:prstGeom>
        </p:spPr>
      </p:pic>
      <p:pic>
        <p:nvPicPr>
          <p:cNvPr id="37" name="Рисунок 36" descr="IMG_20240106_233350_251.jpg"/>
          <p:cNvPicPr>
            <a:picLocks noChangeAspect="1"/>
          </p:cNvPicPr>
          <p:nvPr/>
        </p:nvPicPr>
        <p:blipFill>
          <a:blip r:embed="rId8" cstate="print"/>
          <a:srcRect l="11220" t="10851" r="18012" b="41191"/>
          <a:stretch>
            <a:fillRect/>
          </a:stretch>
        </p:blipFill>
        <p:spPr>
          <a:xfrm>
            <a:off x="7267972" y="1407621"/>
            <a:ext cx="2157009" cy="1949013"/>
          </a:xfrm>
          <a:prstGeom prst="rect">
            <a:avLst/>
          </a:prstGeom>
        </p:spPr>
      </p:pic>
      <p:pic>
        <p:nvPicPr>
          <p:cNvPr id="38" name="Рисунок 37" descr="IMG_6901.jpg"/>
          <p:cNvPicPr>
            <a:picLocks noChangeAspect="1"/>
          </p:cNvPicPr>
          <p:nvPr/>
        </p:nvPicPr>
        <p:blipFill>
          <a:blip r:embed="rId9" cstate="print"/>
          <a:srcRect l="245" t="16707" r="367" b="5232"/>
          <a:stretch>
            <a:fillRect/>
          </a:stretch>
        </p:blipFill>
        <p:spPr>
          <a:xfrm>
            <a:off x="1650806" y="4231060"/>
            <a:ext cx="1754005" cy="1836709"/>
          </a:xfrm>
          <a:prstGeom prst="rect">
            <a:avLst/>
          </a:prstGeom>
        </p:spPr>
      </p:pic>
      <p:pic>
        <p:nvPicPr>
          <p:cNvPr id="39" name="Рисунок 38" descr="IMG_7331.jpg"/>
          <p:cNvPicPr>
            <a:picLocks noChangeAspect="1"/>
          </p:cNvPicPr>
          <p:nvPr/>
        </p:nvPicPr>
        <p:blipFill>
          <a:blip r:embed="rId10" cstate="print"/>
          <a:srcRect l="32679" t="23500" b="18818"/>
          <a:stretch>
            <a:fillRect/>
          </a:stretch>
        </p:blipFill>
        <p:spPr>
          <a:xfrm>
            <a:off x="9527691" y="1326062"/>
            <a:ext cx="1782101" cy="203587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991123" y="3258538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Alexander </a:t>
            </a:r>
            <a:r>
              <a:rPr lang="en-US" sz="2300" b="1" dirty="0" err="1" smtClean="0">
                <a:solidFill>
                  <a:srgbClr val="1E3272"/>
                </a:solidFill>
              </a:rPr>
              <a:t>Makhov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pic>
        <p:nvPicPr>
          <p:cNvPr id="25" name="Рисунок 24" descr="photo_2024-01-07_13-30-36.jpg"/>
          <p:cNvPicPr>
            <a:picLocks noChangeAspect="1"/>
          </p:cNvPicPr>
          <p:nvPr/>
        </p:nvPicPr>
        <p:blipFill>
          <a:blip r:embed="rId11" cstate="print"/>
          <a:srcRect r="32480"/>
          <a:stretch>
            <a:fillRect/>
          </a:stretch>
        </p:blipFill>
        <p:spPr>
          <a:xfrm>
            <a:off x="7293244" y="4281722"/>
            <a:ext cx="1728728" cy="1706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59758" y="3264896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Andrei Tatarnikov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3731499"/>
            <a:ext cx="10515600" cy="56015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smtClean="0"/>
              <a:t>Assistants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COMPDS 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rcRect l="4108" t="6573" r="7395" b="3287"/>
          <a:stretch>
            <a:fillRect/>
          </a:stretch>
        </p:blipFill>
        <p:spPr>
          <a:xfrm>
            <a:off x="1444862" y="1428488"/>
            <a:ext cx="1938748" cy="1974742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92574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85165" y="3262859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Alexandra </a:t>
            </a:r>
            <a:r>
              <a:rPr lang="en-US" sz="2300" b="1" dirty="0" err="1" smtClean="0">
                <a:solidFill>
                  <a:srgbClr val="1E3272"/>
                </a:solidFill>
              </a:rPr>
              <a:t>Borisova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pic>
        <p:nvPicPr>
          <p:cNvPr id="26" name="Рисунок 25" descr="IMG_8245.JPG"/>
          <p:cNvPicPr>
            <a:picLocks noChangeAspect="1"/>
          </p:cNvPicPr>
          <p:nvPr/>
        </p:nvPicPr>
        <p:blipFill>
          <a:blip r:embed="rId3" cstate="print"/>
          <a:srcRect t="973" b="21786"/>
          <a:stretch>
            <a:fillRect/>
          </a:stretch>
        </p:blipFill>
        <p:spPr>
          <a:xfrm>
            <a:off x="6444463" y="1397061"/>
            <a:ext cx="1757103" cy="2034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616257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400" dirty="0" smtClean="0"/>
              <a:t>Syllabus (</a:t>
            </a:r>
            <a:r>
              <a:rPr lang="en-US" sz="4400" dirty="0" smtClean="0">
                <a:solidFill>
                  <a:srgbClr val="2F5CB5"/>
                </a:solidFill>
              </a:rPr>
              <a:t>see the web site for details</a:t>
            </a:r>
            <a:r>
              <a:rPr lang="en-US" sz="44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3: 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Assembly language programming (RISC-V)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4: Operating Systems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Operating System Architecture (Linux)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System programming in 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Increase your computer literacy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tools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56884" y="1201316"/>
            <a:ext cx="4673074" cy="518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503.130450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4,27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05431" y="1053681"/>
            <a:ext cx="5379719" cy="532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+=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 *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stop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12.946224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165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Matrix </a:t>
            </a:r>
            <a:r>
              <a:rPr lang="en-US"/>
              <a:t>Multiplication (part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435344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&lt;sys/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time.h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*start,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*end)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char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start, end;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+=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 * B[k][j];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(&amp;end,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&amp;end));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13.714264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200" dirty="0" smtClean="0"/>
                  <a:t>~ 153 MFLOPS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9943</TotalTime>
  <Words>953</Words>
  <Application>Microsoft Office PowerPoint</Application>
  <PresentationFormat>Произвольный</PresentationFormat>
  <Paragraphs>257</Paragraphs>
  <Slides>26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Computer Architecture and Operating Systems Lecture 1: Introduction</vt:lpstr>
      <vt:lpstr>Course Resources</vt:lpstr>
      <vt:lpstr>DSBA Course Team</vt:lpstr>
      <vt:lpstr>COMPDS Course Team</vt:lpstr>
      <vt:lpstr>Course Outline</vt:lpstr>
      <vt:lpstr>Course Motivation</vt:lpstr>
      <vt:lpstr>Example: Matrix Multiplication (part 1)</vt:lpstr>
      <vt:lpstr>Example: Matrix Multiplication (part 2)</vt:lpstr>
      <vt:lpstr>Example: Matrix Multiplication (part 3)</vt:lpstr>
      <vt:lpstr>Example: Matrix Multiplication (part 4)</vt:lpstr>
      <vt:lpstr>Example: Matrix Multiplication (part 5)</vt:lpstr>
      <vt:lpstr>What affects performance?</vt:lpstr>
      <vt:lpstr>History: 0th Generation – Mechanical</vt:lpstr>
      <vt:lpstr>History: 1st Generation - Vacuum Tubes</vt:lpstr>
      <vt:lpstr>History: 2nd Generation - Transistors</vt:lpstr>
      <vt:lpstr>History: 3rd Generation – Integrated Circuits</vt:lpstr>
      <vt:lpstr>History: 4th Generation – VLSI and PC </vt:lpstr>
      <vt:lpstr>History: 5th Generation – Mobile devices </vt:lpstr>
      <vt:lpstr>Technology Trends</vt:lpstr>
      <vt:lpstr>Moore’s Law</vt:lpstr>
      <vt:lpstr>Single Core Performance</vt:lpstr>
      <vt:lpstr>Power Trends</vt:lpstr>
      <vt:lpstr>Memory Performance Gap</vt:lpstr>
      <vt:lpstr>Current Challenges</vt:lpstr>
      <vt:lpstr>Concluding Remarks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115</cp:revision>
  <dcterms:created xsi:type="dcterms:W3CDTF">2015-11-11T03:30:50Z</dcterms:created>
  <dcterms:modified xsi:type="dcterms:W3CDTF">2024-01-09T14:13:15Z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