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7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72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CB5"/>
    <a:srgbClr val="F7B217"/>
    <a:srgbClr val="F8BA30"/>
    <a:srgbClr val="273272"/>
    <a:srgbClr val="FF6600"/>
    <a:srgbClr val="1E3272"/>
    <a:srgbClr val="F07F09"/>
    <a:srgbClr val="FFC000"/>
    <a:srgbClr val="2E5E8E"/>
    <a:srgbClr val="2244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32" autoAdjust="0"/>
    <p:restoredTop sz="91484" autoAdjust="0"/>
  </p:normalViewPr>
  <p:slideViewPr>
    <p:cSldViewPr snapToGrid="0">
      <p:cViewPr>
        <p:scale>
          <a:sx n="80" d="100"/>
          <a:sy n="80" d="100"/>
        </p:scale>
        <p:origin x="-546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20.09.2020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20.09.2020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defRPr sz="3600">
                <a:solidFill>
                  <a:srgbClr val="273272"/>
                </a:solidFill>
              </a:defRPr>
            </a:lvl1pPr>
            <a:lvl2pPr>
              <a:defRPr sz="3200">
                <a:solidFill>
                  <a:srgbClr val="273272"/>
                </a:solidFill>
              </a:defRPr>
            </a:lvl2pPr>
            <a:lvl3pPr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MicroTESK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ru-RU" b="1" dirty="0" smtClean="0"/>
              <a:t>9</a:t>
            </a:r>
            <a:r>
              <a:rPr lang="en-US" b="1" dirty="0" smtClean="0"/>
              <a:t>: Floating-Point Format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8200" y="97707"/>
            <a:ext cx="10515600" cy="840215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5B9BD5"/>
                </a:solidFill>
              </a:rPr>
              <a:t> </a:t>
            </a:r>
            <a:r>
              <a:rPr lang="en-US" sz="4900" dirty="0" smtClean="0">
                <a:solidFill>
                  <a:srgbClr val="F7B217"/>
                </a:solidFill>
              </a:rPr>
              <a:t>Floating-Point Format</a:t>
            </a:r>
            <a:endParaRPr lang="ru-RU" sz="4900" dirty="0">
              <a:solidFill>
                <a:srgbClr val="273272"/>
              </a:solidFill>
            </a:endParaRPr>
          </a:p>
        </p:txBody>
      </p:sp>
      <p:sp>
        <p:nvSpPr>
          <p:cNvPr id="138" name="Rectangle 3"/>
          <p:cNvSpPr txBox="1">
            <a:spLocks noChangeArrowheads="1"/>
          </p:cNvSpPr>
          <p:nvPr/>
        </p:nvSpPr>
        <p:spPr>
          <a:xfrm>
            <a:off x="878774" y="1235042"/>
            <a:ext cx="10450286" cy="4987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Representation for non-integral numbers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Including </a:t>
            </a:r>
            <a:r>
              <a:rPr kumimoji="0" lang="en-US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very small</a:t>
            </a: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very large </a:t>
            </a: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numbers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Like scientific notation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–2.34 × 10</a:t>
            </a:r>
            <a:r>
              <a:rPr kumimoji="0" lang="en-US" altLang="en-US" sz="32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56</a:t>
            </a:r>
            <a:endParaRPr kumimoji="0" lang="en-US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27327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+0.002 × 10</a:t>
            </a:r>
            <a:r>
              <a:rPr kumimoji="0" lang="en-US" altLang="en-US" sz="32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–4</a:t>
            </a:r>
            <a:endParaRPr kumimoji="0" lang="en-US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27327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+987.02 × 10</a:t>
            </a:r>
            <a:r>
              <a:rPr kumimoji="0" lang="en-US" altLang="en-US" sz="32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</a:t>
            </a:r>
            <a:endParaRPr kumimoji="0" lang="en-US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27327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binary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±1.</a:t>
            </a:r>
            <a:r>
              <a:rPr kumimoji="0" lang="en-US" alt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xxxxxxx</a:t>
            </a:r>
            <a:r>
              <a:rPr kumimoji="0" lang="en-US" alt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2</a:t>
            </a: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 × 2</a:t>
            </a:r>
            <a:r>
              <a:rPr kumimoji="0" lang="en-US" altLang="en-US" sz="3200" b="0" i="1" u="none" strike="noStrike" kern="1200" cap="none" spc="0" normalizeH="0" baseline="3000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yyyy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Types </a:t>
            </a:r>
            <a:r>
              <a:rPr kumimoji="0" lang="en-US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float</a:t>
            </a: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double</a:t>
            </a: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C</a:t>
            </a:r>
            <a:endParaRPr kumimoji="0" lang="en-AU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27327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9" name="AutoShape 4"/>
          <p:cNvSpPr>
            <a:spLocks/>
          </p:cNvSpPr>
          <p:nvPr/>
        </p:nvSpPr>
        <p:spPr bwMode="auto">
          <a:xfrm>
            <a:off x="6715949" y="3019174"/>
            <a:ext cx="2321171" cy="472173"/>
          </a:xfrm>
          <a:prstGeom prst="borderCallout1">
            <a:avLst>
              <a:gd name="adj1" fmla="val 28458"/>
              <a:gd name="adj2" fmla="val -5051"/>
              <a:gd name="adj3" fmla="val 28458"/>
              <a:gd name="adj4" fmla="val -91051"/>
            </a:avLst>
          </a:prstGeom>
          <a:solidFill>
            <a:srgbClr val="2F5CB5"/>
          </a:solidFill>
          <a:ln w="25400">
            <a:solidFill>
              <a:srgbClr val="2F5CB5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altLang="en-US" sz="2400" b="1" dirty="0">
                <a:solidFill>
                  <a:srgbClr val="F7B217"/>
                </a:solidFill>
              </a:rPr>
              <a:t>normalized</a:t>
            </a:r>
            <a:endParaRPr lang="en-AU" altLang="en-US" sz="2400" b="1" dirty="0">
              <a:solidFill>
                <a:srgbClr val="F7B217"/>
              </a:solidFill>
            </a:endParaRPr>
          </a:p>
        </p:txBody>
      </p:sp>
      <p:sp>
        <p:nvSpPr>
          <p:cNvPr id="272" name="AutoShape 5"/>
          <p:cNvSpPr>
            <a:spLocks/>
          </p:cNvSpPr>
          <p:nvPr/>
        </p:nvSpPr>
        <p:spPr bwMode="auto">
          <a:xfrm>
            <a:off x="6720249" y="3692213"/>
            <a:ext cx="2316871" cy="464152"/>
          </a:xfrm>
          <a:prstGeom prst="borderCallout1">
            <a:avLst>
              <a:gd name="adj1" fmla="val 28458"/>
              <a:gd name="adj2" fmla="val -3917"/>
              <a:gd name="adj3" fmla="val -2370"/>
              <a:gd name="adj4" fmla="val -87264"/>
            </a:avLst>
          </a:prstGeom>
          <a:solidFill>
            <a:srgbClr val="2F5CB5"/>
          </a:solidFill>
          <a:ln w="25400">
            <a:solidFill>
              <a:srgbClr val="2F5CB5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altLang="en-US" sz="2400" b="1" dirty="0">
                <a:solidFill>
                  <a:srgbClr val="F7B217"/>
                </a:solidFill>
              </a:rPr>
              <a:t>not normalized</a:t>
            </a:r>
            <a:endParaRPr lang="en-AU" altLang="en-US" sz="2400" b="1" dirty="0">
              <a:solidFill>
                <a:srgbClr val="F7B217"/>
              </a:solidFill>
            </a:endParaRPr>
          </a:p>
        </p:txBody>
      </p:sp>
      <p:sp>
        <p:nvSpPr>
          <p:cNvPr id="273" name="Line 6"/>
          <p:cNvSpPr>
            <a:spLocks noChangeShapeType="1"/>
          </p:cNvSpPr>
          <p:nvPr/>
        </p:nvSpPr>
        <p:spPr bwMode="auto">
          <a:xfrm flipH="1">
            <a:off x="4738255" y="3978234"/>
            <a:ext cx="1876302" cy="356260"/>
          </a:xfrm>
          <a:prstGeom prst="line">
            <a:avLst/>
          </a:prstGeom>
          <a:noFill/>
          <a:ln w="25400">
            <a:solidFill>
              <a:srgbClr val="2F5CB5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Floating-Point Standard</a:t>
            </a:r>
            <a:endParaRPr lang="ru-RU" sz="4800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37428"/>
            <a:ext cx="10515600" cy="474773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 smtClean="0"/>
              <a:t>Defined by </a:t>
            </a:r>
            <a:r>
              <a:rPr lang="en-US" altLang="en-US" sz="3600" b="1" dirty="0" smtClean="0"/>
              <a:t>IEEE Std 754-1985</a:t>
            </a:r>
          </a:p>
          <a:p>
            <a:pPr eaLnBrk="1" hangingPunct="1"/>
            <a:r>
              <a:rPr lang="en-US" altLang="en-US" sz="3600" dirty="0" smtClean="0"/>
              <a:t>Developed in response to divergence of representations</a:t>
            </a:r>
          </a:p>
          <a:p>
            <a:pPr lvl="1" eaLnBrk="1" hangingPunct="1"/>
            <a:r>
              <a:rPr lang="en-US" altLang="en-US" sz="3200" b="1" dirty="0" smtClean="0"/>
              <a:t>Portability</a:t>
            </a:r>
            <a:r>
              <a:rPr lang="en-US" altLang="en-US" sz="3200" dirty="0" smtClean="0"/>
              <a:t> issues for scientific code</a:t>
            </a:r>
          </a:p>
          <a:p>
            <a:pPr eaLnBrk="1" hangingPunct="1"/>
            <a:r>
              <a:rPr lang="en-US" altLang="en-US" sz="3600" dirty="0" smtClean="0"/>
              <a:t>Now almost universally adopted</a:t>
            </a:r>
          </a:p>
          <a:p>
            <a:pPr eaLnBrk="1" hangingPunct="1"/>
            <a:r>
              <a:rPr lang="en-US" altLang="en-US" sz="3600" dirty="0" smtClean="0"/>
              <a:t>Two representations</a:t>
            </a:r>
          </a:p>
          <a:p>
            <a:pPr lvl="1" eaLnBrk="1" hangingPunct="1"/>
            <a:r>
              <a:rPr lang="en-US" altLang="en-US" sz="3200" b="1" dirty="0" smtClean="0"/>
              <a:t>Single precision </a:t>
            </a:r>
            <a:r>
              <a:rPr lang="en-US" altLang="en-US" sz="3200" dirty="0" smtClean="0"/>
              <a:t>(32-bit)</a:t>
            </a:r>
          </a:p>
          <a:p>
            <a:pPr lvl="1" eaLnBrk="1" hangingPunct="1"/>
            <a:r>
              <a:rPr lang="en-US" altLang="en-US" sz="3200" b="1" dirty="0" smtClean="0"/>
              <a:t>Double precision</a:t>
            </a:r>
            <a:r>
              <a:rPr lang="en-US" altLang="en-US" sz="3200" dirty="0" smtClean="0"/>
              <a:t> (64-bit) </a:t>
            </a:r>
            <a:endParaRPr lang="en-AU" alt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Floating-Point Format</a:t>
            </a:r>
            <a:endParaRPr lang="ru-RU" dirty="0"/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>
          <a:xfrm>
            <a:off x="826713" y="3181588"/>
            <a:ext cx="10537969" cy="2969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sign bit (0 </a:t>
            </a: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 non-negative, 1  negative)</a:t>
            </a:r>
          </a:p>
          <a:p>
            <a:pPr marL="228600" marR="0" lvl="0" indent="-2286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Normalized </a:t>
            </a:r>
            <a:r>
              <a:rPr kumimoji="0" lang="en-US" alt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significand</a:t>
            </a: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: 1.0 ≤ |</a:t>
            </a:r>
            <a:r>
              <a:rPr kumimoji="0" lang="en-US" alt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significand</a:t>
            </a: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| &lt; 2.0</a:t>
            </a:r>
          </a:p>
          <a:p>
            <a:pPr marL="685800" marR="0" lvl="1" indent="-228600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Always has a leading pre-binary-point 1 bit, so no need to represent it explicitly (hidden bit)</a:t>
            </a:r>
          </a:p>
          <a:p>
            <a:pPr marL="685800" marR="0" lvl="1" indent="-228600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Significand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is </a:t>
            </a:r>
            <a:r>
              <a:rPr kumimoji="0" lang="en-US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Fraction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with the “1.” restored</a:t>
            </a:r>
          </a:p>
          <a:p>
            <a:pPr marL="228600" marR="0" lvl="0" indent="-2286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Exponent</a:t>
            </a: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: excess representation: actual exponent + Bias</a:t>
            </a:r>
          </a:p>
          <a:p>
            <a:pPr marL="685800" marR="0" lvl="1" indent="-228600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Ensures exponent is unsigned</a:t>
            </a:r>
          </a:p>
          <a:p>
            <a:pPr marL="685800" marR="0" lvl="1" indent="-228600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Single: Bias = 127; Double: Bias = 1203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235650" y="1798950"/>
            <a:ext cx="358775" cy="469900"/>
          </a:xfrm>
          <a:prstGeom prst="rect">
            <a:avLst/>
          </a:prstGeom>
          <a:noFill/>
          <a:ln w="25400">
            <a:solidFill>
              <a:srgbClr val="2F5CB5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b="1" dirty="0"/>
              <a:t>S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594425" y="1798950"/>
            <a:ext cx="1584325" cy="469900"/>
          </a:xfrm>
          <a:prstGeom prst="rect">
            <a:avLst/>
          </a:prstGeom>
          <a:noFill/>
          <a:ln w="25400">
            <a:solidFill>
              <a:srgbClr val="2F5CB5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b="1" dirty="0"/>
              <a:t>Exponent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180338" y="1798950"/>
            <a:ext cx="3671887" cy="469900"/>
          </a:xfrm>
          <a:prstGeom prst="rect">
            <a:avLst/>
          </a:prstGeom>
          <a:noFill/>
          <a:ln w="25400">
            <a:solidFill>
              <a:srgbClr val="2F5CB5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b="1" dirty="0"/>
              <a:t>Fraction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522988" y="1078225"/>
            <a:ext cx="18573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000" dirty="0">
                <a:solidFill>
                  <a:srgbClr val="2F5CB5"/>
                </a:solidFill>
                <a:latin typeface="Tahoma" pitchFamily="34" charset="0"/>
              </a:rPr>
              <a:t>single: 8 bits</a:t>
            </a:r>
            <a:br>
              <a:rPr lang="en-US" altLang="en-US" sz="2000" dirty="0">
                <a:solidFill>
                  <a:srgbClr val="2F5CB5"/>
                </a:solidFill>
                <a:latin typeface="Tahoma" pitchFamily="34" charset="0"/>
              </a:rPr>
            </a:br>
            <a:r>
              <a:rPr lang="en-US" altLang="en-US" sz="2000" dirty="0">
                <a:solidFill>
                  <a:srgbClr val="2F5CB5"/>
                </a:solidFill>
                <a:latin typeface="Tahoma" pitchFamily="34" charset="0"/>
              </a:rPr>
              <a:t>double: 11 bits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113788" y="1078225"/>
            <a:ext cx="18573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000" dirty="0">
                <a:solidFill>
                  <a:srgbClr val="2F5CB5"/>
                </a:solidFill>
                <a:latin typeface="Tahoma" pitchFamily="34" charset="0"/>
              </a:rPr>
              <a:t>single: 23 bits</a:t>
            </a:r>
            <a:br>
              <a:rPr lang="en-US" altLang="en-US" sz="2000" dirty="0">
                <a:solidFill>
                  <a:srgbClr val="2F5CB5"/>
                </a:solidFill>
                <a:latin typeface="Tahoma" pitchFamily="34" charset="0"/>
              </a:rPr>
            </a:br>
            <a:r>
              <a:rPr lang="en-US" altLang="en-US" sz="2000" dirty="0">
                <a:solidFill>
                  <a:srgbClr val="2F5CB5"/>
                </a:solidFill>
                <a:latin typeface="Tahoma" pitchFamily="34" charset="0"/>
              </a:rPr>
              <a:t>double: 52 bits</a:t>
            </a:r>
          </a:p>
        </p:txBody>
      </p:sp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3115125" y="2453250"/>
          <a:ext cx="5867400" cy="546100"/>
        </p:xfrm>
        <a:graphic>
          <a:graphicData uri="http://schemas.openxmlformats.org/presentationml/2006/ole">
            <p:oleObj spid="_x0000_s1026" name="Уравнение" r:id="rId3" imgW="245088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Exponents 00000000 and 11111111 reserved</a:t>
            </a:r>
          </a:p>
          <a:p>
            <a:r>
              <a:rPr lang="en-US" altLang="en-US" dirty="0" smtClean="0"/>
              <a:t>Smallest value</a:t>
            </a:r>
          </a:p>
          <a:p>
            <a:pPr lvl="1"/>
            <a:r>
              <a:rPr lang="en-US" altLang="en-US" sz="2800" dirty="0" smtClean="0"/>
              <a:t>Exponent: </a:t>
            </a:r>
            <a:r>
              <a:rPr lang="en-US" altLang="en-US" sz="2800" dirty="0" smtClean="0"/>
              <a:t>00000001 </a:t>
            </a:r>
            <a:r>
              <a:rPr lang="en-US" altLang="en-US" sz="2800" dirty="0" smtClean="0">
                <a:sym typeface="Symbol" pitchFamily="18" charset="2"/>
              </a:rPr>
              <a:t> </a:t>
            </a:r>
            <a:r>
              <a:rPr lang="en-US" altLang="en-US" sz="2800" dirty="0" smtClean="0">
                <a:sym typeface="Symbol" pitchFamily="18" charset="2"/>
              </a:rPr>
              <a:t>actual exponent = 1 – 127 = –126</a:t>
            </a:r>
          </a:p>
          <a:p>
            <a:pPr lvl="1"/>
            <a:r>
              <a:rPr lang="en-US" altLang="en-US" sz="2800" dirty="0" smtClean="0">
                <a:sym typeface="Symbol" pitchFamily="18" charset="2"/>
              </a:rPr>
              <a:t>Fraction: 000…00</a:t>
            </a:r>
            <a:r>
              <a:rPr lang="en-US" altLang="en-US" sz="2800" dirty="0" smtClean="0"/>
              <a:t> </a:t>
            </a:r>
            <a:r>
              <a:rPr lang="en-US" altLang="en-US" sz="2800" dirty="0" smtClean="0">
                <a:sym typeface="Symbol" pitchFamily="18" charset="2"/>
              </a:rPr>
              <a:t> </a:t>
            </a:r>
            <a:r>
              <a:rPr lang="en-US" altLang="en-US" sz="2800" dirty="0" err="1" smtClean="0">
                <a:sym typeface="Symbol" pitchFamily="18" charset="2"/>
              </a:rPr>
              <a:t>significand</a:t>
            </a:r>
            <a:r>
              <a:rPr lang="en-US" altLang="en-US" sz="2800" dirty="0" smtClean="0">
                <a:sym typeface="Symbol" pitchFamily="18" charset="2"/>
              </a:rPr>
              <a:t> = 1.0</a:t>
            </a:r>
          </a:p>
          <a:p>
            <a:pPr lvl="1"/>
            <a:r>
              <a:rPr lang="en-US" altLang="en-US" sz="2800" dirty="0" smtClean="0">
                <a:sym typeface="Symbol" pitchFamily="18" charset="2"/>
              </a:rPr>
              <a:t>±1.0 × 2</a:t>
            </a:r>
            <a:r>
              <a:rPr lang="en-US" altLang="en-US" sz="2800" baseline="30000" dirty="0" smtClean="0">
                <a:sym typeface="Symbol" pitchFamily="18" charset="2"/>
              </a:rPr>
              <a:t>–126</a:t>
            </a:r>
            <a:r>
              <a:rPr lang="en-US" altLang="en-US" sz="2800" dirty="0" smtClean="0">
                <a:sym typeface="Symbol" pitchFamily="18" charset="2"/>
              </a:rPr>
              <a:t> ≈ ±1.2 × 10</a:t>
            </a:r>
            <a:r>
              <a:rPr lang="en-US" altLang="en-US" sz="2800" baseline="30000" dirty="0" smtClean="0">
                <a:sym typeface="Symbol" pitchFamily="18" charset="2"/>
              </a:rPr>
              <a:t>–38</a:t>
            </a:r>
          </a:p>
          <a:p>
            <a:r>
              <a:rPr lang="en-US" altLang="en-US" dirty="0" smtClean="0">
                <a:sym typeface="Symbol" pitchFamily="18" charset="2"/>
              </a:rPr>
              <a:t>Largest value</a:t>
            </a:r>
          </a:p>
          <a:p>
            <a:pPr lvl="1"/>
            <a:r>
              <a:rPr lang="en-US" altLang="en-US" sz="2800" dirty="0" smtClean="0">
                <a:sym typeface="Symbol" pitchFamily="18" charset="2"/>
              </a:rPr>
              <a:t>exponent: </a:t>
            </a:r>
            <a:r>
              <a:rPr lang="en-US" altLang="en-US" sz="2800" dirty="0" smtClean="0">
                <a:sym typeface="Symbol" pitchFamily="18" charset="2"/>
              </a:rPr>
              <a:t>11111110  </a:t>
            </a:r>
            <a:r>
              <a:rPr lang="en-US" altLang="en-US" sz="2800" dirty="0" smtClean="0">
                <a:sym typeface="Symbol" pitchFamily="18" charset="2"/>
              </a:rPr>
              <a:t>actual exponent = 254 – 127 = +127</a:t>
            </a:r>
          </a:p>
          <a:p>
            <a:pPr lvl="1"/>
            <a:r>
              <a:rPr lang="en-US" altLang="en-US" sz="2800" dirty="0" smtClean="0">
                <a:sym typeface="Symbol" pitchFamily="18" charset="2"/>
              </a:rPr>
              <a:t>Fraction: 111…11</a:t>
            </a:r>
            <a:r>
              <a:rPr lang="en-US" altLang="en-US" sz="2800" dirty="0" smtClean="0"/>
              <a:t> </a:t>
            </a:r>
            <a:r>
              <a:rPr lang="en-US" altLang="en-US" sz="2800" dirty="0" smtClean="0">
                <a:sym typeface="Symbol" pitchFamily="18" charset="2"/>
              </a:rPr>
              <a:t> </a:t>
            </a:r>
            <a:r>
              <a:rPr lang="en-US" altLang="en-US" sz="2800" dirty="0" err="1" smtClean="0">
                <a:sym typeface="Symbol" pitchFamily="18" charset="2"/>
              </a:rPr>
              <a:t>significand</a:t>
            </a:r>
            <a:r>
              <a:rPr lang="en-US" altLang="en-US" sz="2800" dirty="0" smtClean="0">
                <a:sym typeface="Symbol" pitchFamily="18" charset="2"/>
              </a:rPr>
              <a:t> ≈ 2.0</a:t>
            </a:r>
          </a:p>
          <a:p>
            <a:pPr lvl="1"/>
            <a:r>
              <a:rPr lang="en-US" altLang="en-US" sz="2800" dirty="0" smtClean="0">
                <a:sym typeface="Symbol" pitchFamily="18" charset="2"/>
              </a:rPr>
              <a:t>±2.0 × 2</a:t>
            </a:r>
            <a:r>
              <a:rPr lang="en-US" altLang="en-US" sz="2800" baseline="30000" dirty="0" smtClean="0">
                <a:sym typeface="Symbol" pitchFamily="18" charset="2"/>
              </a:rPr>
              <a:t>+127</a:t>
            </a:r>
            <a:r>
              <a:rPr lang="en-US" altLang="en-US" sz="2800" dirty="0" smtClean="0">
                <a:sym typeface="Symbol" pitchFamily="18" charset="2"/>
              </a:rPr>
              <a:t> ≈ ±3.4 × 10</a:t>
            </a:r>
            <a:r>
              <a:rPr lang="en-US" altLang="en-US" sz="2800" baseline="30000" dirty="0" smtClean="0">
                <a:sym typeface="Symbol" pitchFamily="18" charset="2"/>
              </a:rPr>
              <a:t>+38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Single-Precision Range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199" y="1178053"/>
            <a:ext cx="10680865" cy="4997896"/>
          </a:xfrm>
        </p:spPr>
        <p:txBody>
          <a:bodyPr/>
          <a:lstStyle/>
          <a:p>
            <a:r>
              <a:rPr lang="en-US" altLang="en-US" dirty="0" smtClean="0"/>
              <a:t>Exponents 0000…00 and 1111…11 reserved</a:t>
            </a:r>
          </a:p>
          <a:p>
            <a:r>
              <a:rPr lang="en-US" altLang="en-US" dirty="0" smtClean="0"/>
              <a:t>Smallest value</a:t>
            </a:r>
          </a:p>
          <a:p>
            <a:pPr lvl="1"/>
            <a:r>
              <a:rPr lang="en-US" altLang="en-US" sz="2800" dirty="0" smtClean="0"/>
              <a:t>Exponent: </a:t>
            </a:r>
            <a:r>
              <a:rPr lang="en-US" altLang="en-US" sz="2800" dirty="0" smtClean="0"/>
              <a:t>00000000001 </a:t>
            </a:r>
            <a:r>
              <a:rPr lang="en-US" altLang="en-US" sz="2800" dirty="0" smtClean="0">
                <a:sym typeface="Symbol" pitchFamily="18" charset="2"/>
              </a:rPr>
              <a:t> </a:t>
            </a:r>
            <a:r>
              <a:rPr lang="en-US" altLang="en-US" sz="2800" dirty="0" smtClean="0">
                <a:sym typeface="Symbol" pitchFamily="18" charset="2"/>
              </a:rPr>
              <a:t>actual exponent = 1 – 1023 = –1022</a:t>
            </a:r>
          </a:p>
          <a:p>
            <a:pPr lvl="1"/>
            <a:r>
              <a:rPr lang="en-US" altLang="en-US" sz="2800" dirty="0" smtClean="0">
                <a:sym typeface="Symbol" pitchFamily="18" charset="2"/>
              </a:rPr>
              <a:t>Fraction: 000…00</a:t>
            </a:r>
            <a:r>
              <a:rPr lang="en-US" altLang="en-US" sz="2800" dirty="0" smtClean="0"/>
              <a:t> </a:t>
            </a:r>
            <a:r>
              <a:rPr lang="en-US" altLang="en-US" sz="2800" dirty="0" smtClean="0">
                <a:sym typeface="Symbol" pitchFamily="18" charset="2"/>
              </a:rPr>
              <a:t> </a:t>
            </a:r>
            <a:r>
              <a:rPr lang="en-US" altLang="en-US" sz="2800" dirty="0" err="1" smtClean="0">
                <a:sym typeface="Symbol" pitchFamily="18" charset="2"/>
              </a:rPr>
              <a:t>significand</a:t>
            </a:r>
            <a:r>
              <a:rPr lang="en-US" altLang="en-US" sz="2800" dirty="0" smtClean="0">
                <a:sym typeface="Symbol" pitchFamily="18" charset="2"/>
              </a:rPr>
              <a:t> = 1.0</a:t>
            </a:r>
          </a:p>
          <a:p>
            <a:pPr lvl="1"/>
            <a:r>
              <a:rPr lang="en-US" altLang="en-US" sz="2800" dirty="0" smtClean="0">
                <a:sym typeface="Symbol" pitchFamily="18" charset="2"/>
              </a:rPr>
              <a:t>±1.0 × 2</a:t>
            </a:r>
            <a:r>
              <a:rPr lang="en-US" altLang="en-US" sz="2800" baseline="30000" dirty="0" smtClean="0">
                <a:sym typeface="Symbol" pitchFamily="18" charset="2"/>
              </a:rPr>
              <a:t>–1022</a:t>
            </a:r>
            <a:r>
              <a:rPr lang="en-US" altLang="en-US" sz="2800" dirty="0" smtClean="0">
                <a:sym typeface="Symbol" pitchFamily="18" charset="2"/>
              </a:rPr>
              <a:t> ≈ ±2.2 × 10</a:t>
            </a:r>
            <a:r>
              <a:rPr lang="en-US" altLang="en-US" sz="2800" baseline="30000" dirty="0" smtClean="0">
                <a:sym typeface="Symbol" pitchFamily="18" charset="2"/>
              </a:rPr>
              <a:t>–308</a:t>
            </a:r>
          </a:p>
          <a:p>
            <a:r>
              <a:rPr lang="en-US" altLang="en-US" dirty="0" smtClean="0">
                <a:sym typeface="Symbol" pitchFamily="18" charset="2"/>
              </a:rPr>
              <a:t>Largest value</a:t>
            </a:r>
          </a:p>
          <a:p>
            <a:pPr lvl="1"/>
            <a:r>
              <a:rPr lang="en-US" altLang="en-US" sz="2800" dirty="0" smtClean="0">
                <a:sym typeface="Symbol" pitchFamily="18" charset="2"/>
              </a:rPr>
              <a:t>Exponent: </a:t>
            </a:r>
            <a:r>
              <a:rPr lang="en-US" altLang="en-US" sz="2800" dirty="0" smtClean="0">
                <a:sym typeface="Symbol" pitchFamily="18" charset="2"/>
              </a:rPr>
              <a:t>11111111110  </a:t>
            </a:r>
            <a:r>
              <a:rPr lang="en-US" altLang="en-US" sz="2800" dirty="0" smtClean="0">
                <a:sym typeface="Symbol" pitchFamily="18" charset="2"/>
              </a:rPr>
              <a:t>actual exponent = 2046 – 1023 = +1023</a:t>
            </a:r>
          </a:p>
          <a:p>
            <a:pPr lvl="1"/>
            <a:r>
              <a:rPr lang="en-US" altLang="en-US" sz="2800" dirty="0" smtClean="0">
                <a:sym typeface="Symbol" pitchFamily="18" charset="2"/>
              </a:rPr>
              <a:t>Fraction: 111…11</a:t>
            </a:r>
            <a:r>
              <a:rPr lang="en-US" altLang="en-US" sz="2800" dirty="0" smtClean="0"/>
              <a:t> </a:t>
            </a:r>
            <a:r>
              <a:rPr lang="en-US" altLang="en-US" sz="2800" dirty="0" smtClean="0">
                <a:sym typeface="Symbol" pitchFamily="18" charset="2"/>
              </a:rPr>
              <a:t> </a:t>
            </a:r>
            <a:r>
              <a:rPr lang="en-US" altLang="en-US" sz="2800" dirty="0" err="1" smtClean="0">
                <a:sym typeface="Symbol" pitchFamily="18" charset="2"/>
              </a:rPr>
              <a:t>significand</a:t>
            </a:r>
            <a:r>
              <a:rPr lang="en-US" altLang="en-US" sz="2800" dirty="0" smtClean="0">
                <a:sym typeface="Symbol" pitchFamily="18" charset="2"/>
              </a:rPr>
              <a:t> ≈ 2.0</a:t>
            </a:r>
          </a:p>
          <a:p>
            <a:pPr lvl="1"/>
            <a:r>
              <a:rPr lang="en-US" altLang="en-US" sz="2800" dirty="0" smtClean="0">
                <a:sym typeface="Symbol" pitchFamily="18" charset="2"/>
              </a:rPr>
              <a:t>±2.0 × 2</a:t>
            </a:r>
            <a:r>
              <a:rPr lang="en-US" altLang="en-US" sz="2800" baseline="30000" dirty="0" smtClean="0">
                <a:sym typeface="Symbol" pitchFamily="18" charset="2"/>
              </a:rPr>
              <a:t>+1023</a:t>
            </a:r>
            <a:r>
              <a:rPr lang="en-US" altLang="en-US" sz="2800" dirty="0" smtClean="0">
                <a:sym typeface="Symbol" pitchFamily="18" charset="2"/>
              </a:rPr>
              <a:t> ≈ ±1.8 × </a:t>
            </a:r>
            <a:r>
              <a:rPr lang="en-US" altLang="en-US" sz="2800" dirty="0" smtClean="0">
                <a:sym typeface="Symbol" pitchFamily="18" charset="2"/>
              </a:rPr>
              <a:t>10</a:t>
            </a:r>
            <a:r>
              <a:rPr lang="en-US" altLang="en-US" sz="2800" baseline="30000" dirty="0" smtClean="0">
                <a:sym typeface="Symbol" pitchFamily="18" charset="2"/>
              </a:rPr>
              <a:t>+308</a:t>
            </a:r>
            <a:endParaRPr lang="en-US" altLang="en-US" sz="2800" baseline="30000" dirty="0" smtClean="0">
              <a:sym typeface="Symbol" pitchFamily="18" charset="2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Double-Precision Range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4000" dirty="0" smtClean="0"/>
              <a:t>Relative precision</a:t>
            </a:r>
          </a:p>
          <a:p>
            <a:pPr lvl="1"/>
            <a:r>
              <a:rPr lang="en-US" altLang="en-US" dirty="0" smtClean="0"/>
              <a:t>all fraction bits are significant</a:t>
            </a:r>
          </a:p>
          <a:p>
            <a:pPr lvl="1"/>
            <a:r>
              <a:rPr lang="en-US" altLang="en-US" dirty="0" smtClean="0"/>
              <a:t>Single: approx 2</a:t>
            </a:r>
            <a:r>
              <a:rPr lang="en-US" altLang="en-US" baseline="30000" dirty="0" smtClean="0"/>
              <a:t>–23</a:t>
            </a:r>
          </a:p>
          <a:p>
            <a:pPr lvl="2"/>
            <a:r>
              <a:rPr lang="en-US" altLang="en-US" sz="2800" dirty="0" smtClean="0"/>
              <a:t>Equivalent to 23 × log</a:t>
            </a:r>
            <a:r>
              <a:rPr lang="en-US" altLang="en-US" sz="2800" baseline="-25000" dirty="0" smtClean="0"/>
              <a:t>10</a:t>
            </a:r>
            <a:r>
              <a:rPr lang="en-US" altLang="en-US" sz="2800" dirty="0" smtClean="0"/>
              <a:t>2 ≈ 23 × 0.3 ≈ 6 decimal digits of precision</a:t>
            </a:r>
          </a:p>
          <a:p>
            <a:pPr lvl="1"/>
            <a:r>
              <a:rPr lang="en-US" altLang="en-US" dirty="0" smtClean="0"/>
              <a:t>Double: approx 2</a:t>
            </a:r>
            <a:r>
              <a:rPr lang="en-US" altLang="en-US" baseline="30000" dirty="0" smtClean="0"/>
              <a:t>–52</a:t>
            </a:r>
          </a:p>
          <a:p>
            <a:pPr lvl="2"/>
            <a:r>
              <a:rPr lang="en-US" altLang="en-US" sz="2800" dirty="0" smtClean="0"/>
              <a:t>Equivalent to 52 × log</a:t>
            </a:r>
            <a:r>
              <a:rPr lang="en-US" altLang="en-US" sz="2800" baseline="-25000" dirty="0" smtClean="0"/>
              <a:t>10</a:t>
            </a:r>
            <a:r>
              <a:rPr lang="en-US" altLang="en-US" sz="2800" dirty="0" smtClean="0"/>
              <a:t>2 ≈ 52 × 0.3 ≈ 16 decimal digits of precision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Floating-Point Precision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Represent –0.75</a:t>
            </a:r>
          </a:p>
          <a:p>
            <a:pPr lvl="1"/>
            <a:r>
              <a:rPr lang="en-US" altLang="en-US" dirty="0" smtClean="0"/>
              <a:t>–0.75 = (–1)</a:t>
            </a:r>
            <a:r>
              <a:rPr lang="en-US" altLang="en-US" baseline="30000" dirty="0" smtClean="0"/>
              <a:t>1</a:t>
            </a:r>
            <a:r>
              <a:rPr lang="en-US" altLang="en-US" dirty="0" smtClean="0"/>
              <a:t> × 1.1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× 2</a:t>
            </a:r>
            <a:r>
              <a:rPr lang="en-US" altLang="en-US" baseline="30000" dirty="0" smtClean="0"/>
              <a:t>–1</a:t>
            </a:r>
          </a:p>
          <a:p>
            <a:pPr lvl="1"/>
            <a:r>
              <a:rPr lang="en-US" altLang="en-US" dirty="0" smtClean="0"/>
              <a:t>S = </a:t>
            </a:r>
            <a:r>
              <a:rPr lang="en-US" altLang="en-US" dirty="0" smtClean="0">
                <a:solidFill>
                  <a:schemeClr val="hlink"/>
                </a:solidFill>
              </a:rPr>
              <a:t>1</a:t>
            </a:r>
          </a:p>
          <a:p>
            <a:pPr lvl="1"/>
            <a:r>
              <a:rPr lang="en-US" altLang="en-US" dirty="0" smtClean="0"/>
              <a:t>Fraction = </a:t>
            </a:r>
            <a:r>
              <a:rPr lang="en-US" altLang="en-US" dirty="0" smtClean="0">
                <a:solidFill>
                  <a:schemeClr val="tx2"/>
                </a:solidFill>
              </a:rPr>
              <a:t>1000…00</a:t>
            </a:r>
            <a:r>
              <a:rPr lang="en-US" altLang="en-US" baseline="-25000" dirty="0" smtClean="0"/>
              <a:t>2</a:t>
            </a:r>
            <a:endParaRPr lang="en-US" altLang="en-US" dirty="0" smtClean="0">
              <a:solidFill>
                <a:schemeClr val="folHlink"/>
              </a:solidFill>
            </a:endParaRPr>
          </a:p>
          <a:p>
            <a:pPr lvl="1"/>
            <a:r>
              <a:rPr lang="en-US" altLang="en-US" dirty="0" smtClean="0"/>
              <a:t>Exponent = –1 + Bias</a:t>
            </a:r>
          </a:p>
          <a:p>
            <a:pPr lvl="2"/>
            <a:r>
              <a:rPr lang="en-US" altLang="en-US" sz="2800" dirty="0" smtClean="0"/>
              <a:t>Single: –1 + 127 = 126 = </a:t>
            </a:r>
            <a:r>
              <a:rPr lang="en-US" altLang="en-US" sz="2800" dirty="0" smtClean="0">
                <a:solidFill>
                  <a:srgbClr val="008000"/>
                </a:solidFill>
              </a:rPr>
              <a:t>01111110</a:t>
            </a:r>
            <a:r>
              <a:rPr lang="en-US" altLang="en-US" sz="2800" baseline="-25000" dirty="0" smtClean="0"/>
              <a:t>2</a:t>
            </a:r>
            <a:endParaRPr lang="en-US" altLang="en-US" sz="2800" dirty="0" smtClean="0"/>
          </a:p>
          <a:p>
            <a:pPr lvl="2"/>
            <a:r>
              <a:rPr lang="en-US" altLang="en-US" sz="2800" dirty="0" smtClean="0"/>
              <a:t>Double: –1 + 1023 = 1022 = </a:t>
            </a:r>
            <a:r>
              <a:rPr lang="en-US" altLang="en-US" sz="2800" dirty="0" smtClean="0">
                <a:solidFill>
                  <a:srgbClr val="008000"/>
                </a:solidFill>
              </a:rPr>
              <a:t>01111111110</a:t>
            </a:r>
            <a:r>
              <a:rPr lang="en-US" altLang="en-US" sz="2800" baseline="-25000" dirty="0" smtClean="0"/>
              <a:t>2</a:t>
            </a:r>
            <a:endParaRPr lang="en-US" altLang="en-US" sz="2800" dirty="0" smtClean="0"/>
          </a:p>
          <a:p>
            <a:r>
              <a:rPr lang="en-US" altLang="en-US" dirty="0" smtClean="0"/>
              <a:t>Single: </a:t>
            </a:r>
            <a:r>
              <a:rPr lang="en-US" altLang="en-US" dirty="0" smtClean="0">
                <a:solidFill>
                  <a:schemeClr val="hlink"/>
                </a:solidFill>
              </a:rPr>
              <a:t>1</a:t>
            </a:r>
            <a:r>
              <a:rPr lang="en-US" altLang="en-US" dirty="0" smtClean="0">
                <a:solidFill>
                  <a:srgbClr val="008000"/>
                </a:solidFill>
              </a:rPr>
              <a:t>01111110</a:t>
            </a:r>
            <a:r>
              <a:rPr lang="en-US" altLang="en-US" dirty="0" smtClean="0">
                <a:solidFill>
                  <a:schemeClr val="tx2"/>
                </a:solidFill>
              </a:rPr>
              <a:t>1000…00</a:t>
            </a:r>
          </a:p>
          <a:p>
            <a:r>
              <a:rPr lang="en-US" altLang="en-US" dirty="0" smtClean="0"/>
              <a:t>Double: </a:t>
            </a:r>
            <a:r>
              <a:rPr lang="en-US" altLang="en-US" dirty="0" smtClean="0">
                <a:solidFill>
                  <a:schemeClr val="hlink"/>
                </a:solidFill>
              </a:rPr>
              <a:t>1</a:t>
            </a:r>
            <a:r>
              <a:rPr lang="en-US" altLang="en-US" dirty="0" smtClean="0">
                <a:solidFill>
                  <a:srgbClr val="008000"/>
                </a:solidFill>
              </a:rPr>
              <a:t>01111111110</a:t>
            </a:r>
            <a:r>
              <a:rPr lang="en-US" altLang="en-US" dirty="0" smtClean="0">
                <a:solidFill>
                  <a:schemeClr val="tx2"/>
                </a:solidFill>
              </a:rPr>
              <a:t>1000…00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Floating-Point Example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What number is represented by the single-precision </a:t>
            </a:r>
            <a:r>
              <a:rPr lang="en-US" altLang="en-US" dirty="0" smtClean="0"/>
              <a:t>float  </a:t>
            </a:r>
            <a:r>
              <a:rPr lang="en-US" altLang="en-US" dirty="0" smtClean="0">
                <a:solidFill>
                  <a:schemeClr val="hlink"/>
                </a:solidFill>
              </a:rPr>
              <a:t>1</a:t>
            </a:r>
            <a:r>
              <a:rPr lang="en-US" altLang="en-US" dirty="0" smtClean="0">
                <a:solidFill>
                  <a:srgbClr val="008000"/>
                </a:solidFill>
              </a:rPr>
              <a:t>10000001</a:t>
            </a:r>
            <a:r>
              <a:rPr lang="en-US" altLang="en-US" dirty="0" smtClean="0">
                <a:solidFill>
                  <a:schemeClr val="tx2"/>
                </a:solidFill>
              </a:rPr>
              <a:t>01000…00</a:t>
            </a:r>
            <a:endParaRPr lang="en-US" altLang="en-US" dirty="0" smtClean="0">
              <a:solidFill>
                <a:schemeClr val="tx2"/>
              </a:solidFill>
            </a:endParaRPr>
          </a:p>
          <a:p>
            <a:pPr lvl="1"/>
            <a:r>
              <a:rPr lang="en-US" altLang="en-US" dirty="0" smtClean="0"/>
              <a:t>S = </a:t>
            </a:r>
            <a:r>
              <a:rPr lang="en-US" altLang="en-US" dirty="0" smtClean="0">
                <a:solidFill>
                  <a:schemeClr val="hlink"/>
                </a:solidFill>
              </a:rPr>
              <a:t>1</a:t>
            </a:r>
          </a:p>
          <a:p>
            <a:pPr lvl="1"/>
            <a:r>
              <a:rPr lang="en-US" altLang="en-US" dirty="0" smtClean="0"/>
              <a:t>Fraction = </a:t>
            </a:r>
            <a:r>
              <a:rPr lang="en-US" altLang="en-US" dirty="0" smtClean="0">
                <a:solidFill>
                  <a:schemeClr val="tx2"/>
                </a:solidFill>
              </a:rPr>
              <a:t>01000…00</a:t>
            </a:r>
            <a:r>
              <a:rPr lang="en-US" altLang="en-US" baseline="-25000" dirty="0" smtClean="0"/>
              <a:t>2</a:t>
            </a:r>
            <a:endParaRPr lang="en-US" altLang="en-US" dirty="0" smtClean="0">
              <a:solidFill>
                <a:schemeClr val="folHlink"/>
              </a:solidFill>
            </a:endParaRPr>
          </a:p>
          <a:p>
            <a:pPr lvl="1"/>
            <a:r>
              <a:rPr lang="en-US" altLang="en-US" dirty="0" err="1" smtClean="0"/>
              <a:t>Fxponent</a:t>
            </a:r>
            <a:r>
              <a:rPr lang="en-US" altLang="en-US" dirty="0" smtClean="0"/>
              <a:t> = </a:t>
            </a:r>
            <a:r>
              <a:rPr lang="en-US" altLang="en-US" dirty="0" smtClean="0">
                <a:solidFill>
                  <a:srgbClr val="008000"/>
                </a:solidFill>
              </a:rPr>
              <a:t>10000001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= 129</a:t>
            </a:r>
          </a:p>
          <a:p>
            <a:r>
              <a:rPr lang="en-US" altLang="en-US" dirty="0" smtClean="0"/>
              <a:t>x = (–1)</a:t>
            </a:r>
            <a:r>
              <a:rPr lang="en-US" altLang="en-US" baseline="30000" dirty="0" smtClean="0"/>
              <a:t>1</a:t>
            </a:r>
            <a:r>
              <a:rPr lang="en-US" altLang="en-US" dirty="0" smtClean="0"/>
              <a:t> × (1 + 01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) × 2</a:t>
            </a:r>
            <a:r>
              <a:rPr lang="en-US" altLang="en-US" baseline="30000" dirty="0" smtClean="0"/>
              <a:t>(129 – 127)</a:t>
            </a:r>
            <a:endParaRPr lang="en-US" altLang="en-US" dirty="0" smtClean="0"/>
          </a:p>
          <a:p>
            <a:pPr lvl="1">
              <a:buNone/>
            </a:pPr>
            <a:r>
              <a:rPr lang="en-US" altLang="en-US" sz="3600" dirty="0" smtClean="0"/>
              <a:t>= </a:t>
            </a:r>
            <a:r>
              <a:rPr lang="en-US" altLang="en-US" sz="3600" dirty="0" smtClean="0"/>
              <a:t>(–1) × 1.25 × 2</a:t>
            </a:r>
            <a:r>
              <a:rPr lang="en-US" altLang="en-US" sz="3600" baseline="30000" dirty="0" smtClean="0"/>
              <a:t>2</a:t>
            </a:r>
            <a:endParaRPr lang="en-US" altLang="en-US" sz="3600" dirty="0" smtClean="0"/>
          </a:p>
          <a:p>
            <a:pPr lvl="1">
              <a:buNone/>
            </a:pPr>
            <a:r>
              <a:rPr lang="en-US" altLang="en-US" sz="3600" dirty="0" smtClean="0"/>
              <a:t>= </a:t>
            </a:r>
            <a:r>
              <a:rPr lang="en-US" altLang="en-US" sz="3600" dirty="0" smtClean="0"/>
              <a:t>–5.0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Floating-Point Example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3790</TotalTime>
  <Words>477</Words>
  <Application>Microsoft Office PowerPoint</Application>
  <PresentationFormat>Произвольный</PresentationFormat>
  <Paragraphs>108</Paragraphs>
  <Slides>10</Slides>
  <Notes>2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2" baseType="lpstr">
      <vt:lpstr>Тема Office</vt:lpstr>
      <vt:lpstr>Microsoft Equation 3.0</vt:lpstr>
      <vt:lpstr>Computer Architecture and Operating Systems Lecture 9: Floating-Point Format</vt:lpstr>
      <vt:lpstr> Floating-Point Format</vt:lpstr>
      <vt:lpstr>Floating-Point Standard</vt:lpstr>
      <vt:lpstr>IEEE Floating-Point Format</vt:lpstr>
      <vt:lpstr>Single-Precision Range</vt:lpstr>
      <vt:lpstr>Double-Precision Range</vt:lpstr>
      <vt:lpstr>Floating-Point Precision</vt:lpstr>
      <vt:lpstr>Floating-Point Example</vt:lpstr>
      <vt:lpstr>Floating-Point Example</vt:lpstr>
      <vt:lpstr>Any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Specification-Based Test Program Generation for ARM VMSAv8 MMUs</dc:title>
  <dc:creator>Alexander Kamkin</dc:creator>
  <cp:lastModifiedBy>Sergey</cp:lastModifiedBy>
  <cp:revision>1287</cp:revision>
  <dcterms:created xsi:type="dcterms:W3CDTF">2015-11-11T03:30:50Z</dcterms:created>
  <dcterms:modified xsi:type="dcterms:W3CDTF">2020-09-20T08:02:45Z</dcterms:modified>
</cp:coreProperties>
</file>