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80" r:id="rId4"/>
    <p:sldId id="278" r:id="rId5"/>
    <p:sldId id="259" r:id="rId6"/>
    <p:sldId id="264" r:id="rId7"/>
    <p:sldId id="273" r:id="rId8"/>
    <p:sldId id="274" r:id="rId9"/>
    <p:sldId id="279" r:id="rId10"/>
    <p:sldId id="268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F8BA30"/>
    <a:srgbClr val="273272"/>
    <a:srgbClr val="FF6600"/>
    <a:srgbClr val="1E3272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236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defRPr sz="3600">
                <a:solidFill>
                  <a:srgbClr val="273272"/>
                </a:solidFill>
              </a:defRPr>
            </a:lvl1pPr>
            <a:lvl2pPr>
              <a:defRPr sz="3200">
                <a:solidFill>
                  <a:srgbClr val="273272"/>
                </a:solidFill>
              </a:defRPr>
            </a:lvl2pPr>
            <a:lvl3pPr>
              <a:defRPr>
                <a:solidFill>
                  <a:srgbClr val="273272"/>
                </a:solidFill>
              </a:defRPr>
            </a:lvl3pPr>
            <a:lvl4pPr>
              <a:defRPr>
                <a:solidFill>
                  <a:srgbClr val="273272"/>
                </a:solidFill>
              </a:defRPr>
            </a:lvl4pPr>
            <a:lvl5pPr>
              <a:defRPr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/>
              <a:t>Computer Architecture and Operating Systems</a:t>
            </a:r>
            <a:br>
              <a:rPr lang="en-US" b="1" dirty="0" smtClean="0"/>
            </a:br>
            <a:r>
              <a:rPr lang="en-US" b="1" dirty="0" smtClean="0"/>
              <a:t>Lecture X: Subject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74700" y="1213467"/>
            <a:ext cx="10515600" cy="4825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Высокая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45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автоматизация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45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базе спецификаций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Гибкая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настройка на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разные архитектуры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Расширяемость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Поддержка </a:t>
            </a:r>
            <a:r>
              <a:rPr lang="en-US" sz="3300" dirty="0" smtClean="0">
                <a:solidFill>
                  <a:srgbClr val="273272"/>
                </a:solidFill>
              </a:rPr>
              <a:t>RISC-V</a:t>
            </a:r>
            <a:endParaRPr kumimoji="0" 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source</a:t>
            </a:r>
            <a:endParaRPr kumimoji="0" lang="ru-RU" sz="3300" b="0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Применяется в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3300" dirty="0" smtClean="0">
                <a:solidFill>
                  <a:srgbClr val="224566"/>
                </a:solidFill>
              </a:rPr>
              <a:t> 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45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реальных проектах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MicroTESK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sz="4000" dirty="0" smtClean="0"/>
              <a:t>Заключение</a:t>
            </a:r>
            <a:endParaRPr lang="ru-RU" sz="4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02250242"/>
              </p:ext>
            </p:extLst>
          </p:nvPr>
        </p:nvGraphicFramePr>
        <p:xfrm>
          <a:off x="4851400" y="2867437"/>
          <a:ext cx="6413500" cy="281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754"/>
                <a:gridCol w="229674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F7B217"/>
                          </a:solidFill>
                        </a:rPr>
                        <a:t>Архитектура</a:t>
                      </a:r>
                      <a:endParaRPr lang="ru-RU" sz="22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73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7B217"/>
                          </a:solidFill>
                        </a:rPr>
                        <a:t>RISC-V</a:t>
                      </a:r>
                      <a:endParaRPr lang="ru-RU" sz="22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7327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RISC-V Instruction Set Manual</a:t>
                      </a:r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 </a:t>
                      </a:r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Volume I: User-Level ISA</a:t>
                      </a:r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 (</a:t>
                      </a:r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v.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 </a:t>
                      </a:r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2.2)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273272"/>
                          </a:solidFill>
                        </a:rPr>
                        <a:t>RV32I, RV64I, RV32M, RV64M, RV32A, RV64A, RV32F, RV64F, RV32D, RV64D</a:t>
                      </a:r>
                      <a:endParaRPr lang="ru-RU" sz="1800" b="1" i="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Symbol"/>
                        <a:buNone/>
                      </a:pPr>
                      <a:r>
                        <a:rPr lang="en-US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145 </a:t>
                      </a:r>
                      <a:r>
                        <a:rPr lang="ru-RU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страниц</a:t>
                      </a:r>
                      <a:endParaRPr lang="en-US" sz="2200" dirty="0" smtClean="0">
                        <a:solidFill>
                          <a:srgbClr val="273272"/>
                        </a:solidFill>
                        <a:sym typeface="Symbol" panose="05050102010706020507" pitchFamily="18" charset="2"/>
                      </a:endParaRPr>
                    </a:p>
                    <a:p>
                      <a:pPr>
                        <a:buFont typeface="Symbol"/>
                        <a:buNone/>
                      </a:pPr>
                      <a:endParaRPr lang="ru-RU" sz="2200" dirty="0" smtClean="0">
                        <a:solidFill>
                          <a:srgbClr val="273272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Поддерживаемы</a:t>
                      </a:r>
                      <a:r>
                        <a:rPr lang="ru-RU" sz="2200" b="1" i="0" baseline="0" dirty="0" smtClean="0">
                          <a:solidFill>
                            <a:srgbClr val="273272"/>
                          </a:solidFill>
                        </a:rPr>
                        <a:t>е инструкции</a:t>
                      </a:r>
                      <a:endParaRPr lang="ru-RU" sz="2200" b="1" i="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201</a:t>
                      </a:r>
                      <a:r>
                        <a:rPr lang="ru-RU" sz="2200" dirty="0" smtClean="0">
                          <a:solidFill>
                            <a:srgbClr val="273272"/>
                          </a:solidFill>
                        </a:rPr>
                        <a:t> инструкция</a:t>
                      </a:r>
                      <a:endParaRPr lang="ru-RU" sz="22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Спецификации 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ISA</a:t>
                      </a:r>
                      <a:r>
                        <a:rPr lang="ru-RU" sz="2200" b="1" i="0" baseline="0" dirty="0" smtClean="0">
                          <a:solidFill>
                            <a:srgbClr val="273272"/>
                          </a:solidFill>
                        </a:rPr>
                        <a:t> 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(</a:t>
                      </a:r>
                      <a:r>
                        <a:rPr lang="en-US" sz="2200" b="1" i="0" baseline="0" dirty="0" err="1" smtClean="0">
                          <a:solidFill>
                            <a:srgbClr val="273272"/>
                          </a:solidFill>
                        </a:rPr>
                        <a:t>nML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)</a:t>
                      </a:r>
                      <a:endParaRPr lang="ru-RU" sz="2200" b="1" i="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2300</a:t>
                      </a:r>
                      <a:r>
                        <a:rPr lang="ru-RU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 строк</a:t>
                      </a:r>
                      <a:endParaRPr lang="ru-RU" sz="22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683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MicroTESK</a:t>
            </a:r>
            <a:r>
              <a:rPr lang="en-US" dirty="0" smtClean="0"/>
              <a:t> </a:t>
            </a:r>
            <a:r>
              <a:rPr lang="en-US" b="1" dirty="0" smtClean="0"/>
              <a:t>	</a:t>
            </a:r>
            <a:r>
              <a:rPr lang="ru-RU" sz="4000" dirty="0" smtClean="0"/>
              <a:t>Планы на будущее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8103"/>
            <a:ext cx="10763992" cy="42321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/>
              <a:t>Повышение </a:t>
            </a:r>
            <a:r>
              <a:rPr lang="ru-RU" sz="3600" dirty="0" smtClean="0">
                <a:solidFill>
                  <a:srgbClr val="FF6600"/>
                </a:solidFill>
              </a:rPr>
              <a:t>уровня автоматизации</a:t>
            </a:r>
            <a:r>
              <a:rPr lang="ru-RU" sz="3600" dirty="0" smtClean="0"/>
              <a:t> генерации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rgbClr val="FF6600"/>
                </a:solidFill>
              </a:rPr>
              <a:t>Online</a:t>
            </a:r>
            <a:r>
              <a:rPr lang="ru-RU" sz="3600" dirty="0" smtClean="0"/>
              <a:t>-генерация тестовых программ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Оценка</a:t>
            </a:r>
            <a:r>
              <a:rPr lang="ru-RU" sz="3600" dirty="0" smtClean="0">
                <a:solidFill>
                  <a:srgbClr val="224466"/>
                </a:solidFill>
              </a:rPr>
              <a:t> </a:t>
            </a:r>
            <a:r>
              <a:rPr lang="ru-RU" sz="3600" dirty="0" smtClean="0">
                <a:solidFill>
                  <a:srgbClr val="FF6600"/>
                </a:solidFill>
              </a:rPr>
              <a:t>тестового покрытия</a:t>
            </a:r>
            <a:r>
              <a:rPr lang="ru-RU" sz="3600" dirty="0" smtClean="0"/>
              <a:t> на уровне архитектуры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rgbClr val="FF6600"/>
                </a:solidFill>
              </a:rPr>
              <a:t>Статический анализ </a:t>
            </a:r>
            <a:r>
              <a:rPr lang="ru-RU" sz="3600" dirty="0" smtClean="0"/>
              <a:t>и верификация бинарного кода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055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084582"/>
            <a:ext cx="5570702" cy="32642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MicroTESK</a:t>
            </a:r>
            <a:r>
              <a:rPr lang="en-US" dirty="0" smtClean="0"/>
              <a:t>	</a:t>
            </a:r>
            <a:r>
              <a:rPr lang="ru-RU" sz="4000" dirty="0" smtClean="0"/>
              <a:t>Контакты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397" y="1084582"/>
            <a:ext cx="4891403" cy="3264263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91" y="4274949"/>
            <a:ext cx="2424684" cy="2424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9269" y="4481844"/>
            <a:ext cx="7511666" cy="2003624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25200" rIns="0" bIns="252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http://www.microtesk.org/</a:t>
            </a:r>
          </a:p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http://forge.ispras.ru/projects/microtesk-riscv</a:t>
            </a:r>
            <a:r>
              <a:rPr lang="en-US" sz="3000" b="0" dirty="0" smtClean="0">
                <a:solidFill>
                  <a:srgbClr val="1E3272"/>
                </a:solidFill>
                <a:latin typeface="+mj-lt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https://www.facebook.com/MicroTESK</a:t>
            </a:r>
            <a:endParaRPr lang="en-US" sz="3000" b="0" u="sng" dirty="0" smtClean="0">
              <a:solidFill>
                <a:srgbClr val="1E3272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microtesk-support@ispras.ru</a:t>
            </a:r>
            <a:endParaRPr lang="en-US" sz="3000" b="0" u="sng" dirty="0" smtClean="0">
              <a:solidFill>
                <a:srgbClr val="1E3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3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1874" y="-204755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Спасибо</a:t>
            </a:r>
            <a:r>
              <a:rPr lang="en-US" dirty="0" smtClean="0"/>
              <a:t>!	</a:t>
            </a:r>
            <a:r>
              <a:rPr lang="ru-RU" sz="4000" dirty="0" smtClean="0"/>
              <a:t>Вопросы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91" y="4279392"/>
            <a:ext cx="2424684" cy="24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273272"/>
                </a:solidFill>
              </a:rPr>
              <a:t>Генератор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т</a:t>
            </a:r>
            <a:r>
              <a:rPr lang="ru-RU" dirty="0" smtClean="0">
                <a:solidFill>
                  <a:srgbClr val="273272"/>
                </a:solidFill>
              </a:rPr>
              <a:t>естовых </a:t>
            </a:r>
            <a:r>
              <a:rPr lang="ru-RU" dirty="0" smtClean="0"/>
              <a:t>п</a:t>
            </a:r>
            <a:r>
              <a:rPr lang="ru-RU" dirty="0" smtClean="0">
                <a:solidFill>
                  <a:srgbClr val="273272"/>
                </a:solidFill>
              </a:rPr>
              <a:t>рограмм</a:t>
            </a:r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ru-RU" sz="4900" dirty="0" smtClean="0">
                <a:solidFill>
                  <a:srgbClr val="F7B217"/>
                </a:solidFill>
              </a:rPr>
              <a:t>Введение</a:t>
            </a:r>
            <a:r>
              <a:rPr lang="ru-RU" dirty="0" smtClean="0">
                <a:solidFill>
                  <a:srgbClr val="5B9BD5"/>
                </a:solidFill>
              </a:rPr>
              <a:t>    </a:t>
            </a:r>
            <a:r>
              <a:rPr lang="ru-RU" dirty="0" smtClean="0">
                <a:solidFill>
                  <a:srgbClr val="273272"/>
                </a:solidFill>
              </a:rPr>
              <a:t>Тестирование </a:t>
            </a:r>
            <a:r>
              <a:rPr lang="ru-RU" dirty="0" smtClean="0"/>
              <a:t>м</a:t>
            </a:r>
            <a:r>
              <a:rPr lang="ru-RU" dirty="0" smtClean="0">
                <a:solidFill>
                  <a:srgbClr val="273272"/>
                </a:solidFill>
              </a:rPr>
              <a:t>икропроцессоров</a:t>
            </a:r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140" name="Rectangle 42"/>
          <p:cNvSpPr>
            <a:spLocks noChangeArrowheads="1"/>
          </p:cNvSpPr>
          <p:nvPr/>
        </p:nvSpPr>
        <p:spPr bwMode="auto">
          <a:xfrm>
            <a:off x="890228" y="2501527"/>
            <a:ext cx="880293" cy="3112999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 dirty="0">
              <a:latin typeface="Calibri" panose="020F0502020204030204" pitchFamily="34" charset="0"/>
            </a:endParaRPr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4175" y="2319479"/>
            <a:ext cx="1824632" cy="1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537674" y="1771302"/>
            <a:ext cx="1654829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Модель или прототип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  <a:p>
            <a:pPr algn="ctr" eaLnBrk="1" hangingPunct="1"/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(HDL</a:t>
            </a:r>
            <a:r>
              <a:rPr lang="ru-RU" altLang="ru-RU" b="0" dirty="0" smtClean="0">
                <a:solidFill>
                  <a:srgbClr val="273272"/>
                </a:solidFill>
                <a:latin typeface="+mj-lt"/>
              </a:rPr>
              <a:t>, </a:t>
            </a:r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FPGA)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grpSp>
        <p:nvGrpSpPr>
          <p:cNvPr id="143" name="Group 5"/>
          <p:cNvGrpSpPr>
            <a:grpSpLocks/>
          </p:cNvGrpSpPr>
          <p:nvPr/>
        </p:nvGrpSpPr>
        <p:grpSpPr bwMode="auto">
          <a:xfrm>
            <a:off x="2432955" y="3078933"/>
            <a:ext cx="1524000" cy="1863182"/>
            <a:chOff x="670" y="1625"/>
            <a:chExt cx="622" cy="943"/>
          </a:xfrm>
        </p:grpSpPr>
        <p:grpSp>
          <p:nvGrpSpPr>
            <p:cNvPr id="144" name="Group 6"/>
            <p:cNvGrpSpPr>
              <a:grpSpLocks/>
            </p:cNvGrpSpPr>
            <p:nvPr/>
          </p:nvGrpSpPr>
          <p:grpSpPr bwMode="auto">
            <a:xfrm>
              <a:off x="790" y="1625"/>
              <a:ext cx="502" cy="846"/>
              <a:chOff x="3016" y="2452"/>
              <a:chExt cx="680" cy="1023"/>
            </a:xfrm>
          </p:grpSpPr>
          <p:sp>
            <p:nvSpPr>
              <p:cNvPr id="163" name="AutoShape 7"/>
              <p:cNvSpPr>
                <a:spLocks noChangeArrowheads="1"/>
              </p:cNvSpPr>
              <p:nvPr/>
            </p:nvSpPr>
            <p:spPr bwMode="auto">
              <a:xfrm>
                <a:off x="3016" y="2452"/>
                <a:ext cx="680" cy="1023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" name="Line 8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5" name="Line 9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6" name="Line 10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7" name="Line 11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8" name="Line 12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9" name="Line 13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0" name="Line 14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1" name="Line 15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2" name="Line 16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3" name="Line 17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4" name="Line 18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5" name="Line 19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6" name="Line 20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7" name="Line 2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8" name="Line 22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</p:grpSp>
        <p:grpSp>
          <p:nvGrpSpPr>
            <p:cNvPr id="145" name="Group 23"/>
            <p:cNvGrpSpPr>
              <a:grpSpLocks/>
            </p:cNvGrpSpPr>
            <p:nvPr/>
          </p:nvGrpSpPr>
          <p:grpSpPr bwMode="auto">
            <a:xfrm>
              <a:off x="747" y="1676"/>
              <a:ext cx="501" cy="844"/>
              <a:chOff x="3016" y="2455"/>
              <a:chExt cx="679" cy="1020"/>
            </a:xfrm>
          </p:grpSpPr>
          <p:sp>
            <p:nvSpPr>
              <p:cNvPr id="147" name="AutoShape 24"/>
              <p:cNvSpPr>
                <a:spLocks noChangeArrowheads="1"/>
              </p:cNvSpPr>
              <p:nvPr/>
            </p:nvSpPr>
            <p:spPr bwMode="auto">
              <a:xfrm>
                <a:off x="3016" y="2455"/>
                <a:ext cx="679" cy="1020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8" name="Line 25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49" name="Line 26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0" name="Line 27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1" name="Line 28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2" name="Line 29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3" name="Line 30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4" name="Line 31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5" name="Line 32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6" name="Line 33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7" name="Line 34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8" name="Line 35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9" name="Line 36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0" name="Line 37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1" name="Line 38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2" name="Line 39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</p:grpSp>
        <p:sp>
          <p:nvSpPr>
            <p:cNvPr id="146" name="AutoShape 40"/>
            <p:cNvSpPr>
              <a:spLocks noChangeArrowheads="1"/>
            </p:cNvSpPr>
            <p:nvPr/>
          </p:nvSpPr>
          <p:spPr bwMode="auto">
            <a:xfrm>
              <a:off x="670" y="1736"/>
              <a:ext cx="535" cy="832"/>
            </a:xfrm>
            <a:prstGeom prst="foldedCorner">
              <a:avLst>
                <a:gd name="adj" fmla="val 12500"/>
              </a:avLst>
            </a:prstGeom>
            <a:solidFill>
              <a:srgbClr val="5B9BD5"/>
            </a:solidFill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dead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beef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0xf</a:t>
              </a:r>
            </a:p>
            <a:p>
              <a:pPr eaLnBrk="1" hangingPunct="1"/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, a0, 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t1,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t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t1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79" name="Rectangle 41"/>
          <p:cNvSpPr>
            <a:spLocks noChangeArrowheads="1"/>
          </p:cNvSpPr>
          <p:nvPr/>
        </p:nvSpPr>
        <p:spPr bwMode="auto">
          <a:xfrm>
            <a:off x="2237018" y="2457344"/>
            <a:ext cx="1763489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Тестовые программы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  <a:p>
            <a:pPr algn="ctr" eaLnBrk="1" hangingPunct="1"/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(ASM)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180" name="Rectangle 42"/>
          <p:cNvSpPr>
            <a:spLocks noChangeArrowheads="1"/>
          </p:cNvSpPr>
          <p:nvPr/>
        </p:nvSpPr>
        <p:spPr bwMode="auto">
          <a:xfrm>
            <a:off x="4912290" y="4708220"/>
            <a:ext cx="1126560" cy="978205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>
              <a:latin typeface="Calibri" panose="020F0502020204030204" pitchFamily="34" charset="0"/>
            </a:endParaRPr>
          </a:p>
        </p:txBody>
      </p:sp>
      <p:sp>
        <p:nvSpPr>
          <p:cNvPr id="181" name="Rectangle 43"/>
          <p:cNvSpPr>
            <a:spLocks noChangeArrowheads="1"/>
          </p:cNvSpPr>
          <p:nvPr/>
        </p:nvSpPr>
        <p:spPr bwMode="auto">
          <a:xfrm>
            <a:off x="4574173" y="3917378"/>
            <a:ext cx="1874251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rgbClr val="273272"/>
                </a:solidFill>
                <a:latin typeface="+mj-lt"/>
              </a:rPr>
              <a:t>Эталонный симулятор</a:t>
            </a:r>
            <a:r>
              <a:rPr lang="en-US" altLang="ru-RU" b="0" dirty="0">
                <a:solidFill>
                  <a:srgbClr val="273272"/>
                </a:solidFill>
                <a:latin typeface="+mj-lt"/>
              </a:rPr>
              <a:t> (</a:t>
            </a:r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C/C++,</a:t>
            </a:r>
            <a:r>
              <a:rPr lang="ru-RU" altLang="ru-RU" b="0" dirty="0" smtClean="0">
                <a:solidFill>
                  <a:srgbClr val="273272"/>
                </a:solidFill>
                <a:latin typeface="+mj-lt"/>
              </a:rPr>
              <a:t> </a:t>
            </a:r>
            <a:r>
              <a:rPr lang="en-US" altLang="ru-RU" b="0" dirty="0" err="1" smtClean="0">
                <a:solidFill>
                  <a:srgbClr val="273272"/>
                </a:solidFill>
                <a:latin typeface="+mj-lt"/>
              </a:rPr>
              <a:t>SystemC</a:t>
            </a:r>
            <a:r>
              <a:rPr lang="ru-RU" altLang="ru-RU" b="0" dirty="0" smtClean="0">
                <a:solidFill>
                  <a:srgbClr val="273272"/>
                </a:solidFill>
                <a:latin typeface="+mj-lt"/>
              </a:rPr>
              <a:t>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182" name="Rectangle 44"/>
          <p:cNvSpPr>
            <a:spLocks noChangeArrowheads="1"/>
          </p:cNvSpPr>
          <p:nvPr/>
        </p:nvSpPr>
        <p:spPr bwMode="auto">
          <a:xfrm>
            <a:off x="6380768" y="1581704"/>
            <a:ext cx="2027204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Трассы исполнения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  <a:p>
            <a:pPr algn="ctr" eaLnBrk="1" hangingPunct="1"/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(Tarmac)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grpSp>
        <p:nvGrpSpPr>
          <p:cNvPr id="183" name="Group 45"/>
          <p:cNvGrpSpPr>
            <a:grpSpLocks/>
          </p:cNvGrpSpPr>
          <p:nvPr/>
        </p:nvGrpSpPr>
        <p:grpSpPr bwMode="auto">
          <a:xfrm>
            <a:off x="6735433" y="4309201"/>
            <a:ext cx="1499610" cy="1667056"/>
            <a:chOff x="3923" y="1570"/>
            <a:chExt cx="862" cy="953"/>
          </a:xfrm>
        </p:grpSpPr>
        <p:grpSp>
          <p:nvGrpSpPr>
            <p:cNvPr id="184" name="Group 46"/>
            <p:cNvGrpSpPr>
              <a:grpSpLocks/>
            </p:cNvGrpSpPr>
            <p:nvPr/>
          </p:nvGrpSpPr>
          <p:grpSpPr bwMode="auto">
            <a:xfrm>
              <a:off x="4050" y="1570"/>
              <a:ext cx="735" cy="834"/>
              <a:chOff x="3016" y="2659"/>
              <a:chExt cx="680" cy="816"/>
            </a:xfrm>
          </p:grpSpPr>
          <p:sp>
            <p:nvSpPr>
              <p:cNvPr id="203" name="AutoShape 47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204" name="Line 48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" name="Line 49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" name="Line 50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" name="Line 51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" name="Line 52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" name="Line 53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" name="Line 54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" name="Line 55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" name="Line 56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" name="Line 57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" name="Line 58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" name="Line 59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Line 60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7" name="Line 6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8" name="Line 62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5" name="Group 63"/>
            <p:cNvGrpSpPr>
              <a:grpSpLocks/>
            </p:cNvGrpSpPr>
            <p:nvPr/>
          </p:nvGrpSpPr>
          <p:grpSpPr bwMode="auto">
            <a:xfrm>
              <a:off x="3989" y="1628"/>
              <a:ext cx="735" cy="834"/>
              <a:chOff x="3016" y="2659"/>
              <a:chExt cx="680" cy="816"/>
            </a:xfrm>
          </p:grpSpPr>
          <p:sp>
            <p:nvSpPr>
              <p:cNvPr id="187" name="AutoShape 64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188" name="Line 65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9" name="Line 66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0" name="Line 67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1" name="Line 68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" name="Line 69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3" name="Line 70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" name="Line 71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" name="Line 72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6" name="Line 73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7" name="Line 74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8" name="Line 75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" name="Line 76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0" name="Line 77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1" name="Line 78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2" name="Line 79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6" name="AutoShape 80"/>
            <p:cNvSpPr>
              <a:spLocks noChangeArrowheads="1"/>
            </p:cNvSpPr>
            <p:nvPr/>
          </p:nvSpPr>
          <p:spPr bwMode="auto">
            <a:xfrm>
              <a:off x="3923" y="1689"/>
              <a:ext cx="735" cy="834"/>
            </a:xfrm>
            <a:prstGeom prst="foldedCorner">
              <a:avLst>
                <a:gd name="adj" fmla="val 12500"/>
              </a:avLst>
            </a:prstGeom>
            <a:solidFill>
              <a:srgbClr val="5B9BD5"/>
            </a:solidFill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0x2000: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0x2004: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0x2008: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0x200c: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0x2010: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0x2014: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0x2018: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19" name="Rectangle 81"/>
          <p:cNvSpPr>
            <a:spLocks noChangeArrowheads="1"/>
          </p:cNvSpPr>
          <p:nvPr/>
        </p:nvSpPr>
        <p:spPr bwMode="auto">
          <a:xfrm>
            <a:off x="8492513" y="2931337"/>
            <a:ext cx="2111987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Компаратор </a:t>
            </a:r>
            <a:r>
              <a:rPr lang="ru-RU" altLang="ru-RU" dirty="0">
                <a:solidFill>
                  <a:srgbClr val="273272"/>
                </a:solidFill>
                <a:latin typeface="+mj-lt"/>
              </a:rPr>
              <a:t>трасс</a:t>
            </a:r>
            <a:r>
              <a:rPr lang="en-US" altLang="ru-RU" b="0" dirty="0">
                <a:solidFill>
                  <a:srgbClr val="273272"/>
                </a:solidFill>
                <a:latin typeface="+mj-lt"/>
              </a:rPr>
              <a:t> </a:t>
            </a:r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</a:t>
            </a:r>
            <a:r>
              <a:rPr lang="en-US" altLang="ru-RU" b="0" dirty="0">
                <a:solidFill>
                  <a:srgbClr val="273272"/>
                </a:solidFill>
                <a:latin typeface="+mj-lt"/>
              </a:rPr>
              <a:t>Perl, Python)</a:t>
            </a:r>
          </a:p>
        </p:txBody>
      </p:sp>
      <p:cxnSp>
        <p:nvCxnSpPr>
          <p:cNvPr id="220" name="AutoShape 82"/>
          <p:cNvCxnSpPr>
            <a:cxnSpLocks noChangeShapeType="1"/>
          </p:cNvCxnSpPr>
          <p:nvPr/>
        </p:nvCxnSpPr>
        <p:spPr bwMode="auto">
          <a:xfrm>
            <a:off x="4306065" y="2959134"/>
            <a:ext cx="0" cy="1991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1" name="Line 83"/>
          <p:cNvSpPr>
            <a:spLocks noChangeShapeType="1"/>
          </p:cNvSpPr>
          <p:nvPr/>
        </p:nvSpPr>
        <p:spPr bwMode="auto">
          <a:xfrm>
            <a:off x="4304575" y="2959134"/>
            <a:ext cx="269599" cy="14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2" name="Line 84"/>
          <p:cNvSpPr>
            <a:spLocks noChangeShapeType="1"/>
          </p:cNvSpPr>
          <p:nvPr/>
        </p:nvSpPr>
        <p:spPr bwMode="auto">
          <a:xfrm>
            <a:off x="4301598" y="4951684"/>
            <a:ext cx="61069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3" name="Line 85"/>
          <p:cNvSpPr>
            <a:spLocks noChangeShapeType="1"/>
          </p:cNvSpPr>
          <p:nvPr/>
        </p:nvSpPr>
        <p:spPr bwMode="auto">
          <a:xfrm>
            <a:off x="3966460" y="3981426"/>
            <a:ext cx="338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4" name="Line 86"/>
          <p:cNvSpPr>
            <a:spLocks noChangeShapeType="1"/>
          </p:cNvSpPr>
          <p:nvPr/>
        </p:nvSpPr>
        <p:spPr bwMode="auto">
          <a:xfrm>
            <a:off x="6160487" y="2960548"/>
            <a:ext cx="5764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" name="Line 87"/>
          <p:cNvSpPr>
            <a:spLocks noChangeShapeType="1"/>
          </p:cNvSpPr>
          <p:nvPr/>
        </p:nvSpPr>
        <p:spPr bwMode="auto">
          <a:xfrm>
            <a:off x="8553672" y="2960548"/>
            <a:ext cx="0" cy="199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6" name="Line 88"/>
          <p:cNvSpPr>
            <a:spLocks noChangeShapeType="1"/>
          </p:cNvSpPr>
          <p:nvPr/>
        </p:nvSpPr>
        <p:spPr bwMode="auto">
          <a:xfrm>
            <a:off x="8561555" y="4037161"/>
            <a:ext cx="3381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7" name="Line 97"/>
          <p:cNvSpPr>
            <a:spLocks noChangeShapeType="1"/>
          </p:cNvSpPr>
          <p:nvPr/>
        </p:nvSpPr>
        <p:spPr bwMode="auto">
          <a:xfrm flipV="1">
            <a:off x="8235950" y="4951686"/>
            <a:ext cx="327094" cy="1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8" name="Line 98"/>
          <p:cNvSpPr>
            <a:spLocks noChangeShapeType="1"/>
          </p:cNvSpPr>
          <p:nvPr/>
        </p:nvSpPr>
        <p:spPr bwMode="auto">
          <a:xfrm flipV="1">
            <a:off x="6153150" y="4951684"/>
            <a:ext cx="583773" cy="10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9" name="Line 99"/>
          <p:cNvSpPr>
            <a:spLocks noChangeShapeType="1"/>
          </p:cNvSpPr>
          <p:nvPr/>
        </p:nvSpPr>
        <p:spPr bwMode="auto">
          <a:xfrm flipV="1">
            <a:off x="7952351" y="2960548"/>
            <a:ext cx="6106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0" name="Group 100"/>
          <p:cNvGrpSpPr>
            <a:grpSpLocks/>
          </p:cNvGrpSpPr>
          <p:nvPr/>
        </p:nvGrpSpPr>
        <p:grpSpPr bwMode="auto">
          <a:xfrm>
            <a:off x="6736922" y="2221504"/>
            <a:ext cx="1541663" cy="1610265"/>
            <a:chOff x="3923" y="1570"/>
            <a:chExt cx="862" cy="953"/>
          </a:xfrm>
        </p:grpSpPr>
        <p:grpSp>
          <p:nvGrpSpPr>
            <p:cNvPr id="231" name="Group 101"/>
            <p:cNvGrpSpPr>
              <a:grpSpLocks/>
            </p:cNvGrpSpPr>
            <p:nvPr/>
          </p:nvGrpSpPr>
          <p:grpSpPr bwMode="auto">
            <a:xfrm>
              <a:off x="4050" y="1570"/>
              <a:ext cx="735" cy="834"/>
              <a:chOff x="3016" y="2659"/>
              <a:chExt cx="680" cy="816"/>
            </a:xfrm>
          </p:grpSpPr>
          <p:sp>
            <p:nvSpPr>
              <p:cNvPr id="250" name="AutoShape 102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251" name="Line 103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2" name="Line 104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3" name="Line 105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4" name="Line 106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5" name="Line 107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" name="Line 108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7" name="Line 109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8" name="Line 1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9" name="Line 111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0" name="Line 112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1" name="Line 113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2" name="Line 114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3" name="Line 115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4" name="Line 116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5" name="Line 117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32" name="Group 118"/>
            <p:cNvGrpSpPr>
              <a:grpSpLocks/>
            </p:cNvGrpSpPr>
            <p:nvPr/>
          </p:nvGrpSpPr>
          <p:grpSpPr bwMode="auto">
            <a:xfrm>
              <a:off x="3989" y="1628"/>
              <a:ext cx="735" cy="834"/>
              <a:chOff x="3016" y="2659"/>
              <a:chExt cx="680" cy="816"/>
            </a:xfrm>
          </p:grpSpPr>
          <p:sp>
            <p:nvSpPr>
              <p:cNvPr id="234" name="AutoShape 119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235" name="Line 120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" name="Line 121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7" name="Line 122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8" name="Line 123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9" name="Line 124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0" name="Line 125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1" name="Line 126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2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3" name="Line 128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" name="Line 129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" name="Line 130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" name="Line 131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7" name="Line 132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8" name="Line 133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9" name="Line 134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33" name="AutoShape 135"/>
            <p:cNvSpPr>
              <a:spLocks noChangeArrowheads="1"/>
            </p:cNvSpPr>
            <p:nvPr/>
          </p:nvSpPr>
          <p:spPr bwMode="auto">
            <a:xfrm>
              <a:off x="3923" y="1689"/>
              <a:ext cx="735" cy="834"/>
            </a:xfrm>
            <a:prstGeom prst="foldedCorner">
              <a:avLst>
                <a:gd name="adj" fmla="val 12500"/>
              </a:avLst>
            </a:prstGeom>
            <a:solidFill>
              <a:srgbClr val="5B9BD5"/>
            </a:solidFill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0x2000: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0x2004: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0x2008: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0x200c: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0x2010: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0x2014: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0x2018: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bug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66" name="Rectangle 96"/>
          <p:cNvSpPr>
            <a:spLocks noChangeArrowheads="1"/>
          </p:cNvSpPr>
          <p:nvPr/>
        </p:nvSpPr>
        <p:spPr bwMode="auto">
          <a:xfrm>
            <a:off x="8899673" y="3601628"/>
            <a:ext cx="1101577" cy="1027521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>
              <a:latin typeface="Calibri" panose="020F0502020204030204" pitchFamily="34" charset="0"/>
            </a:endParaRPr>
          </a:p>
        </p:txBody>
      </p:sp>
      <p:sp>
        <p:nvSpPr>
          <p:cNvPr id="267" name="Стрелка вправо 266"/>
          <p:cNvSpPr/>
          <p:nvPr/>
        </p:nvSpPr>
        <p:spPr>
          <a:xfrm>
            <a:off x="1951905" y="3861161"/>
            <a:ext cx="452977" cy="439230"/>
          </a:xfrm>
          <a:prstGeom prst="rightArrow">
            <a:avLst/>
          </a:prstGeom>
          <a:solidFill>
            <a:srgbClr val="F7B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68" name="Стрелка вправо 267"/>
          <p:cNvSpPr/>
          <p:nvPr/>
        </p:nvSpPr>
        <p:spPr>
          <a:xfrm>
            <a:off x="10260707" y="3745496"/>
            <a:ext cx="452977" cy="439230"/>
          </a:xfrm>
          <a:prstGeom prst="rightArrow">
            <a:avLst/>
          </a:prstGeom>
          <a:solidFill>
            <a:srgbClr val="F7B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69" name="Умножение 268"/>
          <p:cNvSpPr>
            <a:spLocks noChangeAspect="1"/>
          </p:cNvSpPr>
          <p:nvPr/>
        </p:nvSpPr>
        <p:spPr>
          <a:xfrm>
            <a:off x="10757635" y="3159422"/>
            <a:ext cx="570850" cy="570850"/>
          </a:xfrm>
          <a:prstGeom prst="mathMultiply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Плюс 269"/>
          <p:cNvSpPr>
            <a:spLocks noChangeAspect="1"/>
          </p:cNvSpPr>
          <p:nvPr/>
        </p:nvSpPr>
        <p:spPr>
          <a:xfrm>
            <a:off x="10758899" y="3698014"/>
            <a:ext cx="568915" cy="568915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Плюс 270"/>
          <p:cNvSpPr>
            <a:spLocks noChangeAspect="1"/>
          </p:cNvSpPr>
          <p:nvPr/>
        </p:nvSpPr>
        <p:spPr>
          <a:xfrm>
            <a:off x="10758899" y="4235764"/>
            <a:ext cx="568915" cy="568915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3300" b="1" dirty="0" smtClean="0"/>
              <a:t>Не должно быть</a:t>
            </a:r>
            <a:endParaRPr lang="en-US" sz="3300" b="1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нарушений предусловий</a:t>
            </a:r>
            <a:r>
              <a:rPr lang="en-US" sz="3300" dirty="0" smtClean="0"/>
              <a:t>:</a:t>
            </a:r>
            <a:r>
              <a:rPr lang="ru-RU" sz="3300" dirty="0" smtClean="0"/>
              <a:t> </a:t>
            </a:r>
            <a:r>
              <a:rPr lang="en-US" sz="33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UNPREDICTABLE</a:t>
            </a:r>
            <a:endParaRPr lang="ru-RU" sz="3300" dirty="0" smtClean="0">
              <a:solidFill>
                <a:srgbClr val="FF6600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обращений к </a:t>
            </a:r>
            <a:r>
              <a:rPr lang="ru-RU" sz="3300" b="1" dirty="0" smtClean="0">
                <a:solidFill>
                  <a:srgbClr val="FF6600"/>
                </a:solidFill>
              </a:rPr>
              <a:t>неинициализированным</a:t>
            </a:r>
            <a:r>
              <a:rPr lang="ru-RU" sz="3300" dirty="0" smtClean="0"/>
              <a:t> данным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b="1" dirty="0" smtClean="0">
                <a:solidFill>
                  <a:srgbClr val="FF6600"/>
                </a:solidFill>
              </a:rPr>
              <a:t>зацикливаний</a:t>
            </a:r>
            <a:r>
              <a:rPr lang="ru-RU" sz="3300" dirty="0" smtClean="0"/>
              <a:t> в тестовых программах</a:t>
            </a:r>
            <a:endParaRPr lang="ru-RU" sz="3300" b="1" dirty="0" smtClean="0">
              <a:solidFill>
                <a:srgbClr val="005BAC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3300" b="1" dirty="0" smtClean="0"/>
              <a:t>Должна быть возможность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покрытия </a:t>
            </a:r>
            <a:r>
              <a:rPr lang="ru-RU" sz="3300" b="1" dirty="0" smtClean="0">
                <a:solidFill>
                  <a:srgbClr val="FF6600"/>
                </a:solidFill>
              </a:rPr>
              <a:t>интересных ситуаций</a:t>
            </a:r>
            <a:r>
              <a:rPr lang="ru-RU" sz="3300" dirty="0" smtClean="0"/>
              <a:t> (</a:t>
            </a:r>
            <a:r>
              <a:rPr lang="en-US" sz="3300" dirty="0" smtClean="0"/>
              <a:t>corner cases</a:t>
            </a:r>
            <a:r>
              <a:rPr lang="ru-RU" sz="33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создания </a:t>
            </a:r>
            <a:r>
              <a:rPr lang="ru-RU" sz="3300" b="1" dirty="0" smtClean="0">
                <a:solidFill>
                  <a:srgbClr val="FF6600"/>
                </a:solidFill>
              </a:rPr>
              <a:t>встроенных проверок</a:t>
            </a:r>
            <a:r>
              <a:rPr lang="ru-RU" sz="3300" dirty="0" smtClean="0"/>
              <a:t> (</a:t>
            </a:r>
            <a:r>
              <a:rPr lang="en-US" sz="3300" dirty="0" smtClean="0"/>
              <a:t>self</a:t>
            </a:r>
            <a:r>
              <a:rPr lang="ru-RU" sz="3300" dirty="0" smtClean="0"/>
              <a:t>-</a:t>
            </a:r>
            <a:r>
              <a:rPr lang="en-US" sz="3300" dirty="0" smtClean="0"/>
              <a:t>checks</a:t>
            </a:r>
            <a:r>
              <a:rPr lang="ru-RU" sz="3300" dirty="0" smtClean="0"/>
              <a:t>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7B217"/>
                </a:solidFill>
              </a:rPr>
              <a:t>Генератор    </a:t>
            </a:r>
            <a:r>
              <a:rPr lang="ru-RU" dirty="0" smtClean="0"/>
              <a:t>Основные требования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MicroTESK</a:t>
            </a:r>
            <a:r>
              <a:rPr lang="en-US" dirty="0" smtClean="0"/>
              <a:t> </a:t>
            </a:r>
            <a:r>
              <a:rPr lang="ru-RU" dirty="0" smtClean="0"/>
              <a:t>   </a:t>
            </a:r>
            <a:r>
              <a:rPr lang="ru-RU" sz="4000" dirty="0" smtClean="0"/>
              <a:t>Генератор тестовых программ</a:t>
            </a:r>
            <a:endParaRPr lang="ru-RU" sz="4000" dirty="0"/>
          </a:p>
        </p:txBody>
      </p: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3880739" y="2534332"/>
            <a:ext cx="5160911" cy="33711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>
              <a:latin typeface="Calibri" panose="020F0502020204030204" pitchFamily="34" charset="0"/>
            </a:endParaRPr>
          </a:p>
        </p:txBody>
      </p: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4013488" y="2644819"/>
            <a:ext cx="4888462" cy="3076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6000" tIns="90000" bIns="90000"/>
          <a:lstStyle/>
          <a:p>
            <a:pPr algn="ctr"/>
            <a:r>
              <a:rPr lang="ru-RU" altLang="ru-RU" sz="2400" dirty="0" smtClean="0">
                <a:solidFill>
                  <a:srgbClr val="273272"/>
                </a:solidFill>
              </a:rPr>
              <a:t>Генератор на базе </a:t>
            </a:r>
            <a:r>
              <a:rPr lang="en-US" altLang="ru-RU" sz="2400" b="1" dirty="0" smtClean="0">
                <a:solidFill>
                  <a:srgbClr val="273272"/>
                </a:solidFill>
              </a:rPr>
              <a:t>MicroTESK</a:t>
            </a:r>
            <a:endParaRPr lang="ru-RU" altLang="ru-RU" sz="2400" b="1" dirty="0">
              <a:solidFill>
                <a:srgbClr val="273272"/>
              </a:solidFill>
            </a:endParaRPr>
          </a:p>
        </p:txBody>
      </p:sp>
      <p:sp>
        <p:nvSpPr>
          <p:cNvPr id="129" name="Rectangle 23"/>
          <p:cNvSpPr>
            <a:spLocks noChangeArrowheads="1"/>
          </p:cNvSpPr>
          <p:nvPr/>
        </p:nvSpPr>
        <p:spPr bwMode="auto">
          <a:xfrm>
            <a:off x="4151247" y="4013932"/>
            <a:ext cx="1922463" cy="48577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/>
              <a:t>Спецификации</a:t>
            </a:r>
            <a:endParaRPr lang="ru-RU" altLang="ru-RU" sz="1600" b="0" dirty="0"/>
          </a:p>
        </p:txBody>
      </p:sp>
      <p:sp>
        <p:nvSpPr>
          <p:cNvPr id="130" name="Rectangle 24"/>
          <p:cNvSpPr>
            <a:spLocks noChangeArrowheads="1"/>
          </p:cNvSpPr>
          <p:nvPr/>
        </p:nvSpPr>
        <p:spPr bwMode="auto">
          <a:xfrm>
            <a:off x="4151247" y="3266987"/>
            <a:ext cx="1922462" cy="488479"/>
          </a:xfrm>
          <a:prstGeom prst="rect">
            <a:avLst/>
          </a:prstGeom>
          <a:solidFill>
            <a:srgbClr val="27327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>
                <a:solidFill>
                  <a:schemeClr val="bg1"/>
                </a:solidFill>
              </a:rPr>
              <a:t>Транслятор</a:t>
            </a:r>
            <a:endParaRPr lang="ru-RU" altLang="ru-RU" sz="1600" b="0" dirty="0">
              <a:solidFill>
                <a:schemeClr val="bg1"/>
              </a:solidFill>
            </a:endParaRPr>
          </a:p>
        </p:txBody>
      </p:sp>
      <p:cxnSp>
        <p:nvCxnSpPr>
          <p:cNvPr id="131" name="Прямая со стрелкой 130"/>
          <p:cNvCxnSpPr>
            <a:stCxn id="129" idx="0"/>
            <a:endCxn id="130" idx="2"/>
          </p:cNvCxnSpPr>
          <p:nvPr/>
        </p:nvCxnSpPr>
        <p:spPr>
          <a:xfrm flipH="1" flipV="1">
            <a:off x="5112478" y="3755466"/>
            <a:ext cx="1" cy="25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23"/>
          <p:cNvSpPr>
            <a:spLocks noChangeArrowheads="1"/>
          </p:cNvSpPr>
          <p:nvPr/>
        </p:nvSpPr>
        <p:spPr bwMode="auto">
          <a:xfrm>
            <a:off x="4151247" y="4789401"/>
            <a:ext cx="1922463" cy="488479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/>
              <a:t>Тестовые шаблоны</a:t>
            </a:r>
            <a:endParaRPr lang="ru-RU" altLang="ru-RU" sz="1600" b="0" dirty="0"/>
          </a:p>
        </p:txBody>
      </p:sp>
      <p:sp>
        <p:nvSpPr>
          <p:cNvPr id="133" name="Улыбающееся лицо 132"/>
          <p:cNvSpPr>
            <a:spLocks noChangeAspect="1"/>
          </p:cNvSpPr>
          <p:nvPr/>
        </p:nvSpPr>
        <p:spPr>
          <a:xfrm>
            <a:off x="2569639" y="3943373"/>
            <a:ext cx="627885" cy="627885"/>
          </a:xfrm>
          <a:prstGeom prst="smileyFace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Улыбающееся лицо 133"/>
          <p:cNvSpPr>
            <a:spLocks noChangeAspect="1"/>
          </p:cNvSpPr>
          <p:nvPr/>
        </p:nvSpPr>
        <p:spPr>
          <a:xfrm>
            <a:off x="2580525" y="4735853"/>
            <a:ext cx="627370" cy="641690"/>
          </a:xfrm>
          <a:prstGeom prst="smileyFace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Стрелка вправо 134"/>
          <p:cNvSpPr/>
          <p:nvPr/>
        </p:nvSpPr>
        <p:spPr>
          <a:xfrm>
            <a:off x="3372012" y="4037204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Стрелка вправо 135"/>
          <p:cNvSpPr/>
          <p:nvPr/>
        </p:nvSpPr>
        <p:spPr>
          <a:xfrm>
            <a:off x="3384222" y="4826216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7" name="Group 5"/>
          <p:cNvGrpSpPr>
            <a:grpSpLocks/>
          </p:cNvGrpSpPr>
          <p:nvPr/>
        </p:nvGrpSpPr>
        <p:grpSpPr bwMode="auto">
          <a:xfrm>
            <a:off x="9786950" y="4219918"/>
            <a:ext cx="1616900" cy="1710982"/>
            <a:chOff x="703" y="1797"/>
            <a:chExt cx="589" cy="771"/>
          </a:xfrm>
          <a:solidFill>
            <a:srgbClr val="5B9BD5"/>
          </a:solidFill>
        </p:grpSpPr>
        <p:grpSp>
          <p:nvGrpSpPr>
            <p:cNvPr id="138" name="Group 6"/>
            <p:cNvGrpSpPr>
              <a:grpSpLocks/>
            </p:cNvGrpSpPr>
            <p:nvPr/>
          </p:nvGrpSpPr>
          <p:grpSpPr bwMode="auto">
            <a:xfrm>
              <a:off x="790" y="1797"/>
              <a:ext cx="502" cy="675"/>
              <a:chOff x="3016" y="2659"/>
              <a:chExt cx="680" cy="816"/>
            </a:xfrm>
            <a:grpFill/>
          </p:grpSpPr>
          <p:sp>
            <p:nvSpPr>
              <p:cNvPr id="157" name="AutoShape 7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158" name="Line 8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9" name="Line 9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0" name="Line 10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1" name="Line 11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2" name="Line 12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3" name="Line 13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5" name="Line 15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6" name="Line 16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7" name="Line 17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8" name="Line 18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9" name="Line 19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0" name="Line 20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1" name="Line 2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2" name="Line 22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9" name="Group 23"/>
            <p:cNvGrpSpPr>
              <a:grpSpLocks/>
            </p:cNvGrpSpPr>
            <p:nvPr/>
          </p:nvGrpSpPr>
          <p:grpSpPr bwMode="auto">
            <a:xfrm>
              <a:off x="748" y="1844"/>
              <a:ext cx="502" cy="675"/>
              <a:chOff x="3016" y="2659"/>
              <a:chExt cx="680" cy="816"/>
            </a:xfrm>
            <a:grpFill/>
          </p:grpSpPr>
          <p:sp>
            <p:nvSpPr>
              <p:cNvPr id="141" name="AutoShape 24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142" name="Line 25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3" name="Line 26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" name="Line 27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" name="Line 28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6" name="Line 29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7" name="Line 30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8" name="Line 31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9" name="Line 32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0" name="Line 33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0" name="AutoShape 40"/>
            <p:cNvSpPr>
              <a:spLocks noChangeArrowheads="1"/>
            </p:cNvSpPr>
            <p:nvPr/>
          </p:nvSpPr>
          <p:spPr bwMode="auto">
            <a:xfrm>
              <a:off x="703" y="1893"/>
              <a:ext cx="502" cy="675"/>
            </a:xfrm>
            <a:prstGeom prst="foldedCorner">
              <a:avLst>
                <a:gd name="adj" fmla="val 12500"/>
              </a:avLst>
            </a:prstGeom>
            <a:grpFill/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dead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beef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0xf</a:t>
              </a:r>
            </a:p>
            <a:p>
              <a:pPr eaLnBrk="1" hangingPunct="1"/>
              <a:r>
                <a:rPr lang="ru-RU" altLang="ru-RU" sz="11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, a0, 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t1,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t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t1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73" name="Rectangle 41"/>
          <p:cNvSpPr>
            <a:spLocks noChangeArrowheads="1"/>
          </p:cNvSpPr>
          <p:nvPr/>
        </p:nvSpPr>
        <p:spPr bwMode="auto">
          <a:xfrm>
            <a:off x="9735926" y="3680493"/>
            <a:ext cx="1842050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Тестовые программы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174" name="Стрелка вправо 173"/>
          <p:cNvSpPr/>
          <p:nvPr/>
        </p:nvSpPr>
        <p:spPr>
          <a:xfrm>
            <a:off x="9241776" y="4953725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5" name="Прямая со стрелкой 174"/>
          <p:cNvCxnSpPr>
            <a:stCxn id="130" idx="3"/>
            <a:endCxn id="176" idx="1"/>
          </p:cNvCxnSpPr>
          <p:nvPr/>
        </p:nvCxnSpPr>
        <p:spPr>
          <a:xfrm>
            <a:off x="6073709" y="3511227"/>
            <a:ext cx="630300" cy="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23"/>
          <p:cNvSpPr>
            <a:spLocks noChangeArrowheads="1"/>
          </p:cNvSpPr>
          <p:nvPr/>
        </p:nvSpPr>
        <p:spPr bwMode="auto">
          <a:xfrm>
            <a:off x="6704009" y="3269692"/>
            <a:ext cx="1922463" cy="48577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/>
              <a:t>Модель процессора</a:t>
            </a:r>
            <a:endParaRPr lang="ru-RU" altLang="ru-RU" sz="1600" b="0" dirty="0"/>
          </a:p>
        </p:txBody>
      </p:sp>
      <p:sp>
        <p:nvSpPr>
          <p:cNvPr id="177" name="Rectangle 24"/>
          <p:cNvSpPr>
            <a:spLocks noChangeArrowheads="1"/>
          </p:cNvSpPr>
          <p:nvPr/>
        </p:nvSpPr>
        <p:spPr bwMode="auto">
          <a:xfrm>
            <a:off x="6704009" y="4789401"/>
            <a:ext cx="1922462" cy="488479"/>
          </a:xfrm>
          <a:prstGeom prst="rect">
            <a:avLst/>
          </a:prstGeom>
          <a:solidFill>
            <a:srgbClr val="27327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>
                <a:solidFill>
                  <a:schemeClr val="bg1"/>
                </a:solidFill>
              </a:rPr>
              <a:t>Ядро генератора</a:t>
            </a:r>
            <a:endParaRPr lang="ru-RU" altLang="ru-RU" sz="1600" b="0" dirty="0">
              <a:solidFill>
                <a:schemeClr val="bg1"/>
              </a:solidFill>
            </a:endParaRPr>
          </a:p>
        </p:txBody>
      </p:sp>
      <p:cxnSp>
        <p:nvCxnSpPr>
          <p:cNvPr id="178" name="Прямая со стрелкой 177"/>
          <p:cNvCxnSpPr>
            <a:stCxn id="176" idx="2"/>
            <a:endCxn id="177" idx="0"/>
          </p:cNvCxnSpPr>
          <p:nvPr/>
        </p:nvCxnSpPr>
        <p:spPr>
          <a:xfrm flipH="1">
            <a:off x="7665240" y="3755466"/>
            <a:ext cx="1" cy="103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132" idx="3"/>
            <a:endCxn id="177" idx="1"/>
          </p:cNvCxnSpPr>
          <p:nvPr/>
        </p:nvCxnSpPr>
        <p:spPr>
          <a:xfrm>
            <a:off x="6073710" y="5033641"/>
            <a:ext cx="630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Выноска-облако 179"/>
          <p:cNvSpPr/>
          <p:nvPr/>
        </p:nvSpPr>
        <p:spPr>
          <a:xfrm>
            <a:off x="1999954" y="1034953"/>
            <a:ext cx="2574174" cy="1676927"/>
          </a:xfrm>
          <a:prstGeom prst="cloudCallout">
            <a:avLst>
              <a:gd name="adj1" fmla="val -6843"/>
              <a:gd name="adj2" fmla="val 113912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1" name="Группа 180"/>
          <p:cNvGrpSpPr>
            <a:grpSpLocks noChangeAspect="1"/>
          </p:cNvGrpSpPr>
          <p:nvPr/>
        </p:nvGrpSpPr>
        <p:grpSpPr>
          <a:xfrm>
            <a:off x="2353906" y="1185628"/>
            <a:ext cx="1835175" cy="1175253"/>
            <a:chOff x="3662069" y="933450"/>
            <a:chExt cx="3008007" cy="1926341"/>
          </a:xfrm>
        </p:grpSpPr>
        <p:grpSp>
          <p:nvGrpSpPr>
            <p:cNvPr id="182" name="Группа 154"/>
            <p:cNvGrpSpPr/>
            <p:nvPr/>
          </p:nvGrpSpPr>
          <p:grpSpPr>
            <a:xfrm>
              <a:off x="3662069" y="933450"/>
              <a:ext cx="3008007" cy="1926341"/>
              <a:chOff x="3662069" y="933450"/>
              <a:chExt cx="3008007" cy="1926341"/>
            </a:xfrm>
          </p:grpSpPr>
          <p:pic>
            <p:nvPicPr>
              <p:cNvPr id="184" name="Рисунок 1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52555" y="933450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5" name="Рисунок 1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07316" y="976301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6" name="Рисунок 1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2069" y="1021544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83" name="Рисунок 18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882" y="2478969"/>
              <a:ext cx="892964" cy="25861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6" name="Выноска-облако 195"/>
          <p:cNvSpPr/>
          <p:nvPr/>
        </p:nvSpPr>
        <p:spPr>
          <a:xfrm>
            <a:off x="399300" y="2625628"/>
            <a:ext cx="2574174" cy="1676927"/>
          </a:xfrm>
          <a:prstGeom prst="cloudCallout">
            <a:avLst>
              <a:gd name="adj1" fmla="val 27568"/>
              <a:gd name="adj2" fmla="val 8324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7" name="Группа 196"/>
          <p:cNvGrpSpPr>
            <a:grpSpLocks noChangeAspect="1"/>
          </p:cNvGrpSpPr>
          <p:nvPr/>
        </p:nvGrpSpPr>
        <p:grpSpPr>
          <a:xfrm>
            <a:off x="656551" y="2759158"/>
            <a:ext cx="2019587" cy="1175253"/>
            <a:chOff x="3662069" y="933450"/>
            <a:chExt cx="3008007" cy="1926341"/>
          </a:xfrm>
        </p:grpSpPr>
        <p:grpSp>
          <p:nvGrpSpPr>
            <p:cNvPr id="198" name="Группа 154"/>
            <p:cNvGrpSpPr/>
            <p:nvPr/>
          </p:nvGrpSpPr>
          <p:grpSpPr>
            <a:xfrm>
              <a:off x="3662069" y="933450"/>
              <a:ext cx="3008007" cy="1926341"/>
              <a:chOff x="3662069" y="933450"/>
              <a:chExt cx="3008007" cy="1926341"/>
            </a:xfrm>
          </p:grpSpPr>
          <p:pic>
            <p:nvPicPr>
              <p:cNvPr id="200" name="Рисунок 1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52555" y="933450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1" name="Рисунок 2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07316" y="976301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2" name="Рисунок 2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2069" y="1021544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99" name="Рисунок 19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882" y="2478969"/>
              <a:ext cx="892964" cy="25861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3" name="Прямоугольник 192"/>
          <p:cNvSpPr/>
          <p:nvPr/>
        </p:nvSpPr>
        <p:spPr>
          <a:xfrm>
            <a:off x="651595" y="2807020"/>
            <a:ext cx="1974650" cy="1123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FF6600"/>
              </a:buClr>
            </a:pPr>
            <a:r>
              <a:rPr lang="ru-RU" sz="1200" b="1" dirty="0" smtClean="0">
                <a:solidFill>
                  <a:srgbClr val="224466"/>
                </a:solidFill>
              </a:rPr>
              <a:t>Пара</a:t>
            </a:r>
            <a:r>
              <a:rPr lang="ru-RU" sz="1200" b="1" dirty="0" smtClean="0">
                <a:solidFill>
                  <a:srgbClr val="273272"/>
                </a:solidFill>
              </a:rPr>
              <a:t>метры генерации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Последовательности команд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Ограничения на данные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Распределения вероятностей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и т.д. и т.п.</a:t>
            </a:r>
            <a:endParaRPr lang="ru-RU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19468" y="5425437"/>
            <a:ext cx="2788919" cy="546497"/>
          </a:xfrm>
          <a:prstGeom prst="rect">
            <a:avLst/>
          </a:prstGeom>
          <a:noFill/>
        </p:spPr>
        <p:txBody>
          <a:bodyPr wrap="none" lIns="72000" tIns="25200" rIns="0" bIns="25200" rtlCol="0" anchor="ctr" anchorCtr="0">
            <a:noAutofit/>
          </a:bodyPr>
          <a:lstStyle/>
          <a:p>
            <a:pPr algn="ctr"/>
            <a:r>
              <a:rPr lang="ru-RU" sz="2400" dirty="0" smtClean="0">
                <a:solidFill>
                  <a:srgbClr val="273272"/>
                </a:solidFill>
              </a:rPr>
              <a:t>Инженеры-</a:t>
            </a:r>
          </a:p>
          <a:p>
            <a:pPr algn="ctr"/>
            <a:r>
              <a:rPr lang="ru-RU" sz="2400" dirty="0" smtClean="0">
                <a:solidFill>
                  <a:srgbClr val="273272"/>
                </a:solidFill>
              </a:rPr>
              <a:t>верификаторы</a:t>
            </a:r>
            <a:endParaRPr lang="en-US" sz="2400" dirty="0" smtClean="0">
              <a:solidFill>
                <a:srgbClr val="273272"/>
              </a:solidFill>
            </a:endParaRPr>
          </a:p>
        </p:txBody>
      </p:sp>
      <p:pic>
        <p:nvPicPr>
          <p:cNvPr id="77" name="Содержимое 76" descr="Screen Shot 2017-11-28 at 19.51.03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365539" y="1276025"/>
            <a:ext cx="1764506" cy="10501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>
                <a:solidFill>
                  <a:srgbClr val="F7B217"/>
                </a:solidFill>
              </a:rPr>
              <a:t>Язык </a:t>
            </a:r>
            <a:r>
              <a:rPr lang="en-US" sz="4900" dirty="0" err="1" smtClean="0">
                <a:solidFill>
                  <a:srgbClr val="F7B217"/>
                </a:solidFill>
              </a:rPr>
              <a:t>nML</a:t>
            </a:r>
            <a:r>
              <a:rPr lang="en-US" dirty="0" smtClean="0">
                <a:solidFill>
                  <a:srgbClr val="F7B217"/>
                </a:solidFill>
              </a:rPr>
              <a:t>	 </a:t>
            </a:r>
            <a:r>
              <a:rPr lang="ru-RU" dirty="0" smtClean="0"/>
              <a:t>Типы</a:t>
            </a:r>
            <a:r>
              <a:rPr lang="en-US" dirty="0" smtClean="0"/>
              <a:t>, </a:t>
            </a:r>
            <a:r>
              <a:rPr lang="ru-RU" dirty="0" smtClean="0"/>
              <a:t>регистры</a:t>
            </a:r>
            <a:r>
              <a:rPr lang="en-US" dirty="0" smtClean="0"/>
              <a:t> </a:t>
            </a:r>
            <a:r>
              <a:rPr lang="ru-RU" dirty="0" smtClean="0"/>
              <a:t>и режимы доступа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81328"/>
            <a:ext cx="4719828" cy="428853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Константы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RV64I</a:t>
            </a:r>
          </a:p>
          <a:p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XLEN = 64</a:t>
            </a:r>
          </a:p>
          <a:p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XLEN = 32</a:t>
            </a:r>
          </a:p>
          <a:p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ru-RU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MEM_SIZE = 2</a:t>
            </a:r>
            <a:r>
              <a:rPr 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(XLEN - 2)</a:t>
            </a:r>
            <a:endPara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Типы данных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 =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ZW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XWORD = </a:t>
            </a:r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(XLEN)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XINT  = </a:t>
            </a:r>
            <a:r>
              <a:rPr lang="en-US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(XLEN) 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Signed</a:t>
            </a:r>
            <a:endParaRPr lang="ru-RU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51576" y="1481328"/>
            <a:ext cx="5602224" cy="343814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Регистры и псевдонимы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err="1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XREG [32, XWORD]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регистра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XWORD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err="1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SP[XWORD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XREG[2]</a:t>
            </a:r>
            <a:endPara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PC[XWORD]</a:t>
            </a: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Режимы доступа к регистрам</a:t>
            </a:r>
          </a:p>
          <a:p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ZW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REG(i: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 =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W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"x%d"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 </a:t>
            </a:r>
            <a:r>
              <a:rPr lang="en-ZW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x13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W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"%5s"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 </a:t>
            </a:r>
            <a:r>
              <a:rPr lang="en-ZW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01101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51576" y="5074920"/>
            <a:ext cx="5602224" cy="69494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физической памяти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[MEM_SIZE, WORD]</a:t>
            </a:r>
            <a:endPara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936236" y="5166360"/>
            <a:ext cx="539496" cy="495886"/>
          </a:xfrm>
          <a:prstGeom prst="ellipse">
            <a:avLst/>
          </a:prstGeom>
          <a:solidFill>
            <a:srgbClr val="FF66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735056" y="4325112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10735056" y="5166360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6074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7B217"/>
                </a:solidFill>
              </a:rPr>
              <a:t>Язык </a:t>
            </a:r>
            <a:r>
              <a:rPr lang="en-US" dirty="0" err="1" smtClean="0">
                <a:solidFill>
                  <a:srgbClr val="F7B217"/>
                </a:solidFill>
              </a:rPr>
              <a:t>nML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b="1" dirty="0" smtClean="0"/>
              <a:t>	 </a:t>
            </a:r>
            <a:r>
              <a:rPr lang="ru-RU" sz="4000" dirty="0" smtClean="0"/>
              <a:t>Операции и их группы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9055" y="1481328"/>
            <a:ext cx="5924170" cy="430987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Операция сложения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add(rd: X, rs1: X, rs2: X)</a:t>
            </a:r>
          </a:p>
          <a:p>
            <a:pPr>
              <a:lnSpc>
                <a:spcPct val="90000"/>
              </a:lnSpc>
            </a:pPr>
            <a:r>
              <a:rPr lang="ru-RU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ru-RU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("add %s, %s, %s",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rd.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rs1.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rs2.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("0000000%s%s000%s0110011",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rs2.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rs1.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rd.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Семантика инструкции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rd = rs1 + rs2;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</a:pPr>
            <a:endParaRPr lang="en-US" sz="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Операция ветвления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(rs1: X, rs2: X,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(12))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%s, %s, %&lt;label&gt;d", ...)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rs1 == rs2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 = PC + (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sign_extend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(XWORD,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3644" y="2605278"/>
            <a:ext cx="4460632" cy="318592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Композиция операций (</a:t>
            </a:r>
            <a:r>
              <a:rPr lang="ru-RU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И-правило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instruction(operation: Op)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n-ZW" sz="16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endParaRPr lang="en-ZW" sz="16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XREG[0] = 0;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prev_pc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PC;</a:t>
            </a:r>
          </a:p>
          <a:p>
            <a:pPr>
              <a:lnSpc>
                <a:spcPct val="90000"/>
              </a:lnSpc>
            </a:pPr>
            <a:endParaRPr lang="en-ZW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 ==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prev_pc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PC = PC + 4;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87688" y="1493519"/>
            <a:ext cx="4466112" cy="9734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Группы операций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ИЛИ-правила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ALU = ADD | ...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BPU = BEQ | ...</a:t>
            </a:r>
            <a:endParaRPr lang="en-US" sz="1600" b="1" dirty="0" smtClean="0">
              <a:solidFill>
                <a:srgbClr val="2244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ALU | BPU | ...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61295" y="5208856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10735056" y="5210937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10735056" y="1880235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6113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7B217"/>
                </a:solidFill>
              </a:rPr>
              <a:t>Язык </a:t>
            </a:r>
            <a:r>
              <a:rPr lang="en-US" b="1" dirty="0" smtClean="0">
                <a:solidFill>
                  <a:srgbClr val="F7B217"/>
                </a:solidFill>
              </a:rPr>
              <a:t>Ruby</a:t>
            </a:r>
            <a:r>
              <a:rPr lang="en-US" b="1" dirty="0" smtClean="0"/>
              <a:t> </a:t>
            </a:r>
            <a:r>
              <a:rPr lang="ru-RU" b="1" dirty="0" smtClean="0"/>
              <a:t>  </a:t>
            </a:r>
            <a:r>
              <a:rPr lang="en-US" b="1" dirty="0" smtClean="0"/>
              <a:t> </a:t>
            </a:r>
            <a:r>
              <a:rPr lang="ru-RU" sz="4000" dirty="0" smtClean="0"/>
              <a:t>Шаблоны тестовых программ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9056" y="1481328"/>
            <a:ext cx="5505069" cy="447179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ZW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MyTemplate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RiscVBaseTemplate</a:t>
            </a:r>
            <a:endParaRPr lang="en-Z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ZW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en-Z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ZW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'product'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</a:t>
            </a:r>
            <a:r>
              <a:rPr lang="en-ZW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x(_), x(_), x(_)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x(_), _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x(_), x(_), x(_)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 x(_), x(_), x(_)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x(_), _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}.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Овал 6"/>
          <p:cNvSpPr/>
          <p:nvPr/>
        </p:nvSpPr>
        <p:spPr>
          <a:xfrm>
            <a:off x="5688663" y="5356860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626431" y="1876300"/>
            <a:ext cx="4667004" cy="408672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0x2d7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0x1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0x3d2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0x164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0x52b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0x24e</a:t>
            </a:r>
          </a:p>
          <a:p>
            <a:pPr>
              <a:lnSpc>
                <a:spcPct val="90000"/>
              </a:lnSpc>
            </a:pPr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Тестовое воздействие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s4, a7, a7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s8, s4, t3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0xafc37</a:t>
            </a:r>
            <a:endParaRPr lang="en-Z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0638563" y="5354885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6273026" y="3564350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6640012" y="1435087"/>
            <a:ext cx="4617795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Courier New" pitchFamily="49" charset="0"/>
                <a:cs typeface="Courier New" pitchFamily="49" charset="0"/>
              </a:rPr>
              <a:t>Всего 2×2×1 = 4 тестовых примера</a:t>
            </a:r>
            <a:endParaRPr lang="en-US" altLang="ru-RU" b="0" dirty="0">
              <a:solidFill>
                <a:srgbClr val="27327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7B217"/>
                </a:solidFill>
              </a:rPr>
              <a:t>Язык </a:t>
            </a:r>
            <a:r>
              <a:rPr lang="en-US" dirty="0" smtClean="0">
                <a:solidFill>
                  <a:srgbClr val="F7B217"/>
                </a:solidFill>
              </a:rPr>
              <a:t>Ruby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sz="4000" dirty="0" smtClean="0"/>
              <a:t>Инициализирующий код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9055" y="1481328"/>
            <a:ext cx="4859225" cy="447179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регистров </a:t>
            </a: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preparator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rv64i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zero, 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(53, 63)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(42, 52)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(32, 41)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(21, 31)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(0,  9)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42660" y="1496339"/>
            <a:ext cx="5462649" cy="269928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Оптимизированная инициализация регистров</a:t>
            </a:r>
            <a:endParaRPr lang="en-ZW" sz="16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preparator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"0000000000000000"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zero, zero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ZW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ZW" sz="8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preparator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"FFFFFFFFFFFFFFFF"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nor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zero, zero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ZW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063416" y="5347234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0694978" y="3584909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38653" y="4355120"/>
            <a:ext cx="5466656" cy="158250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памяти</a:t>
            </a:r>
            <a:endParaRPr lang="en-ZW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memory_preparator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64) {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0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0694806" y="5344664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7197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6950" y="1178053"/>
            <a:ext cx="10680864" cy="4997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300" b="1" dirty="0" smtClean="0"/>
              <a:t>Тестовые данные</a:t>
            </a:r>
            <a:r>
              <a:rPr lang="en-US" sz="3300" b="1" dirty="0" smtClean="0"/>
              <a:t> </a:t>
            </a:r>
            <a:r>
              <a:rPr lang="en-US" sz="3300" dirty="0" smtClean="0"/>
              <a:t>(</a:t>
            </a:r>
            <a:r>
              <a:rPr lang="ru-RU" sz="3300" dirty="0" smtClean="0"/>
              <a:t>значения операндов</a:t>
            </a:r>
            <a:r>
              <a:rPr lang="en-US" sz="3300" dirty="0" smtClean="0"/>
              <a:t>)</a:t>
            </a:r>
            <a:endParaRPr lang="ru-RU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Случайная генерация (</a:t>
            </a:r>
            <a:r>
              <a:rPr lang="en-US" sz="3300" b="1" dirty="0" smtClean="0">
                <a:solidFill>
                  <a:srgbClr val="FF6600"/>
                </a:solidFill>
              </a:rPr>
              <a:t>range</a:t>
            </a:r>
            <a:r>
              <a:rPr lang="en-US" sz="3300" dirty="0" smtClean="0"/>
              <a:t>, </a:t>
            </a:r>
            <a:r>
              <a:rPr lang="en-US" sz="3300" b="1" dirty="0" smtClean="0"/>
              <a:t>dist</a:t>
            </a:r>
            <a:r>
              <a:rPr lang="en-US" sz="3300" dirty="0" smtClean="0"/>
              <a:t>, …)</a:t>
            </a:r>
            <a:endParaRPr lang="ru-RU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Разрешение ограничений (внешние </a:t>
            </a:r>
            <a:r>
              <a:rPr lang="en-US" sz="3300" b="1" dirty="0" smtClean="0">
                <a:solidFill>
                  <a:srgbClr val="FF6600"/>
                </a:solidFill>
              </a:rPr>
              <a:t>SMT-</a:t>
            </a:r>
            <a:r>
              <a:rPr lang="ru-RU" sz="3300" b="1" dirty="0" smtClean="0"/>
              <a:t>решатели</a:t>
            </a:r>
            <a:r>
              <a:rPr lang="ru-RU" sz="3300" dirty="0" smtClean="0"/>
              <a:t>)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sz="3300" b="1" dirty="0" smtClean="0"/>
              <a:t>Тестовые последовательности</a:t>
            </a:r>
            <a:r>
              <a:rPr lang="en-US" sz="3300" dirty="0" smtClean="0"/>
              <a:t> (</a:t>
            </a:r>
            <a:r>
              <a:rPr lang="ru-RU" sz="3300" dirty="0" smtClean="0"/>
              <a:t>потоки инструкций</a:t>
            </a:r>
            <a:r>
              <a:rPr lang="en-US" sz="3300" dirty="0" smtClean="0"/>
              <a:t>)</a:t>
            </a:r>
            <a:endParaRPr lang="ru-RU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Комбинаторная генерация (</a:t>
            </a:r>
            <a:r>
              <a:rPr lang="en-US" sz="3300" b="1" dirty="0" err="1" smtClean="0">
                <a:solidFill>
                  <a:srgbClr val="FF6600"/>
                </a:solidFill>
              </a:rPr>
              <a:t>combinator</a:t>
            </a:r>
            <a:r>
              <a:rPr lang="en-US" sz="3300" dirty="0" smtClean="0"/>
              <a:t>, </a:t>
            </a:r>
            <a:r>
              <a:rPr lang="en-US" sz="3300" b="1" dirty="0" smtClean="0"/>
              <a:t>compositor</a:t>
            </a:r>
            <a:r>
              <a:rPr lang="en-US" sz="3300" dirty="0" smtClean="0"/>
              <a:t>, </a:t>
            </a:r>
            <a:r>
              <a:rPr lang="ru-RU" sz="3300" dirty="0" smtClean="0"/>
              <a:t>…)</a:t>
            </a:r>
            <a:endParaRPr lang="en-US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Специализированные генераторы </a:t>
            </a:r>
            <a:r>
              <a:rPr lang="en-US" sz="3300" dirty="0" smtClean="0"/>
              <a:t>(</a:t>
            </a:r>
            <a:r>
              <a:rPr lang="en-US" sz="3300" b="1" dirty="0" smtClean="0">
                <a:solidFill>
                  <a:srgbClr val="FF6600"/>
                </a:solidFill>
              </a:rPr>
              <a:t>branch</a:t>
            </a:r>
            <a:r>
              <a:rPr lang="en-US" sz="3300" dirty="0" smtClean="0"/>
              <a:t>, </a:t>
            </a:r>
            <a:r>
              <a:rPr lang="en-US" sz="3300" b="1" dirty="0" smtClean="0"/>
              <a:t>memory</a:t>
            </a:r>
            <a:r>
              <a:rPr lang="en-US" sz="3300" dirty="0" smtClean="0"/>
              <a:t>, …</a:t>
            </a:r>
            <a:r>
              <a:rPr lang="ru-RU" sz="3300" dirty="0" smtClean="0"/>
              <a:t>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7B217"/>
                </a:solidFill>
              </a:rPr>
              <a:t>MicroTESK</a:t>
            </a:r>
            <a:r>
              <a:rPr lang="ru-RU" sz="4900" dirty="0" smtClean="0"/>
              <a:t> </a:t>
            </a:r>
            <a:r>
              <a:rPr lang="ru-RU" dirty="0" smtClean="0"/>
              <a:t>  </a:t>
            </a:r>
            <a:r>
              <a:rPr lang="ru-RU" sz="4200" dirty="0" smtClean="0"/>
              <a:t>Поддерживаемые техники генерации</a:t>
            </a:r>
            <a:endParaRPr lang="ru-RU" sz="4200" dirty="0">
              <a:solidFill>
                <a:srgbClr val="F7B2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3714</TotalTime>
  <Words>1168</Words>
  <Application>Microsoft Office PowerPoint</Application>
  <PresentationFormat>Произвольный</PresentationFormat>
  <Paragraphs>283</Paragraphs>
  <Slides>13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Computer Architecture and Operating Systems Lecture X: Subject</vt:lpstr>
      <vt:lpstr> Введение    Тестирование микропроцессоров</vt:lpstr>
      <vt:lpstr>Генератор    Основные требования</vt:lpstr>
      <vt:lpstr>MicroTESK    Генератор тестовых программ</vt:lpstr>
      <vt:lpstr>Язык nML  Типы, регистры и режимы доступа</vt:lpstr>
      <vt:lpstr>Язык nML   Операции и их группы</vt:lpstr>
      <vt:lpstr>Язык Ruby    Шаблоны тестовых программ</vt:lpstr>
      <vt:lpstr>Язык Ruby    Инициализирующий код</vt:lpstr>
      <vt:lpstr>MicroTESK   Поддерживаемые техники генерации</vt:lpstr>
      <vt:lpstr>MicroTESK    Заключение</vt:lpstr>
      <vt:lpstr>MicroTESK  Планы на будущее</vt:lpstr>
      <vt:lpstr>MicroTESK Контакты</vt:lpstr>
      <vt:lpstr>Спасибо! Вопросы?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Sergey</cp:lastModifiedBy>
  <cp:revision>1277</cp:revision>
  <dcterms:created xsi:type="dcterms:W3CDTF">2015-11-11T03:30:50Z</dcterms:created>
  <dcterms:modified xsi:type="dcterms:W3CDTF">2020-09-20T07:26:09Z</dcterms:modified>
</cp:coreProperties>
</file>