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73" r:id="rId3"/>
    <p:sldId id="374" r:id="rId4"/>
    <p:sldId id="375" r:id="rId5"/>
    <p:sldId id="376" r:id="rId6"/>
    <p:sldId id="377" r:id="rId7"/>
    <p:sldId id="405" r:id="rId8"/>
    <p:sldId id="396" r:id="rId9"/>
    <p:sldId id="406" r:id="rId10"/>
    <p:sldId id="407" r:id="rId11"/>
    <p:sldId id="408" r:id="rId12"/>
    <p:sldId id="409" r:id="rId13"/>
    <p:sldId id="378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7" r:id="rId31"/>
    <p:sldId id="398" r:id="rId32"/>
    <p:sldId id="399" r:id="rId33"/>
    <p:sldId id="401" r:id="rId34"/>
    <p:sldId id="400" r:id="rId35"/>
    <p:sldId id="402" r:id="rId36"/>
    <p:sldId id="410" r:id="rId37"/>
    <p:sldId id="411" r:id="rId38"/>
    <p:sldId id="412" r:id="rId39"/>
    <p:sldId id="414" r:id="rId40"/>
    <p:sldId id="413" r:id="rId41"/>
    <p:sldId id="403" r:id="rId42"/>
    <p:sldId id="404" r:id="rId43"/>
    <p:sldId id="380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9: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70825"/>
          </a:xfrm>
        </p:spPr>
        <p:txBody>
          <a:bodyPr/>
          <a:lstStyle/>
          <a:p>
            <a:r>
              <a:rPr lang="en-US" altLang="en-US" dirty="0"/>
              <a:t>Register: stores data in a circuit</a:t>
            </a:r>
          </a:p>
          <a:p>
            <a:pPr lvl="1"/>
            <a:r>
              <a:rPr lang="en-US" altLang="en-US" dirty="0"/>
              <a:t>Uses a clock signal to determine when to update the stored value</a:t>
            </a:r>
          </a:p>
          <a:p>
            <a:pPr lvl="1"/>
            <a:r>
              <a:rPr lang="en-US" altLang="en-US" dirty="0"/>
              <a:t>Edge-triggered: update when </a:t>
            </a:r>
            <a:r>
              <a:rPr lang="en-US" altLang="en-US" dirty="0" err="1"/>
              <a:t>Clk</a:t>
            </a:r>
            <a:r>
              <a:rPr lang="en-US" altLang="en-US" dirty="0"/>
              <a:t> changes from 0 to </a:t>
            </a:r>
            <a:r>
              <a:rPr lang="en-US" altLang="en-US" dirty="0" smtClean="0"/>
              <a:t>1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05194" y="4023490"/>
            <a:ext cx="2407445" cy="1620520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304051" y="3749459"/>
            <a:ext cx="5898240" cy="222821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16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34112"/>
          </a:xfrm>
        </p:spPr>
        <p:txBody>
          <a:bodyPr/>
          <a:lstStyle/>
          <a:p>
            <a:r>
              <a:rPr lang="en-US" altLang="en-US" dirty="0"/>
              <a:t>Register with write control</a:t>
            </a:r>
          </a:p>
          <a:p>
            <a:pPr lvl="1"/>
            <a:r>
              <a:rPr lang="en-US" altLang="en-US" dirty="0"/>
              <a:t>Only updates on clock edge when write control input is 1</a:t>
            </a:r>
          </a:p>
          <a:p>
            <a:pPr lvl="1"/>
            <a:r>
              <a:rPr lang="en-US" altLang="en-US" dirty="0"/>
              <a:t>Used when stored value is required </a:t>
            </a:r>
            <a:r>
              <a:rPr lang="en-US" altLang="en-US" dirty="0" smtClean="0"/>
              <a:t>later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15003" y="3809035"/>
            <a:ext cx="2306638" cy="1432037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267059" y="3277152"/>
            <a:ext cx="6689250" cy="2451037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3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757843"/>
          </a:xfrm>
        </p:spPr>
        <p:txBody>
          <a:bodyPr/>
          <a:lstStyle/>
          <a:p>
            <a:r>
              <a:rPr lang="en-US" altLang="en-US" dirty="0"/>
              <a:t>Combinational logic transforms data during clock cycles</a:t>
            </a:r>
          </a:p>
          <a:p>
            <a:pPr lvl="1"/>
            <a:r>
              <a:rPr lang="en-US" altLang="en-US" dirty="0"/>
              <a:t>Between clock edges</a:t>
            </a:r>
          </a:p>
          <a:p>
            <a:pPr lvl="1"/>
            <a:r>
              <a:rPr lang="en-US" altLang="en-US" dirty="0"/>
              <a:t>Input from state elements, output to state element</a:t>
            </a:r>
          </a:p>
          <a:p>
            <a:pPr lvl="1"/>
            <a:r>
              <a:rPr lang="en-US" altLang="en-US" dirty="0"/>
              <a:t>Longest delay determines clock </a:t>
            </a:r>
            <a:r>
              <a:rPr lang="en-US" altLang="en-US" dirty="0" smtClean="0"/>
              <a:t>period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Clocking Methodology</a:t>
            </a:r>
            <a:endParaRPr lang="en-US" dirty="0"/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14" y="4422991"/>
            <a:ext cx="3901753" cy="9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9" y="4285816"/>
            <a:ext cx="5228245" cy="15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8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94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7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5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3876482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r>
              <a:rPr lang="en-US" altLang="en-US" dirty="0"/>
              <a:t>Information encoded in binary</a:t>
            </a:r>
          </a:p>
          <a:p>
            <a:pPr lvl="1"/>
            <a:r>
              <a:rPr lang="en-US" altLang="en-US" dirty="0"/>
              <a:t>Low voltage = 0, High voltage = 1</a:t>
            </a:r>
          </a:p>
          <a:p>
            <a:pPr lvl="1"/>
            <a:r>
              <a:rPr lang="en-US" altLang="en-US" dirty="0"/>
              <a:t>One wire per bit</a:t>
            </a:r>
          </a:p>
          <a:p>
            <a:pPr lvl="1"/>
            <a:r>
              <a:rPr lang="en-US" altLang="en-US" dirty="0"/>
              <a:t>Multi-bit data encoded on multi-wire buses</a:t>
            </a:r>
          </a:p>
          <a:p>
            <a:r>
              <a:rPr lang="en-US" altLang="en-US" dirty="0"/>
              <a:t>Combinational element</a:t>
            </a:r>
          </a:p>
          <a:p>
            <a:pPr lvl="1"/>
            <a:r>
              <a:rPr lang="en-US" altLang="en-US" dirty="0"/>
              <a:t>Operate on data</a:t>
            </a:r>
          </a:p>
          <a:p>
            <a:pPr lvl="1"/>
            <a:r>
              <a:rPr lang="en-US" altLang="en-US" dirty="0"/>
              <a:t>Output is a function of input</a:t>
            </a:r>
          </a:p>
          <a:p>
            <a:r>
              <a:rPr lang="en-US" altLang="en-US" dirty="0"/>
              <a:t>State (sequential) elements</a:t>
            </a:r>
          </a:p>
          <a:p>
            <a:pPr lvl="1"/>
            <a:r>
              <a:rPr lang="en-US" altLang="en-US" dirty="0"/>
              <a:t>Store </a:t>
            </a:r>
            <a:r>
              <a:rPr lang="en-US" altLang="en-US" dirty="0" smtClean="0"/>
              <a:t>information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Design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Longest delay determines clock period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Critical path: load instruction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feasible to vary period for different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Violates design principle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Making the common case fast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We will improve performance by </a:t>
            </a:r>
            <a:r>
              <a:rPr lang="en-US" altLang="en-US" dirty="0" smtClean="0"/>
              <a:t>pipelining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7622" y="1114807"/>
            <a:ext cx="3240024" cy="1327403"/>
          </a:xfrm>
        </p:spPr>
        <p:txBody>
          <a:bodyPr/>
          <a:lstStyle/>
          <a:p>
            <a:r>
              <a:rPr lang="en-US" altLang="en-US" dirty="0"/>
              <a:t>AND-gate</a:t>
            </a:r>
          </a:p>
          <a:p>
            <a:pPr lvl="1"/>
            <a:r>
              <a:rPr lang="en-US" altLang="en-US" dirty="0"/>
              <a:t>Y = A &amp;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Combinational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76194" y="1055496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Adder</a:t>
            </a:r>
          </a:p>
          <a:p>
            <a:pPr lvl="1"/>
            <a:r>
              <a:rPr lang="en-US" altLang="en-US" dirty="0"/>
              <a:t>Y = A + B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9706" y="3929416"/>
            <a:ext cx="4096512" cy="1327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Arithmetic/Logic Unit</a:t>
            </a:r>
          </a:p>
          <a:p>
            <a:pPr lvl="1"/>
            <a:r>
              <a:rPr lang="en-US" altLang="en-US" dirty="0"/>
              <a:t>Y = F(A, B)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51645" y="3681791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Multiplexer</a:t>
            </a:r>
          </a:p>
          <a:p>
            <a:pPr lvl="1"/>
            <a:r>
              <a:rPr lang="en-US" altLang="en-US" dirty="0"/>
              <a:t>Y = S ? I1 : I0</a:t>
            </a:r>
            <a:endParaRPr lang="en-AU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37778" y="2345817"/>
            <a:ext cx="2006204" cy="1266031"/>
            <a:chOff x="249" y="2299"/>
            <a:chExt cx="983" cy="41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3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8607024" y="2399462"/>
            <a:ext cx="2006204" cy="1266031"/>
            <a:chOff x="1111" y="2659"/>
            <a:chExt cx="1011" cy="638"/>
          </a:xfrm>
        </p:grpSpPr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  <a:endParaRPr lang="en-AU" altLang="en-US" sz="1800" dirty="0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452470" y="5127205"/>
            <a:ext cx="2006204" cy="1266031"/>
            <a:chOff x="113" y="2840"/>
            <a:chExt cx="892" cy="824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M</a:t>
              </a:r>
              <a:br>
                <a:rPr lang="en-US" altLang="en-US" sz="1400" dirty="0"/>
              </a:br>
              <a:r>
                <a:rPr lang="en-US" altLang="en-US" sz="1400" dirty="0"/>
                <a:t>u</a:t>
              </a:r>
              <a:br>
                <a:rPr lang="en-US" altLang="en-US" sz="1400" dirty="0"/>
              </a:br>
              <a:r>
                <a:rPr lang="en-US" altLang="en-US" sz="1400" dirty="0"/>
                <a:t>x</a:t>
              </a:r>
              <a:endParaRPr lang="en-AU" altLang="en-US" sz="1400" dirty="0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8271971" y="5288094"/>
            <a:ext cx="2006204" cy="1266031"/>
            <a:chOff x="2699" y="2750"/>
            <a:chExt cx="1056" cy="1005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ALU</a:t>
              </a:r>
              <a:endParaRPr lang="en-AU" altLang="en-US" sz="1800" dirty="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5708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20216</TotalTime>
  <Words>1621</Words>
  <Application>Microsoft Office PowerPoint</Application>
  <PresentationFormat>Widescreen</PresentationFormat>
  <Paragraphs>467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9: Processor and Pipeline</vt:lpstr>
      <vt:lpstr>CPU Under The Hood</vt:lpstr>
      <vt:lpstr>Instruction Execution</vt:lpstr>
      <vt:lpstr>CPU Overview</vt:lpstr>
      <vt:lpstr>Multiplexers</vt:lpstr>
      <vt:lpstr>Control</vt:lpstr>
      <vt:lpstr>Logic Design Basics</vt:lpstr>
      <vt:lpstr>Performance Issues</vt:lpstr>
      <vt:lpstr>Combinational Elements</vt:lpstr>
      <vt:lpstr>Sequential Elements</vt:lpstr>
      <vt:lpstr>Sequential Elements</vt:lpstr>
      <vt:lpstr>Clocking Methodology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448</cp:revision>
  <dcterms:created xsi:type="dcterms:W3CDTF">2015-11-11T03:30:50Z</dcterms:created>
  <dcterms:modified xsi:type="dcterms:W3CDTF">2021-02-09T05:56:43Z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