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77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0" r:id="rId27"/>
    <p:sldId id="297" r:id="rId28"/>
    <p:sldId id="298" r:id="rId29"/>
    <p:sldId id="299" r:id="rId30"/>
    <p:sldId id="272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CB5"/>
    <a:srgbClr val="F7B217"/>
    <a:srgbClr val="1E3272"/>
    <a:srgbClr val="F8BA30"/>
    <a:srgbClr val="273272"/>
    <a:srgbClr val="FF6600"/>
    <a:srgbClr val="F07F09"/>
    <a:srgbClr val="FFC000"/>
    <a:srgbClr val="2E5E8E"/>
    <a:srgbClr val="224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70" d="100"/>
          <a:sy n="70" d="100"/>
        </p:scale>
        <p:origin x="5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14.12.2020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14.12.2020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MicroTESK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Microsoft_Excel_97-2003_Worksheet1.xls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en-US" b="1" dirty="0" smtClean="0"/>
              <a:t>8: </a:t>
            </a:r>
            <a:r>
              <a:rPr lang="en-US" b="1" dirty="0" smtClean="0"/>
              <a:t>Floating-Point Format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Denormal</a:t>
            </a:r>
            <a:r>
              <a:rPr lang="en-US" dirty="0" smtClean="0"/>
              <a:t> Numbers</a:t>
            </a:r>
            <a:endParaRPr lang="ru-RU" dirty="0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862338" y="1125538"/>
            <a:ext cx="10466722" cy="5111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Exponent = 000...0 </a:t>
            </a: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 </a:t>
            </a: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hidden bit is 0</a:t>
            </a:r>
          </a:p>
        </p:txBody>
      </p:sp>
      <p:sp>
        <p:nvSpPr>
          <p:cNvPr id="7" name="AutoShape 7"/>
          <p:cNvSpPr>
            <a:spLocks/>
          </p:cNvSpPr>
          <p:nvPr/>
        </p:nvSpPr>
        <p:spPr bwMode="auto">
          <a:xfrm>
            <a:off x="4818429" y="5209587"/>
            <a:ext cx="2894922" cy="823085"/>
          </a:xfrm>
          <a:prstGeom prst="borderCallout1">
            <a:avLst>
              <a:gd name="adj1" fmla="val 17648"/>
              <a:gd name="adj2" fmla="val 103333"/>
              <a:gd name="adj3" fmla="val -26472"/>
              <a:gd name="adj4" fmla="val 123250"/>
            </a:avLst>
          </a:prstGeom>
          <a:solidFill>
            <a:srgbClr val="2F5CB5"/>
          </a:solidFill>
          <a:ln w="25400">
            <a:solidFill>
              <a:srgbClr val="2F5CB5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altLang="en-US" sz="2400" b="1" dirty="0">
                <a:solidFill>
                  <a:srgbClr val="F7B217"/>
                </a:solidFill>
              </a:rPr>
              <a:t>Two representations of 0.0!</a:t>
            </a:r>
            <a:endParaRPr lang="en-AU" altLang="en-US" sz="2400" b="1" dirty="0">
              <a:solidFill>
                <a:srgbClr val="F7B217"/>
              </a:solidFill>
            </a:endParaRP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3212649" y="1769423"/>
          <a:ext cx="6155477" cy="692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3" imgW="2032000" imgH="228600" progId="Equation.3">
                  <p:embed/>
                </p:oleObj>
              </mc:Choice>
              <mc:Fallback>
                <p:oleObj name="Equation" r:id="rId3" imgW="20320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2649" y="1769423"/>
                        <a:ext cx="6155477" cy="69279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/>
        </p:nvGraphicFramePr>
        <p:xfrm>
          <a:off x="3272024" y="4227624"/>
          <a:ext cx="6117307" cy="688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Equation" r:id="rId5" imgW="2019300" imgH="228600" progId="Equation.3">
                  <p:embed/>
                </p:oleObj>
              </mc:Choice>
              <mc:Fallback>
                <p:oleObj name="Equation" r:id="rId5" imgW="20193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2024" y="4227624"/>
                        <a:ext cx="6117307" cy="688589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Содержимое 1"/>
          <p:cNvSpPr>
            <a:spLocks noGrp="1"/>
          </p:cNvSpPr>
          <p:nvPr>
            <p:ph idx="1"/>
          </p:nvPr>
        </p:nvSpPr>
        <p:spPr>
          <a:xfrm>
            <a:off x="850075" y="2600697"/>
            <a:ext cx="10515600" cy="165067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Smaller than normal numbers</a:t>
            </a:r>
          </a:p>
          <a:p>
            <a:pPr lvl="1"/>
            <a:r>
              <a:rPr lang="en-US" dirty="0" smtClean="0"/>
              <a:t>allow for gradual underflow, with diminishing precision</a:t>
            </a:r>
          </a:p>
          <a:p>
            <a:r>
              <a:rPr lang="en-US" dirty="0" err="1" smtClean="0"/>
              <a:t>Denormal</a:t>
            </a:r>
            <a:r>
              <a:rPr lang="en-US" dirty="0" smtClean="0"/>
              <a:t> with fraction = 000...0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Exponent = 111...1, Fraction = 000...0</a:t>
            </a:r>
          </a:p>
          <a:p>
            <a:pPr lvl="1"/>
            <a:r>
              <a:rPr lang="en-US" altLang="en-US" dirty="0" smtClean="0"/>
              <a:t>±Infinity</a:t>
            </a:r>
          </a:p>
          <a:p>
            <a:pPr lvl="1"/>
            <a:r>
              <a:rPr lang="en-US" altLang="en-US" dirty="0" smtClean="0"/>
              <a:t>Can be used in subsequent calculations, avoiding need for overflow check</a:t>
            </a:r>
          </a:p>
          <a:p>
            <a:r>
              <a:rPr lang="en-US" altLang="en-US" dirty="0" smtClean="0"/>
              <a:t>Exponent = 111...1, Fraction ≠ 000...0</a:t>
            </a:r>
          </a:p>
          <a:p>
            <a:pPr lvl="1"/>
            <a:r>
              <a:rPr lang="en-US" altLang="en-US" dirty="0" smtClean="0"/>
              <a:t>Not-a-Number (</a:t>
            </a:r>
            <a:r>
              <a:rPr lang="en-US" altLang="en-US" dirty="0" err="1" smtClean="0"/>
              <a:t>NaN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Indicates illegal or undefined result</a:t>
            </a:r>
          </a:p>
          <a:p>
            <a:pPr lvl="2"/>
            <a:r>
              <a:rPr lang="en-US" altLang="en-US" dirty="0" smtClean="0"/>
              <a:t>e.g., 0.0 / 0.0</a:t>
            </a:r>
          </a:p>
          <a:p>
            <a:pPr lvl="1"/>
            <a:r>
              <a:rPr lang="en-US" altLang="en-US" dirty="0" smtClean="0"/>
              <a:t>Can be used in subsequent calculations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Infinities and </a:t>
            </a:r>
            <a:r>
              <a:rPr lang="en-US" dirty="0" err="1" smtClean="0"/>
              <a:t>NaNs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/>
              <a:t>Consider a 4-digit decimal example</a:t>
            </a:r>
          </a:p>
          <a:p>
            <a:pPr lvl="1"/>
            <a:r>
              <a:rPr lang="en-US" altLang="en-US" sz="2400" dirty="0" smtClean="0"/>
              <a:t>9.999 × 10</a:t>
            </a:r>
            <a:r>
              <a:rPr lang="en-US" altLang="en-US" sz="2400" baseline="30000" dirty="0" smtClean="0"/>
              <a:t>1</a:t>
            </a:r>
            <a:r>
              <a:rPr lang="en-US" altLang="en-US" sz="2400" dirty="0" smtClean="0"/>
              <a:t> + 1.610 × 10</a:t>
            </a:r>
            <a:r>
              <a:rPr lang="en-US" altLang="en-US" sz="2400" baseline="30000" dirty="0" smtClean="0"/>
              <a:t>–1</a:t>
            </a:r>
          </a:p>
          <a:p>
            <a:r>
              <a:rPr lang="en-US" altLang="en-US" dirty="0" smtClean="0"/>
              <a:t>1. Align decimal points</a:t>
            </a:r>
          </a:p>
          <a:p>
            <a:pPr lvl="1"/>
            <a:r>
              <a:rPr lang="en-US" altLang="en-US" sz="2400" dirty="0" smtClean="0"/>
              <a:t>Shift number with smaller exponent</a:t>
            </a:r>
          </a:p>
          <a:p>
            <a:pPr lvl="1"/>
            <a:r>
              <a:rPr lang="en-US" altLang="en-US" sz="2400" dirty="0" smtClean="0"/>
              <a:t>9.999 × 10</a:t>
            </a:r>
            <a:r>
              <a:rPr lang="en-US" altLang="en-US" sz="2400" baseline="30000" dirty="0" smtClean="0"/>
              <a:t>1</a:t>
            </a:r>
            <a:r>
              <a:rPr lang="en-US" altLang="en-US" sz="2400" dirty="0" smtClean="0"/>
              <a:t> + 0.016 × 10</a:t>
            </a:r>
            <a:r>
              <a:rPr lang="en-US" altLang="en-US" sz="2400" baseline="30000" dirty="0" smtClean="0"/>
              <a:t>1</a:t>
            </a:r>
          </a:p>
          <a:p>
            <a:r>
              <a:rPr lang="en-US" altLang="en-US" dirty="0" smtClean="0"/>
              <a:t>2. Add </a:t>
            </a:r>
            <a:r>
              <a:rPr lang="en-US" altLang="en-US" dirty="0" err="1" smtClean="0"/>
              <a:t>significands</a:t>
            </a:r>
            <a:endParaRPr lang="en-US" altLang="en-US" dirty="0" smtClean="0"/>
          </a:p>
          <a:p>
            <a:pPr lvl="1"/>
            <a:r>
              <a:rPr lang="en-US" altLang="en-US" sz="2400" dirty="0" smtClean="0"/>
              <a:t>9.999 × 10</a:t>
            </a:r>
            <a:r>
              <a:rPr lang="en-US" altLang="en-US" sz="2400" baseline="30000" dirty="0" smtClean="0"/>
              <a:t>1</a:t>
            </a:r>
            <a:r>
              <a:rPr lang="en-US" altLang="en-US" sz="2400" dirty="0" smtClean="0"/>
              <a:t> + 0.016 × 10</a:t>
            </a:r>
            <a:r>
              <a:rPr lang="en-US" altLang="en-US" sz="2400" baseline="30000" dirty="0" smtClean="0"/>
              <a:t>1</a:t>
            </a:r>
            <a:r>
              <a:rPr lang="en-US" altLang="en-US" sz="2400" dirty="0" smtClean="0"/>
              <a:t> = 10.015 × 10</a:t>
            </a:r>
            <a:r>
              <a:rPr lang="en-US" altLang="en-US" sz="2400" baseline="30000" dirty="0" smtClean="0"/>
              <a:t>1</a:t>
            </a:r>
          </a:p>
          <a:p>
            <a:r>
              <a:rPr lang="en-US" altLang="en-US" dirty="0" smtClean="0"/>
              <a:t>3. Normalize result &amp; check for over/underflow</a:t>
            </a:r>
          </a:p>
          <a:p>
            <a:pPr lvl="1"/>
            <a:r>
              <a:rPr lang="en-US" altLang="en-US" sz="2400" dirty="0" smtClean="0"/>
              <a:t>1.0015 × 10</a:t>
            </a:r>
            <a:r>
              <a:rPr lang="en-US" altLang="en-US" sz="2400" baseline="30000" dirty="0" smtClean="0"/>
              <a:t>2</a:t>
            </a:r>
          </a:p>
          <a:p>
            <a:r>
              <a:rPr lang="en-US" altLang="en-US" dirty="0" smtClean="0"/>
              <a:t>4. Round and renormalize if necessary</a:t>
            </a:r>
          </a:p>
          <a:p>
            <a:pPr lvl="1"/>
            <a:r>
              <a:rPr lang="en-US" altLang="en-US" sz="2400" dirty="0" smtClean="0"/>
              <a:t>1.002 × 10</a:t>
            </a:r>
            <a:r>
              <a:rPr lang="en-US" altLang="en-US" sz="2400" baseline="30000" dirty="0" smtClean="0"/>
              <a:t>2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Addition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/>
              <a:t>Now consider a 4-digit binary example</a:t>
            </a:r>
          </a:p>
          <a:p>
            <a:pPr lvl="1"/>
            <a:r>
              <a:rPr lang="en-US" altLang="en-US" sz="2400" dirty="0" smtClean="0"/>
              <a:t>1.000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–1</a:t>
            </a:r>
            <a:r>
              <a:rPr lang="en-US" altLang="en-US" sz="2400" dirty="0" smtClean="0"/>
              <a:t> + –1.110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–2</a:t>
            </a:r>
            <a:r>
              <a:rPr lang="en-US" altLang="en-US" sz="2400" dirty="0" smtClean="0"/>
              <a:t> (0.5 + –0.4375)</a:t>
            </a:r>
          </a:p>
          <a:p>
            <a:r>
              <a:rPr lang="en-US" altLang="en-US" dirty="0" smtClean="0"/>
              <a:t>1. Align binary points</a:t>
            </a:r>
          </a:p>
          <a:p>
            <a:pPr lvl="1"/>
            <a:r>
              <a:rPr lang="en-US" altLang="en-US" sz="2400" dirty="0" smtClean="0"/>
              <a:t>Shift number with smaller exponent</a:t>
            </a:r>
          </a:p>
          <a:p>
            <a:pPr lvl="1"/>
            <a:r>
              <a:rPr lang="en-US" altLang="en-US" sz="2400" dirty="0" smtClean="0"/>
              <a:t>1.000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–1</a:t>
            </a:r>
            <a:r>
              <a:rPr lang="en-US" altLang="en-US" sz="2400" dirty="0" smtClean="0"/>
              <a:t> + –0.111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–1</a:t>
            </a:r>
          </a:p>
          <a:p>
            <a:r>
              <a:rPr lang="en-US" altLang="en-US" dirty="0" smtClean="0"/>
              <a:t>2. Add </a:t>
            </a:r>
            <a:r>
              <a:rPr lang="en-US" altLang="en-US" dirty="0" err="1" smtClean="0"/>
              <a:t>significands</a:t>
            </a:r>
            <a:endParaRPr lang="en-US" altLang="en-US" dirty="0" smtClean="0"/>
          </a:p>
          <a:p>
            <a:pPr lvl="1"/>
            <a:r>
              <a:rPr lang="en-US" altLang="en-US" sz="2400" dirty="0" smtClean="0"/>
              <a:t>1.000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–1</a:t>
            </a:r>
            <a:r>
              <a:rPr lang="en-US" altLang="en-US" sz="2400" dirty="0" smtClean="0"/>
              <a:t> + –0.111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–1</a:t>
            </a:r>
            <a:r>
              <a:rPr lang="en-US" altLang="en-US" sz="2400" dirty="0" smtClean="0"/>
              <a:t> = 0.001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–1</a:t>
            </a:r>
          </a:p>
          <a:p>
            <a:r>
              <a:rPr lang="en-US" altLang="en-US" dirty="0" smtClean="0"/>
              <a:t>3. Normalize result &amp; check for over/underflow</a:t>
            </a:r>
          </a:p>
          <a:p>
            <a:pPr lvl="1"/>
            <a:r>
              <a:rPr lang="en-US" altLang="en-US" sz="2400" dirty="0" smtClean="0"/>
              <a:t>1.000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–4</a:t>
            </a:r>
            <a:r>
              <a:rPr lang="en-US" altLang="en-US" sz="2400" dirty="0" smtClean="0"/>
              <a:t>, with no over/underflow</a:t>
            </a:r>
          </a:p>
          <a:p>
            <a:r>
              <a:rPr lang="en-US" altLang="en-US" dirty="0" smtClean="0"/>
              <a:t>4. Round and renormalize if necessary</a:t>
            </a:r>
          </a:p>
          <a:p>
            <a:pPr lvl="1"/>
            <a:r>
              <a:rPr lang="en-US" altLang="en-US" sz="2400" dirty="0" smtClean="0"/>
              <a:t>1.000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–4</a:t>
            </a:r>
            <a:r>
              <a:rPr lang="en-US" altLang="en-US" sz="2400" dirty="0" smtClean="0"/>
              <a:t> (no change)  = 0.0625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Addition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Much more complex than integer adder</a:t>
            </a:r>
          </a:p>
          <a:p>
            <a:r>
              <a:rPr lang="en-US" altLang="en-US" dirty="0" smtClean="0"/>
              <a:t>Doing it in one clock cycle would take too long</a:t>
            </a:r>
          </a:p>
          <a:p>
            <a:pPr lvl="1"/>
            <a:r>
              <a:rPr lang="en-US" altLang="en-US" dirty="0" smtClean="0"/>
              <a:t>Much longer than integer operations</a:t>
            </a:r>
          </a:p>
          <a:p>
            <a:pPr lvl="1"/>
            <a:r>
              <a:rPr lang="en-US" altLang="en-US" dirty="0" smtClean="0"/>
              <a:t>Slower clock would penalize all instructions</a:t>
            </a:r>
          </a:p>
          <a:p>
            <a:r>
              <a:rPr lang="en-US" altLang="en-US" dirty="0" smtClean="0"/>
              <a:t>FP adder usually takes several cycles</a:t>
            </a:r>
          </a:p>
          <a:p>
            <a:pPr lvl="1"/>
            <a:r>
              <a:rPr lang="en-US" altLang="en-US" dirty="0" smtClean="0"/>
              <a:t>Can be pipelined</a:t>
            </a:r>
            <a:endParaRPr lang="en-AU" alt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Adder Hardware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Adder Hardware</a:t>
            </a:r>
            <a:endParaRPr lang="ru-RU" dirty="0"/>
          </a:p>
        </p:txBody>
      </p:sp>
      <p:pic>
        <p:nvPicPr>
          <p:cNvPr id="5" name="Picture 14" descr="f03-16-P37449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6686" y="1232787"/>
            <a:ext cx="5214937" cy="505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4"/>
          <p:cNvSpPr>
            <a:spLocks/>
          </p:cNvSpPr>
          <p:nvPr/>
        </p:nvSpPr>
        <p:spPr bwMode="auto">
          <a:xfrm>
            <a:off x="8618798" y="1809049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25400">
            <a:solidFill>
              <a:srgbClr val="2F5CB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7" name="AutoShape 5"/>
          <p:cNvSpPr>
            <a:spLocks/>
          </p:cNvSpPr>
          <p:nvPr/>
        </p:nvSpPr>
        <p:spPr bwMode="auto">
          <a:xfrm>
            <a:off x="8618798" y="3680712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25400">
            <a:solidFill>
              <a:srgbClr val="2F5CB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" name="AutoShape 6"/>
          <p:cNvSpPr>
            <a:spLocks/>
          </p:cNvSpPr>
          <p:nvPr/>
        </p:nvSpPr>
        <p:spPr bwMode="auto">
          <a:xfrm>
            <a:off x="8618798" y="4760212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25400">
            <a:solidFill>
              <a:srgbClr val="2F5CB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" name="AutoShape 7"/>
          <p:cNvSpPr>
            <a:spLocks/>
          </p:cNvSpPr>
          <p:nvPr/>
        </p:nvSpPr>
        <p:spPr bwMode="auto">
          <a:xfrm>
            <a:off x="8618798" y="5409499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25400">
            <a:solidFill>
              <a:srgbClr val="2F5CB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8907723" y="2532949"/>
            <a:ext cx="846770" cy="400110"/>
          </a:xfrm>
          <a:prstGeom prst="rect">
            <a:avLst/>
          </a:prstGeom>
          <a:solidFill>
            <a:srgbClr val="2F5CB5"/>
          </a:solidFill>
          <a:ln w="25400">
            <a:solidFill>
              <a:srgbClr val="2F5CB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F7B217"/>
                </a:solidFill>
              </a:rPr>
              <a:t>Step 1</a:t>
            </a:r>
            <a:endParaRPr lang="en-AU" altLang="en-US" sz="2000" b="1" dirty="0">
              <a:solidFill>
                <a:srgbClr val="F7B217"/>
              </a:solidFill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8907723" y="3901374"/>
            <a:ext cx="846770" cy="400110"/>
          </a:xfrm>
          <a:prstGeom prst="rect">
            <a:avLst/>
          </a:prstGeom>
          <a:solidFill>
            <a:srgbClr val="2F5CB5"/>
          </a:solidFill>
          <a:ln w="25400">
            <a:solidFill>
              <a:srgbClr val="2F5CB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F7B217"/>
                </a:solidFill>
              </a:rPr>
              <a:t>Step 2</a:t>
            </a:r>
            <a:endParaRPr lang="en-AU" altLang="en-US" sz="2000" b="1" dirty="0">
              <a:solidFill>
                <a:srgbClr val="F7B217"/>
              </a:solidFill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8907723" y="4837999"/>
            <a:ext cx="846770" cy="400110"/>
          </a:xfrm>
          <a:prstGeom prst="rect">
            <a:avLst/>
          </a:prstGeom>
          <a:solidFill>
            <a:srgbClr val="2F5CB5"/>
          </a:solidFill>
          <a:ln w="25400">
            <a:solidFill>
              <a:srgbClr val="2F5CB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F7B217"/>
                </a:solidFill>
              </a:rPr>
              <a:t>Step 3</a:t>
            </a:r>
            <a:endParaRPr lang="en-AU" altLang="en-US" sz="2000" b="1" dirty="0">
              <a:solidFill>
                <a:srgbClr val="F7B217"/>
              </a:solidFill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8907723" y="5485699"/>
            <a:ext cx="846770" cy="400110"/>
          </a:xfrm>
          <a:prstGeom prst="rect">
            <a:avLst/>
          </a:prstGeom>
          <a:solidFill>
            <a:srgbClr val="2F5CB5"/>
          </a:solidFill>
          <a:ln w="25400">
            <a:solidFill>
              <a:srgbClr val="2F5CB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F7B217"/>
                </a:solidFill>
              </a:rPr>
              <a:t>Step 4</a:t>
            </a:r>
            <a:endParaRPr lang="en-AU" altLang="en-US" sz="2000" b="1" dirty="0">
              <a:solidFill>
                <a:srgbClr val="F7B217"/>
              </a:solidFill>
            </a:endParaRP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 rot="10800000">
            <a:off x="9771323" y="4904674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rgbClr val="2F5CB5"/>
          </a:solidFill>
          <a:ln w="25400">
            <a:solidFill>
              <a:srgbClr val="2F5CB5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54303"/>
            <a:ext cx="10515600" cy="499789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Consider a 4-digit decimal example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1.110 × 10</a:t>
            </a:r>
            <a:r>
              <a:rPr lang="en-US" altLang="en-US" sz="2400" baseline="30000" dirty="0" smtClean="0"/>
              <a:t>10</a:t>
            </a:r>
            <a:r>
              <a:rPr lang="en-US" altLang="en-US" sz="2400" dirty="0" smtClean="0"/>
              <a:t> × 9.200 × 10</a:t>
            </a:r>
            <a:r>
              <a:rPr lang="en-US" altLang="en-US" sz="2400" baseline="30000" dirty="0" smtClean="0"/>
              <a:t>–5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1. Add exponents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For biased exponents, subtract bias from sum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New exponent = 10 + –5 = 5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2. Multiply </a:t>
            </a:r>
            <a:r>
              <a:rPr lang="en-US" altLang="en-US" sz="2800" dirty="0" err="1" smtClean="0"/>
              <a:t>significands</a:t>
            </a:r>
            <a:endParaRPr lang="en-US" altLang="en-US" sz="28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1.110 × 9.200 = 10.212  </a:t>
            </a:r>
            <a:r>
              <a:rPr lang="en-US" altLang="en-US" sz="2400" dirty="0" smtClean="0">
                <a:sym typeface="Symbol" pitchFamily="18" charset="2"/>
              </a:rPr>
              <a:t>  10.212 </a:t>
            </a:r>
            <a:r>
              <a:rPr lang="en-US" altLang="en-US" sz="2400" dirty="0" smtClean="0"/>
              <a:t>× 10</a:t>
            </a:r>
            <a:r>
              <a:rPr lang="en-US" altLang="en-US" sz="2400" baseline="30000" dirty="0" smtClean="0"/>
              <a:t>5</a:t>
            </a:r>
            <a:endParaRPr lang="en-US" altLang="en-US" sz="2400" baseline="30000" dirty="0" smtClean="0">
              <a:sym typeface="Symbol" pitchFamily="18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3. Normalize result &amp; check for over/underflow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1.0212 × 10</a:t>
            </a:r>
            <a:r>
              <a:rPr lang="en-US" altLang="en-US" sz="2400" baseline="30000" dirty="0" smtClean="0"/>
              <a:t>6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4. Round and renormalize if necessary</a:t>
            </a:r>
          </a:p>
          <a:p>
            <a:pPr lvl="1">
              <a:spcBef>
                <a:spcPts val="0"/>
              </a:spcBef>
            </a:pPr>
            <a:r>
              <a:rPr lang="en-US" altLang="en-US" sz="2400" dirty="0" smtClean="0"/>
              <a:t>1.021 × 10</a:t>
            </a:r>
            <a:r>
              <a:rPr lang="en-US" altLang="en-US" sz="2400" baseline="30000" dirty="0" smtClean="0"/>
              <a:t>6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5. Determine sign of result from signs of operands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+1.021 × 10</a:t>
            </a:r>
            <a:r>
              <a:rPr lang="en-US" altLang="en-US" sz="2400" baseline="30000" dirty="0" smtClean="0"/>
              <a:t>6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Floating-Point Multiplication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94928"/>
            <a:ext cx="10515600" cy="527024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Now consider a 4-digit binary example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1.000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–1</a:t>
            </a:r>
            <a:r>
              <a:rPr lang="en-US" altLang="en-US" sz="2400" dirty="0" smtClean="0"/>
              <a:t> × –1.110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–2</a:t>
            </a:r>
            <a:r>
              <a:rPr lang="en-US" altLang="en-US" sz="2400" dirty="0" smtClean="0"/>
              <a:t> (0.5 × –0.4375)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1. Add exponents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Unbiased: –1 + –2 = –3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Biased: (–1 + 127) + (–2 + 127) = –3 + 254 – 127 = –3 + 127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2. Multiply </a:t>
            </a:r>
            <a:r>
              <a:rPr lang="en-US" altLang="en-US" sz="2800" dirty="0" err="1" smtClean="0"/>
              <a:t>significands</a:t>
            </a:r>
            <a:endParaRPr lang="en-US" altLang="en-US" sz="28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1.000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1.110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= 1.1102  </a:t>
            </a:r>
            <a:r>
              <a:rPr lang="en-US" altLang="en-US" sz="2400" dirty="0" smtClean="0">
                <a:sym typeface="Symbol" pitchFamily="18" charset="2"/>
              </a:rPr>
              <a:t>  </a:t>
            </a:r>
            <a:r>
              <a:rPr lang="en-US" altLang="en-US" sz="2400" dirty="0" smtClean="0"/>
              <a:t>1.110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–3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3. Normalize result &amp; check for over/underflow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1.110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–3</a:t>
            </a:r>
            <a:r>
              <a:rPr lang="en-US" altLang="en-US" sz="2400" dirty="0" smtClean="0"/>
              <a:t> (no change) with no over/underflow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4. Round and renormalize if necessary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1.110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–3</a:t>
            </a:r>
            <a:r>
              <a:rPr lang="en-US" altLang="en-US" sz="2400" dirty="0" smtClean="0"/>
              <a:t> (no change)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5. Determine sign: +</a:t>
            </a:r>
            <a:r>
              <a:rPr lang="en-US" altLang="en-US" sz="2800" dirty="0" err="1" smtClean="0"/>
              <a:t>ve</a:t>
            </a:r>
            <a:r>
              <a:rPr lang="en-US" altLang="en-US" sz="2800" dirty="0" smtClean="0"/>
              <a:t> × –</a:t>
            </a:r>
            <a:r>
              <a:rPr lang="en-US" altLang="en-US" sz="2800" dirty="0" err="1" smtClean="0"/>
              <a:t>ve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ym typeface="Symbol" pitchFamily="18" charset="2"/>
              </a:rPr>
              <a:t> </a:t>
            </a:r>
            <a:r>
              <a:rPr lang="en-US" altLang="en-US" sz="2800" dirty="0" smtClean="0"/>
              <a:t>–</a:t>
            </a:r>
            <a:r>
              <a:rPr lang="en-US" altLang="en-US" sz="2800" dirty="0" err="1" smtClean="0"/>
              <a:t>ve</a:t>
            </a:r>
            <a:endParaRPr lang="en-US" altLang="en-US" sz="28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–1.110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–3</a:t>
            </a:r>
            <a:r>
              <a:rPr lang="en-US" altLang="en-US" sz="2400" dirty="0" smtClean="0"/>
              <a:t>  = –0.21875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Multiplication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FP multiplier is of similar complexity to FP adder</a:t>
            </a:r>
          </a:p>
          <a:p>
            <a:pPr lvl="1"/>
            <a:r>
              <a:rPr lang="en-US" altLang="en-US" dirty="0" smtClean="0"/>
              <a:t>But uses a multiplier for </a:t>
            </a:r>
            <a:r>
              <a:rPr lang="en-US" altLang="en-US" dirty="0" err="1" smtClean="0"/>
              <a:t>significands</a:t>
            </a:r>
            <a:r>
              <a:rPr lang="en-US" altLang="en-US" dirty="0" smtClean="0"/>
              <a:t> instead of an adder</a:t>
            </a:r>
          </a:p>
          <a:p>
            <a:r>
              <a:rPr lang="en-US" altLang="en-US" dirty="0" smtClean="0"/>
              <a:t>FP arithmetic hardware usually does</a:t>
            </a:r>
          </a:p>
          <a:p>
            <a:pPr lvl="1"/>
            <a:r>
              <a:rPr lang="en-US" altLang="en-US" dirty="0" smtClean="0"/>
              <a:t>Addition, subtraction, multiplication, division, reciprocal, square-root</a:t>
            </a:r>
          </a:p>
          <a:p>
            <a:pPr lvl="1"/>
            <a:r>
              <a:rPr lang="en-US" altLang="en-US" dirty="0" smtClean="0"/>
              <a:t>FP </a:t>
            </a:r>
            <a:r>
              <a:rPr lang="en-US" altLang="en-US" dirty="0" smtClean="0">
                <a:sym typeface="Symbol" pitchFamily="18" charset="2"/>
              </a:rPr>
              <a:t> integer conversion</a:t>
            </a:r>
          </a:p>
          <a:p>
            <a:r>
              <a:rPr lang="en-US" altLang="en-US" dirty="0" smtClean="0"/>
              <a:t>Operations usually takes several cycles</a:t>
            </a:r>
          </a:p>
          <a:p>
            <a:pPr lvl="1"/>
            <a:r>
              <a:rPr lang="en-US" altLang="en-US" dirty="0" smtClean="0"/>
              <a:t>Can be pipelined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FP Arithmetic Hardware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27024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3900" dirty="0" smtClean="0"/>
              <a:t>Separate FP registers: f0, …, f31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3500" dirty="0" smtClean="0"/>
              <a:t>double-precision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3500" dirty="0" smtClean="0"/>
              <a:t>single-precision values stored in the lower 32 bits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3900" dirty="0" smtClean="0"/>
              <a:t>FP instructions operate only on FP registers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3500" dirty="0" smtClean="0"/>
              <a:t>Programs generally don’t do integer ops on FP data, or vice versa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3500" dirty="0" smtClean="0"/>
              <a:t>More registers with minimal code-size impact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3900" dirty="0" smtClean="0"/>
              <a:t>FP load and store instructions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3500" dirty="0" err="1" smtClean="0">
                <a:latin typeface="Lucida Console" pitchFamily="49" charset="0"/>
              </a:rPr>
              <a:t>flw</a:t>
            </a:r>
            <a:r>
              <a:rPr lang="en-US" altLang="en-US" sz="3500" dirty="0" smtClean="0">
                <a:latin typeface="Lucida Console" pitchFamily="49" charset="0"/>
              </a:rPr>
              <a:t>, </a:t>
            </a:r>
            <a:r>
              <a:rPr lang="en-US" altLang="en-US" sz="3500" dirty="0" err="1" smtClean="0">
                <a:latin typeface="Lucida Console" pitchFamily="49" charset="0"/>
              </a:rPr>
              <a:t>fld</a:t>
            </a:r>
            <a:endParaRPr lang="en-US" altLang="en-US" sz="3500" dirty="0" smtClean="0">
              <a:latin typeface="Lucida Console" pitchFamily="49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3500" dirty="0" err="1" smtClean="0">
                <a:latin typeface="Lucida Console" pitchFamily="49" charset="0"/>
              </a:rPr>
              <a:t>fsw</a:t>
            </a:r>
            <a:r>
              <a:rPr lang="en-US" altLang="en-US" sz="3500" dirty="0" smtClean="0">
                <a:latin typeface="Lucida Console" pitchFamily="49" charset="0"/>
              </a:rPr>
              <a:t>, </a:t>
            </a:r>
            <a:r>
              <a:rPr lang="en-US" altLang="en-US" sz="3500" dirty="0" err="1" smtClean="0">
                <a:latin typeface="Lucida Console" pitchFamily="49" charset="0"/>
              </a:rPr>
              <a:t>fsd</a:t>
            </a:r>
            <a:endParaRPr lang="en-US" altLang="en-US" sz="3500" dirty="0" smtClean="0">
              <a:latin typeface="Lucida Console" pitchFamily="49" charset="0"/>
            </a:endParaRP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FP Instructions in RISC-V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97707"/>
            <a:ext cx="10515600" cy="840215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5B9BD5"/>
                </a:solidFill>
              </a:rPr>
              <a:t> </a:t>
            </a:r>
            <a:r>
              <a:rPr lang="en-US" sz="4900" dirty="0" smtClean="0">
                <a:solidFill>
                  <a:srgbClr val="F7B217"/>
                </a:solidFill>
              </a:rPr>
              <a:t>Floating-Point Format</a:t>
            </a:r>
            <a:endParaRPr lang="ru-RU" sz="4900" dirty="0">
              <a:solidFill>
                <a:srgbClr val="273272"/>
              </a:solidFill>
            </a:endParaRPr>
          </a:p>
        </p:txBody>
      </p:sp>
      <p:sp>
        <p:nvSpPr>
          <p:cNvPr id="138" name="Rectangle 3"/>
          <p:cNvSpPr txBox="1">
            <a:spLocks noChangeArrowheads="1"/>
          </p:cNvSpPr>
          <p:nvPr/>
        </p:nvSpPr>
        <p:spPr>
          <a:xfrm>
            <a:off x="878774" y="1235042"/>
            <a:ext cx="10450286" cy="4987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Representation for non-integral numbers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Including </a:t>
            </a:r>
            <a: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very small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very large 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Like scientific notation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–2.34 × 10</a:t>
            </a:r>
            <a:r>
              <a:rPr kumimoji="0" lang="en-US" alt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56</a:t>
            </a:r>
            <a:endParaRPr kumimoji="0" lang="en-US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+0.002 × 10</a:t>
            </a:r>
            <a:r>
              <a:rPr kumimoji="0" lang="en-US" alt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–4</a:t>
            </a:r>
            <a:endParaRPr kumimoji="0" lang="en-US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+987.02 × 10</a:t>
            </a:r>
            <a:r>
              <a:rPr kumimoji="0" lang="en-US" alt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</a:t>
            </a:r>
            <a:endParaRPr kumimoji="0" lang="en-US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binary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±1.</a:t>
            </a:r>
            <a:r>
              <a:rPr kumimoji="0" lang="en-US" alt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xxxxxxx</a:t>
            </a:r>
            <a:r>
              <a:rPr kumimoji="0" lang="en-US" alt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2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 × 2</a:t>
            </a:r>
            <a:r>
              <a:rPr kumimoji="0" lang="en-US" altLang="en-US" sz="3200" b="0" i="1" u="none" strike="noStrike" kern="1200" cap="none" spc="0" normalizeH="0" baseline="3000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yyyy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Types </a:t>
            </a:r>
            <a:r>
              <a:rPr kumimoji="0" lang="en-US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float</a:t>
            </a: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double</a:t>
            </a: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C</a:t>
            </a:r>
            <a:endParaRPr kumimoji="0" lang="en-AU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9" name="AutoShape 4"/>
          <p:cNvSpPr>
            <a:spLocks/>
          </p:cNvSpPr>
          <p:nvPr/>
        </p:nvSpPr>
        <p:spPr bwMode="auto">
          <a:xfrm>
            <a:off x="6715949" y="3019174"/>
            <a:ext cx="2321171" cy="472173"/>
          </a:xfrm>
          <a:prstGeom prst="borderCallout1">
            <a:avLst>
              <a:gd name="adj1" fmla="val 28458"/>
              <a:gd name="adj2" fmla="val -5051"/>
              <a:gd name="adj3" fmla="val 28458"/>
              <a:gd name="adj4" fmla="val -91051"/>
            </a:avLst>
          </a:prstGeom>
          <a:solidFill>
            <a:srgbClr val="2F5CB5"/>
          </a:solidFill>
          <a:ln w="25400">
            <a:solidFill>
              <a:srgbClr val="2F5CB5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altLang="en-US" sz="2400" b="1" dirty="0">
                <a:solidFill>
                  <a:srgbClr val="F7B217"/>
                </a:solidFill>
              </a:rPr>
              <a:t>normalized</a:t>
            </a:r>
            <a:endParaRPr lang="en-AU" altLang="en-US" sz="2400" b="1" dirty="0">
              <a:solidFill>
                <a:srgbClr val="F7B217"/>
              </a:solidFill>
            </a:endParaRPr>
          </a:p>
        </p:txBody>
      </p:sp>
      <p:sp>
        <p:nvSpPr>
          <p:cNvPr id="272" name="AutoShape 5"/>
          <p:cNvSpPr>
            <a:spLocks/>
          </p:cNvSpPr>
          <p:nvPr/>
        </p:nvSpPr>
        <p:spPr bwMode="auto">
          <a:xfrm>
            <a:off x="6720249" y="3692213"/>
            <a:ext cx="2316871" cy="464152"/>
          </a:xfrm>
          <a:prstGeom prst="borderCallout1">
            <a:avLst>
              <a:gd name="adj1" fmla="val 28458"/>
              <a:gd name="adj2" fmla="val -3917"/>
              <a:gd name="adj3" fmla="val -2370"/>
              <a:gd name="adj4" fmla="val -87264"/>
            </a:avLst>
          </a:prstGeom>
          <a:solidFill>
            <a:srgbClr val="2F5CB5"/>
          </a:solidFill>
          <a:ln w="25400">
            <a:solidFill>
              <a:srgbClr val="2F5CB5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altLang="en-US" sz="2400" b="1" dirty="0">
                <a:solidFill>
                  <a:srgbClr val="F7B217"/>
                </a:solidFill>
              </a:rPr>
              <a:t>not normalized</a:t>
            </a:r>
            <a:endParaRPr lang="en-AU" altLang="en-US" sz="2400" b="1" dirty="0">
              <a:solidFill>
                <a:srgbClr val="F7B217"/>
              </a:solidFill>
            </a:endParaRPr>
          </a:p>
        </p:txBody>
      </p:sp>
      <p:sp>
        <p:nvSpPr>
          <p:cNvPr id="273" name="Line 6"/>
          <p:cNvSpPr>
            <a:spLocks noChangeShapeType="1"/>
          </p:cNvSpPr>
          <p:nvPr/>
        </p:nvSpPr>
        <p:spPr bwMode="auto">
          <a:xfrm flipH="1">
            <a:off x="4738255" y="3978234"/>
            <a:ext cx="1876302" cy="356260"/>
          </a:xfrm>
          <a:prstGeom prst="line">
            <a:avLst/>
          </a:prstGeom>
          <a:noFill/>
          <a:ln w="25400">
            <a:solidFill>
              <a:srgbClr val="2F5CB5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27024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3500" dirty="0" smtClean="0"/>
              <a:t>Single-precision arithmetic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600" dirty="0" err="1" smtClean="0">
                <a:latin typeface="Lucida Console" pitchFamily="49" charset="0"/>
              </a:rPr>
              <a:t>fadd.s</a:t>
            </a:r>
            <a:r>
              <a:rPr lang="en-US" altLang="en-US" sz="2600" dirty="0" smtClean="0">
                <a:latin typeface="Lucida Console" pitchFamily="49" charset="0"/>
              </a:rPr>
              <a:t>, </a:t>
            </a:r>
            <a:r>
              <a:rPr lang="en-US" altLang="en-US" sz="2600" dirty="0" err="1" smtClean="0">
                <a:latin typeface="Lucida Console" pitchFamily="49" charset="0"/>
              </a:rPr>
              <a:t>fsub.s</a:t>
            </a:r>
            <a:r>
              <a:rPr lang="en-US" altLang="en-US" sz="2600" dirty="0" smtClean="0">
                <a:latin typeface="Lucida Console" pitchFamily="49" charset="0"/>
              </a:rPr>
              <a:t>, </a:t>
            </a:r>
            <a:r>
              <a:rPr lang="en-US" altLang="en-US" sz="2600" dirty="0" err="1" smtClean="0">
                <a:latin typeface="Lucida Console" pitchFamily="49" charset="0"/>
              </a:rPr>
              <a:t>fmul.s</a:t>
            </a:r>
            <a:r>
              <a:rPr lang="en-US" altLang="en-US" sz="2600" dirty="0" smtClean="0">
                <a:latin typeface="Lucida Console" pitchFamily="49" charset="0"/>
              </a:rPr>
              <a:t>, </a:t>
            </a:r>
            <a:r>
              <a:rPr lang="en-US" altLang="en-US" sz="2600" dirty="0" err="1" smtClean="0">
                <a:latin typeface="Lucida Console" pitchFamily="49" charset="0"/>
              </a:rPr>
              <a:t>fdiv.s</a:t>
            </a:r>
            <a:r>
              <a:rPr lang="en-US" altLang="en-US" sz="2600" dirty="0" smtClean="0">
                <a:latin typeface="Lucida Console" pitchFamily="49" charset="0"/>
              </a:rPr>
              <a:t>, </a:t>
            </a:r>
            <a:r>
              <a:rPr lang="en-US" altLang="en-US" sz="2600" dirty="0" err="1" smtClean="0">
                <a:latin typeface="Lucida Console" pitchFamily="49" charset="0"/>
              </a:rPr>
              <a:t>fsqrt.s</a:t>
            </a:r>
            <a:endParaRPr lang="en-US" altLang="en-US" sz="2600" dirty="0" smtClean="0">
              <a:latin typeface="Lucida Console" pitchFamily="49" charset="0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200" dirty="0" smtClean="0"/>
              <a:t>e.g., </a:t>
            </a:r>
            <a:r>
              <a:rPr lang="en-US" altLang="en-US" sz="2200" dirty="0" err="1" smtClean="0">
                <a:latin typeface="Lucida Console" pitchFamily="49" charset="0"/>
              </a:rPr>
              <a:t>fadds.s</a:t>
            </a:r>
            <a:r>
              <a:rPr lang="en-US" altLang="en-US" sz="2200" dirty="0" smtClean="0">
                <a:latin typeface="Lucida Console" pitchFamily="49" charset="0"/>
              </a:rPr>
              <a:t> f2, f4, f6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3500" dirty="0" smtClean="0"/>
              <a:t>Double-precision arithmetic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600" dirty="0" err="1" smtClean="0">
                <a:latin typeface="Lucida Console" pitchFamily="49" charset="0"/>
              </a:rPr>
              <a:t>fadd.d</a:t>
            </a:r>
            <a:r>
              <a:rPr lang="en-US" altLang="en-US" sz="2600" dirty="0" smtClean="0">
                <a:latin typeface="Lucida Console" pitchFamily="49" charset="0"/>
              </a:rPr>
              <a:t>, </a:t>
            </a:r>
            <a:r>
              <a:rPr lang="en-US" altLang="en-US" sz="2600" dirty="0" err="1" smtClean="0">
                <a:latin typeface="Lucida Console" pitchFamily="49" charset="0"/>
              </a:rPr>
              <a:t>fsub.d</a:t>
            </a:r>
            <a:r>
              <a:rPr lang="en-US" altLang="en-US" sz="2600" dirty="0" smtClean="0">
                <a:latin typeface="Lucida Console" pitchFamily="49" charset="0"/>
              </a:rPr>
              <a:t>, </a:t>
            </a:r>
            <a:r>
              <a:rPr lang="en-US" altLang="en-US" sz="2600" dirty="0" err="1" smtClean="0">
                <a:latin typeface="Lucida Console" pitchFamily="49" charset="0"/>
              </a:rPr>
              <a:t>fmul.d</a:t>
            </a:r>
            <a:r>
              <a:rPr lang="en-US" altLang="en-US" sz="2600" dirty="0" smtClean="0">
                <a:latin typeface="Lucida Console" pitchFamily="49" charset="0"/>
              </a:rPr>
              <a:t>, </a:t>
            </a:r>
            <a:r>
              <a:rPr lang="en-US" altLang="en-US" sz="2600" dirty="0" err="1" smtClean="0">
                <a:latin typeface="Lucida Console" pitchFamily="49" charset="0"/>
              </a:rPr>
              <a:t>fdiv.d</a:t>
            </a:r>
            <a:r>
              <a:rPr lang="en-US" altLang="en-US" sz="2600" dirty="0" smtClean="0">
                <a:latin typeface="Lucida Console" pitchFamily="49" charset="0"/>
              </a:rPr>
              <a:t>, </a:t>
            </a:r>
            <a:r>
              <a:rPr lang="en-US" altLang="en-US" sz="2600" dirty="0" err="1" smtClean="0">
                <a:latin typeface="Lucida Console" pitchFamily="49" charset="0"/>
              </a:rPr>
              <a:t>fsqrt.d</a:t>
            </a:r>
            <a:endParaRPr lang="en-US" altLang="en-US" sz="2600" dirty="0" smtClean="0">
              <a:latin typeface="Lucida Console" pitchFamily="49" charset="0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200" dirty="0" smtClean="0"/>
              <a:t>e.g., </a:t>
            </a:r>
            <a:r>
              <a:rPr lang="en-US" altLang="en-US" sz="2200" dirty="0" err="1" smtClean="0">
                <a:latin typeface="Lucida Console" pitchFamily="49" charset="0"/>
              </a:rPr>
              <a:t>fadd.d</a:t>
            </a:r>
            <a:r>
              <a:rPr lang="en-US" altLang="en-US" sz="2200" dirty="0" smtClean="0">
                <a:latin typeface="Lucida Console" pitchFamily="49" charset="0"/>
              </a:rPr>
              <a:t> f2, f4, f6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3500" dirty="0" smtClean="0"/>
              <a:t>Single- and double-precision comparison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600" dirty="0" err="1" smtClean="0">
                <a:latin typeface="Lucida Console" pitchFamily="49" charset="0"/>
              </a:rPr>
              <a:t>feq.s</a:t>
            </a:r>
            <a:r>
              <a:rPr lang="en-US" altLang="en-US" sz="2600" dirty="0" smtClean="0">
                <a:latin typeface="Lucida Console" pitchFamily="49" charset="0"/>
              </a:rPr>
              <a:t>, </a:t>
            </a:r>
            <a:r>
              <a:rPr lang="en-US" altLang="en-US" sz="2600" dirty="0" err="1" smtClean="0">
                <a:latin typeface="Lucida Console" pitchFamily="49" charset="0"/>
              </a:rPr>
              <a:t>flt.s</a:t>
            </a:r>
            <a:r>
              <a:rPr lang="en-US" altLang="en-US" sz="2600" dirty="0" smtClean="0">
                <a:latin typeface="Lucida Console" pitchFamily="49" charset="0"/>
              </a:rPr>
              <a:t>, </a:t>
            </a:r>
            <a:r>
              <a:rPr lang="en-US" altLang="en-US" sz="2600" dirty="0" err="1" smtClean="0">
                <a:latin typeface="Lucida Console" pitchFamily="49" charset="0"/>
              </a:rPr>
              <a:t>fle.s</a:t>
            </a:r>
            <a:endParaRPr lang="en-US" altLang="en-US" sz="26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600" dirty="0" err="1" smtClean="0">
                <a:latin typeface="Lucida Console" pitchFamily="49" charset="0"/>
              </a:rPr>
              <a:t>feq.d</a:t>
            </a:r>
            <a:r>
              <a:rPr lang="en-US" altLang="en-US" sz="2600" dirty="0" smtClean="0">
                <a:latin typeface="Lucida Console" pitchFamily="49" charset="0"/>
              </a:rPr>
              <a:t>, </a:t>
            </a:r>
            <a:r>
              <a:rPr lang="en-US" altLang="en-US" sz="2600" dirty="0" err="1" smtClean="0">
                <a:latin typeface="Lucida Console" pitchFamily="49" charset="0"/>
              </a:rPr>
              <a:t>flt.d</a:t>
            </a:r>
            <a:r>
              <a:rPr lang="en-US" altLang="en-US" sz="2600" dirty="0" smtClean="0">
                <a:latin typeface="Lucida Console" pitchFamily="49" charset="0"/>
              </a:rPr>
              <a:t>, </a:t>
            </a:r>
            <a:r>
              <a:rPr lang="en-US" altLang="en-US" sz="2600" dirty="0" err="1" smtClean="0">
                <a:latin typeface="Lucida Console" pitchFamily="49" charset="0"/>
              </a:rPr>
              <a:t>fle.d</a:t>
            </a:r>
            <a:endParaRPr lang="en-US" altLang="en-US" sz="26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600" dirty="0" smtClean="0"/>
              <a:t>Result is 0 or 1 in integer destination register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200" dirty="0" smtClean="0"/>
              <a:t>Use </a:t>
            </a:r>
            <a:r>
              <a:rPr lang="en-US" altLang="en-US" sz="2200" dirty="0" err="1" smtClean="0"/>
              <a:t>beq</a:t>
            </a:r>
            <a:r>
              <a:rPr lang="en-US" altLang="en-US" sz="2200" dirty="0" smtClean="0"/>
              <a:t>, </a:t>
            </a:r>
            <a:r>
              <a:rPr lang="en-US" altLang="en-US" sz="2200" dirty="0" err="1" smtClean="0"/>
              <a:t>bne</a:t>
            </a:r>
            <a:r>
              <a:rPr lang="en-US" altLang="en-US" sz="2200" dirty="0" smtClean="0"/>
              <a:t> to branch on comparison result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3500" dirty="0" smtClean="0"/>
              <a:t>Branch on FP condition code true or false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600" dirty="0" err="1" smtClean="0">
                <a:latin typeface="Lucida Console" pitchFamily="49" charset="0"/>
              </a:rPr>
              <a:t>b.cond</a:t>
            </a:r>
            <a:endParaRPr lang="en-AU" altLang="en-US" sz="2600" dirty="0" smtClean="0">
              <a:latin typeface="Lucida Console" pitchFamily="49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FP Instructions in RISC-V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7213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sz="3500" dirty="0" smtClean="0"/>
              <a:t>C code:</a:t>
            </a:r>
          </a:p>
          <a:p>
            <a:pPr>
              <a:buNone/>
              <a:defRPr/>
            </a:pPr>
            <a:r>
              <a:rPr lang="en-US" altLang="en-US" sz="2400" dirty="0" smtClean="0">
                <a:latin typeface="Lucida Console" panose="020B0609040504020204" pitchFamily="49" charset="0"/>
              </a:rPr>
              <a:t>	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 </a:t>
            </a:r>
            <a:r>
              <a:rPr lang="en-US" altLang="en-US" sz="2000" dirty="0" smtClean="0">
                <a:solidFill>
                  <a:srgbClr val="2F5CB5"/>
                </a:solidFill>
                <a:latin typeface="Lucida Console" panose="020B0609040504020204" pitchFamily="49" charset="0"/>
              </a:rPr>
              <a:t>float</a:t>
            </a:r>
            <a:r>
              <a:rPr lang="en-US" alt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f2c (</a:t>
            </a:r>
            <a:r>
              <a:rPr lang="en-US" altLang="en-US" sz="2000" dirty="0" smtClean="0">
                <a:solidFill>
                  <a:srgbClr val="2F5CB5"/>
                </a:solidFill>
                <a:latin typeface="Lucida Console" panose="020B0609040504020204" pitchFamily="49" charset="0"/>
              </a:rPr>
              <a:t>float</a:t>
            </a:r>
            <a:r>
              <a:rPr lang="en-US" alt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fahr) {</a:t>
            </a:r>
            <a:br>
              <a:rPr lang="en-US" alt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alt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2000" dirty="0" smtClean="0">
                <a:solidFill>
                  <a:srgbClr val="2F5CB5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((5.0/9.0)*(fahr - 32.0));</a:t>
            </a:r>
            <a:br>
              <a:rPr lang="en-US" alt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alt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}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defRPr/>
            </a:pPr>
            <a:r>
              <a:rPr lang="en-US" altLang="en-US" sz="2400" dirty="0" smtClean="0">
                <a:latin typeface="Lucida Console" panose="020B0609040504020204" pitchFamily="49" charset="0"/>
              </a:rPr>
              <a:t>fahr</a:t>
            </a:r>
            <a:r>
              <a:rPr lang="en-US" altLang="en-US" sz="2400" dirty="0" smtClean="0"/>
              <a:t> in f10, result in f10, literals in global memory space</a:t>
            </a:r>
          </a:p>
          <a:p>
            <a:pPr>
              <a:defRPr/>
            </a:pPr>
            <a:r>
              <a:rPr lang="en-US" altLang="en-US" sz="3500" dirty="0" smtClean="0"/>
              <a:t>Compiled RISC-V code:</a:t>
            </a:r>
          </a:p>
          <a:p>
            <a:pPr>
              <a:buNone/>
              <a:defRPr/>
            </a:pPr>
            <a:r>
              <a:rPr lang="en-US" altLang="en-US" sz="2000" dirty="0" smtClean="0">
                <a:latin typeface="Lucida Console" panose="020B0609040504020204" pitchFamily="49" charset="0"/>
              </a:rPr>
              <a:t>	f2c:</a:t>
            </a:r>
          </a:p>
          <a:p>
            <a:pPr>
              <a:buNone/>
              <a:defRPr/>
            </a:pPr>
            <a:r>
              <a:rPr lang="en-US" alt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altLang="en-US" sz="2000" dirty="0" err="1" smtClean="0">
                <a:latin typeface="Lucida Console" panose="020B0609040504020204" pitchFamily="49" charset="0"/>
              </a:rPr>
              <a:t>flw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   f0,const5(x3)  </a:t>
            </a:r>
            <a:r>
              <a:rPr lang="en-US" altLang="en-US" sz="20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f0 = 5.0f</a:t>
            </a:r>
          </a:p>
          <a:p>
            <a:pPr>
              <a:buNone/>
              <a:defRPr/>
            </a:pPr>
            <a:r>
              <a:rPr lang="en-US" alt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altLang="en-US" sz="2000" dirty="0" err="1" smtClean="0">
                <a:latin typeface="Lucida Console" panose="020B0609040504020204" pitchFamily="49" charset="0"/>
              </a:rPr>
              <a:t>flw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   f1,const9(x3)  </a:t>
            </a:r>
            <a:r>
              <a:rPr lang="en-US" altLang="en-US" sz="20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f1 = 9.0f</a:t>
            </a:r>
          </a:p>
          <a:p>
            <a:pPr>
              <a:buNone/>
              <a:defRPr/>
            </a:pPr>
            <a:r>
              <a:rPr lang="en-US" alt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altLang="en-US" sz="2000" dirty="0" err="1" smtClean="0">
                <a:latin typeface="Lucida Console" panose="020B0609040504020204" pitchFamily="49" charset="0"/>
              </a:rPr>
              <a:t>fdiv.s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f0, f0, f1     </a:t>
            </a:r>
            <a:r>
              <a:rPr lang="en-US" altLang="en-US" sz="20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f0 = 5.0f / 9.0f</a:t>
            </a:r>
          </a:p>
          <a:p>
            <a:pPr>
              <a:buNone/>
              <a:defRPr/>
            </a:pPr>
            <a:r>
              <a:rPr lang="en-US" alt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altLang="en-US" sz="2000" dirty="0" err="1" smtClean="0">
                <a:latin typeface="Lucida Console" panose="020B0609040504020204" pitchFamily="49" charset="0"/>
              </a:rPr>
              <a:t>flw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   f1,const32(x3) </a:t>
            </a:r>
            <a:r>
              <a:rPr lang="en-US" altLang="en-US" sz="20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f1 = 32.0f</a:t>
            </a:r>
          </a:p>
          <a:p>
            <a:pPr>
              <a:buNone/>
              <a:defRPr/>
            </a:pPr>
            <a:r>
              <a:rPr lang="en-US" alt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altLang="en-US" sz="2000" dirty="0" err="1" smtClean="0">
                <a:latin typeface="Lucida Console" panose="020B0609040504020204" pitchFamily="49" charset="0"/>
              </a:rPr>
              <a:t>fsub.s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f10,f10,f1     </a:t>
            </a:r>
            <a:r>
              <a:rPr lang="en-US" altLang="en-US" sz="20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f10 = fahr – 32.0</a:t>
            </a:r>
          </a:p>
          <a:p>
            <a:pPr>
              <a:buNone/>
              <a:defRPr/>
            </a:pPr>
            <a:r>
              <a:rPr lang="en-US" alt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altLang="en-US" sz="2000" dirty="0" err="1" smtClean="0">
                <a:latin typeface="Lucida Console" panose="020B0609040504020204" pitchFamily="49" charset="0"/>
              </a:rPr>
              <a:t>fmul.s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f10,f0,f10     </a:t>
            </a:r>
            <a:r>
              <a:rPr lang="en-US" altLang="en-US" sz="20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f10 = (5.0f/9.0f) * (fahr–32.0f)</a:t>
            </a:r>
          </a:p>
          <a:p>
            <a:pPr>
              <a:buNone/>
              <a:defRPr/>
            </a:pPr>
            <a:r>
              <a:rPr lang="en-US" alt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altLang="en-US" sz="2000" dirty="0" err="1" smtClean="0">
                <a:latin typeface="Lucida Console" panose="020B0609040504020204" pitchFamily="49" charset="0"/>
              </a:rPr>
              <a:t>jalr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  x0,0(x1)       </a:t>
            </a:r>
            <a:r>
              <a:rPr lang="en-US" altLang="en-US" sz="20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return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FP Example: °F to °C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2939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3200" dirty="0" smtClean="0"/>
              <a:t>C = C + A </a:t>
            </a:r>
            <a:r>
              <a:rPr lang="en-US" altLang="en-US" sz="3200" dirty="0" smtClean="0">
                <a:cs typeface="Arial" charset="0"/>
              </a:rPr>
              <a:t>× B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 smtClean="0">
                <a:cs typeface="Arial" charset="0"/>
              </a:rPr>
              <a:t>All 32 × 32 matrices, 64-bit double-precision elements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3200" dirty="0" smtClean="0"/>
              <a:t>C code: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2400" dirty="0" smtClean="0">
                <a:latin typeface="Lucida Console" pitchFamily="49" charset="0"/>
              </a:rPr>
              <a:t>	  </a:t>
            </a:r>
            <a:r>
              <a:rPr lang="nb-NO" altLang="en-US" sz="2000" dirty="0" smtClean="0">
                <a:solidFill>
                  <a:srgbClr val="2F5CB5"/>
                </a:solidFill>
                <a:latin typeface="Lucida Console" pitchFamily="49" charset="0"/>
              </a:rPr>
              <a:t>void</a:t>
            </a: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mm (</a:t>
            </a:r>
            <a:r>
              <a:rPr lang="nb-NO" altLang="en-US" sz="2000" dirty="0" smtClean="0">
                <a:solidFill>
                  <a:srgbClr val="2F5CB5"/>
                </a:solidFill>
                <a:latin typeface="Lucida Console" pitchFamily="49" charset="0"/>
              </a:rPr>
              <a:t>double</a:t>
            </a: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c[][], </a:t>
            </a:r>
            <a:r>
              <a:rPr lang="nb-NO" altLang="en-US" sz="2000" dirty="0" smtClean="0">
                <a:solidFill>
                  <a:srgbClr val="2F5CB5"/>
                </a:solidFill>
                <a:latin typeface="Lucida Console" pitchFamily="49" charset="0"/>
              </a:rPr>
              <a:t>double</a:t>
            </a: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a[][], </a:t>
            </a:r>
            <a:r>
              <a:rPr lang="nb-NO" altLang="en-US" sz="2000" dirty="0" smtClean="0">
                <a:solidFill>
                  <a:srgbClr val="2F5CB5"/>
                </a:solidFill>
                <a:latin typeface="Lucida Console" pitchFamily="49" charset="0"/>
              </a:rPr>
              <a:t>double</a:t>
            </a: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b[][]) {</a:t>
            </a:r>
            <a:b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</a:b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   </a:t>
            </a:r>
            <a:r>
              <a:rPr lang="nb-NO" altLang="en-US" sz="2000" dirty="0" smtClean="0">
                <a:solidFill>
                  <a:srgbClr val="2F5CB5"/>
                </a:solidFill>
                <a:latin typeface="Lucida Console" pitchFamily="49" charset="0"/>
              </a:rPr>
              <a:t>size_t</a:t>
            </a: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i, j, k;</a:t>
            </a:r>
            <a:b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</a:b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   </a:t>
            </a:r>
            <a:r>
              <a:rPr lang="nb-NO" altLang="en-US" sz="2000" dirty="0" smtClean="0">
                <a:solidFill>
                  <a:srgbClr val="2F5CB5"/>
                </a:solidFill>
                <a:latin typeface="Lucida Console" pitchFamily="49" charset="0"/>
              </a:rPr>
              <a:t>for</a:t>
            </a: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(i = 0; i &lt; 32; i = i + 1)</a:t>
            </a:r>
            <a:b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</a:b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     </a:t>
            </a:r>
            <a:r>
              <a:rPr lang="nb-NO" altLang="en-US" sz="2000" dirty="0" smtClean="0">
                <a:solidFill>
                  <a:srgbClr val="2F5CB5"/>
                </a:solidFill>
                <a:latin typeface="Lucida Console" pitchFamily="49" charset="0"/>
              </a:rPr>
              <a:t>for</a:t>
            </a: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(j = 0; j &lt; 32; j = j + 1)</a:t>
            </a:r>
            <a:b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</a:b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       </a:t>
            </a:r>
            <a:r>
              <a:rPr lang="nb-NO" altLang="en-US" sz="2000" dirty="0" smtClean="0">
                <a:solidFill>
                  <a:srgbClr val="2F5CB5"/>
                </a:solidFill>
                <a:latin typeface="Lucida Console" pitchFamily="49" charset="0"/>
              </a:rPr>
              <a:t>for</a:t>
            </a: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(k = 0; k &lt; 32; k = k + 1)</a:t>
            </a:r>
            <a:b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</a:b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         c[i][j] = c[i][j] + a[i][k] * b[k][j];</a:t>
            </a:r>
            <a:b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</a:b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 }</a:t>
            </a:r>
            <a:endParaRPr lang="en-US" altLang="en-US" sz="2000" dirty="0" smtClean="0">
              <a:solidFill>
                <a:schemeClr val="tx1"/>
              </a:solidFill>
              <a:latin typeface="Lucida Console" pitchFamily="49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 smtClean="0"/>
              <a:t>Addresses of </a:t>
            </a:r>
            <a:r>
              <a:rPr lang="en-US" altLang="en-US" sz="2800" dirty="0" smtClean="0">
                <a:latin typeface="Lucida Console" pitchFamily="49" charset="0"/>
              </a:rPr>
              <a:t>c</a:t>
            </a:r>
            <a:r>
              <a:rPr lang="en-US" altLang="en-US" sz="2800" dirty="0" smtClean="0"/>
              <a:t>, </a:t>
            </a:r>
            <a:r>
              <a:rPr lang="en-US" altLang="en-US" sz="2800" dirty="0" smtClean="0">
                <a:latin typeface="Lucida Console" pitchFamily="49" charset="0"/>
              </a:rPr>
              <a:t>a</a:t>
            </a:r>
            <a:r>
              <a:rPr lang="en-US" altLang="en-US" sz="2800" dirty="0" smtClean="0"/>
              <a:t>, </a:t>
            </a:r>
            <a:r>
              <a:rPr lang="en-US" altLang="en-US" sz="2800" dirty="0" smtClean="0">
                <a:latin typeface="Lucida Console" pitchFamily="49" charset="0"/>
              </a:rPr>
              <a:t>b</a:t>
            </a:r>
            <a:r>
              <a:rPr lang="en-US" altLang="en-US" sz="2800" dirty="0" smtClean="0"/>
              <a:t> in x10, x11, x12, and</a:t>
            </a:r>
            <a:br>
              <a:rPr lang="en-US" altLang="en-US" sz="2800" dirty="0" smtClean="0"/>
            </a:br>
            <a:r>
              <a:rPr lang="en-US" altLang="en-US" sz="2800" dirty="0" err="1" smtClean="0">
                <a:latin typeface="Lucida Console" pitchFamily="49" charset="0"/>
              </a:rPr>
              <a:t>i</a:t>
            </a:r>
            <a:r>
              <a:rPr lang="en-US" altLang="en-US" sz="2800" dirty="0" smtClean="0"/>
              <a:t>, </a:t>
            </a:r>
            <a:r>
              <a:rPr lang="en-US" altLang="en-US" sz="2800" dirty="0" smtClean="0">
                <a:latin typeface="Lucida Console" pitchFamily="49" charset="0"/>
              </a:rPr>
              <a:t>j</a:t>
            </a:r>
            <a:r>
              <a:rPr lang="en-US" altLang="en-US" sz="2800" dirty="0" smtClean="0"/>
              <a:t>, </a:t>
            </a:r>
            <a:r>
              <a:rPr lang="en-US" altLang="en-US" sz="2800" dirty="0" smtClean="0">
                <a:latin typeface="Lucida Console" pitchFamily="49" charset="0"/>
              </a:rPr>
              <a:t>k</a:t>
            </a:r>
            <a:r>
              <a:rPr lang="en-US" altLang="en-US" sz="2800" dirty="0" smtClean="0"/>
              <a:t> in x5, x6, x7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FP Example: Array Multiplication</a:t>
            </a: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45029"/>
            <a:ext cx="10515600" cy="5130920"/>
          </a:xfrm>
        </p:spPr>
        <p:txBody>
          <a:bodyPr>
            <a:normAutofit fontScale="32500" lnSpcReduction="20000"/>
          </a:bodyPr>
          <a:lstStyle/>
          <a:p>
            <a:pPr>
              <a:defRPr/>
            </a:pPr>
            <a:r>
              <a:rPr lang="en-US" altLang="en-US" sz="9800" dirty="0" smtClean="0"/>
              <a:t>RISC-V code: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en-US" sz="6200" dirty="0" smtClean="0">
                <a:latin typeface="Lucida Console" panose="020B0609040504020204" pitchFamily="49" charset="0"/>
              </a:rPr>
              <a:t>    </a:t>
            </a:r>
            <a:r>
              <a:rPr lang="en-AU" altLang="en-US" sz="6200" dirty="0" smtClean="0">
                <a:latin typeface="Lucida Console" panose="020B0609040504020204" pitchFamily="49" charset="0"/>
              </a:rPr>
              <a:t>mm:...</a:t>
            </a: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AU" altLang="en-US" sz="6200" dirty="0" smtClean="0">
                <a:latin typeface="Lucida Console" panose="020B0609040504020204" pitchFamily="49" charset="0"/>
              </a:rPr>
              <a:t>		    </a:t>
            </a:r>
            <a:r>
              <a:rPr lang="en-AU" altLang="en-US" sz="6200" dirty="0" err="1" smtClean="0">
                <a:latin typeface="Lucida Console" panose="020B0609040504020204" pitchFamily="49" charset="0"/>
              </a:rPr>
              <a:t>li</a:t>
            </a:r>
            <a:r>
              <a:rPr lang="en-AU" altLang="en-US" sz="6200" dirty="0" smtClean="0">
                <a:latin typeface="Lucida Console" panose="020B0609040504020204" pitchFamily="49" charset="0"/>
              </a:rPr>
              <a:t>    x28,32       </a:t>
            </a:r>
            <a:r>
              <a:rPr lang="en-AU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x28 = 32 (row size/loop end)</a:t>
            </a: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AU" altLang="en-US" sz="6200" dirty="0" smtClean="0">
                <a:latin typeface="Lucida Console" panose="020B0609040504020204" pitchFamily="49" charset="0"/>
              </a:rPr>
              <a:t>           </a:t>
            </a:r>
            <a:r>
              <a:rPr lang="en-AU" altLang="en-US" sz="6200" dirty="0" err="1" smtClean="0">
                <a:latin typeface="Lucida Console" panose="020B0609040504020204" pitchFamily="49" charset="0"/>
              </a:rPr>
              <a:t>li</a:t>
            </a:r>
            <a:r>
              <a:rPr lang="en-AU" altLang="en-US" sz="6200" dirty="0" smtClean="0">
                <a:latin typeface="Lucida Console" panose="020B0609040504020204" pitchFamily="49" charset="0"/>
              </a:rPr>
              <a:t>    x5,0         </a:t>
            </a:r>
            <a:r>
              <a:rPr lang="en-AU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</a:t>
            </a:r>
            <a:r>
              <a:rPr lang="en-AU" altLang="en-US" sz="6200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AU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= 0; initialize 1st for loop</a:t>
            </a: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AU" altLang="en-US" sz="6200" dirty="0" smtClean="0">
                <a:latin typeface="Lucida Console" panose="020B0609040504020204" pitchFamily="49" charset="0"/>
              </a:rPr>
              <a:t>    L1:    </a:t>
            </a:r>
            <a:r>
              <a:rPr lang="en-AU" altLang="en-US" sz="6200" dirty="0" err="1" smtClean="0">
                <a:latin typeface="Lucida Console" panose="020B0609040504020204" pitchFamily="49" charset="0"/>
              </a:rPr>
              <a:t>li</a:t>
            </a:r>
            <a:r>
              <a:rPr lang="en-AU" altLang="en-US" sz="6200" dirty="0" smtClean="0">
                <a:latin typeface="Lucida Console" panose="020B0609040504020204" pitchFamily="49" charset="0"/>
              </a:rPr>
              <a:t>    x6,0         </a:t>
            </a:r>
            <a:r>
              <a:rPr lang="en-AU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j = 0; initialize 2nd for loop</a:t>
            </a: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AU" altLang="en-US" sz="6200" dirty="0" smtClean="0">
                <a:latin typeface="Lucida Console" panose="020B0609040504020204" pitchFamily="49" charset="0"/>
              </a:rPr>
              <a:t>    L2:    </a:t>
            </a:r>
            <a:r>
              <a:rPr lang="en-AU" altLang="en-US" sz="6200" dirty="0" err="1" smtClean="0">
                <a:latin typeface="Lucida Console" panose="020B0609040504020204" pitchFamily="49" charset="0"/>
              </a:rPr>
              <a:t>li</a:t>
            </a:r>
            <a:r>
              <a:rPr lang="en-AU" altLang="en-US" sz="6200" dirty="0" smtClean="0">
                <a:latin typeface="Lucida Console" panose="020B0609040504020204" pitchFamily="49" charset="0"/>
              </a:rPr>
              <a:t>    x7,0         </a:t>
            </a:r>
            <a:r>
              <a:rPr lang="en-AU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k = 0; initialize 3rd for loop</a:t>
            </a: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AU" altLang="en-US" sz="6200" dirty="0" smtClean="0">
                <a:latin typeface="Lucida Console" panose="020B0609040504020204" pitchFamily="49" charset="0"/>
              </a:rPr>
              <a:t>		    </a:t>
            </a:r>
            <a:r>
              <a:rPr lang="en-US" altLang="en-US" sz="6200" dirty="0" err="1" smtClean="0">
                <a:latin typeface="Lucida Console" panose="020B0609040504020204" pitchFamily="49" charset="0"/>
              </a:rPr>
              <a:t>slli</a:t>
            </a:r>
            <a:r>
              <a:rPr lang="en-US" altLang="en-US" sz="6200" dirty="0" smtClean="0">
                <a:latin typeface="Lucida Console" panose="020B0609040504020204" pitchFamily="49" charset="0"/>
              </a:rPr>
              <a:t>  x30,x5,5     </a:t>
            </a:r>
            <a:r>
              <a:rPr lang="en-US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x30 = </a:t>
            </a:r>
            <a:r>
              <a:rPr lang="en-US" altLang="en-US" sz="6200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* 2**5 (size of row of c)</a:t>
            </a:r>
            <a:endParaRPr lang="en-AU" altLang="en-US" sz="6200" dirty="0" smtClean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AU" altLang="en-US" sz="6200" dirty="0" smtClean="0">
                <a:latin typeface="Lucida Console" panose="020B0609040504020204" pitchFamily="49" charset="0"/>
              </a:rPr>
              <a:t>		    </a:t>
            </a:r>
            <a:r>
              <a:rPr lang="en-US" altLang="en-US" sz="6200" dirty="0" smtClean="0">
                <a:latin typeface="Lucida Console" panose="020B0609040504020204" pitchFamily="49" charset="0"/>
              </a:rPr>
              <a:t>add   x30,x30,x6   </a:t>
            </a:r>
            <a:r>
              <a:rPr lang="en-US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x30 = </a:t>
            </a:r>
            <a:r>
              <a:rPr lang="en-US" altLang="en-US" sz="6200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* size(row) + j</a:t>
            </a:r>
            <a:endParaRPr lang="en-AU" altLang="en-US" sz="6200" dirty="0" smtClean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AU" altLang="en-US" sz="6200" dirty="0" smtClean="0">
                <a:latin typeface="Lucida Console" panose="020B0609040504020204" pitchFamily="49" charset="0"/>
              </a:rPr>
              <a:t>		    </a:t>
            </a:r>
            <a:r>
              <a:rPr lang="en-AU" altLang="en-US" sz="6200" dirty="0" err="1" smtClean="0">
                <a:latin typeface="Lucida Console" panose="020B0609040504020204" pitchFamily="49" charset="0"/>
              </a:rPr>
              <a:t>slli</a:t>
            </a:r>
            <a:r>
              <a:rPr lang="en-AU" altLang="en-US" sz="6200" dirty="0" smtClean="0">
                <a:latin typeface="Lucida Console" panose="020B0609040504020204" pitchFamily="49" charset="0"/>
              </a:rPr>
              <a:t>  x30,x30,3    </a:t>
            </a:r>
            <a:r>
              <a:rPr lang="en-AU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x30 = byte offset of [</a:t>
            </a:r>
            <a:r>
              <a:rPr lang="en-AU" altLang="en-US" sz="6200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AU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][j]</a:t>
            </a: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AU" altLang="en-US" sz="6200" dirty="0" smtClean="0">
                <a:latin typeface="Lucida Console" panose="020B0609040504020204" pitchFamily="49" charset="0"/>
              </a:rPr>
              <a:t>		    </a:t>
            </a:r>
            <a:r>
              <a:rPr lang="en-US" altLang="en-US" sz="6200" dirty="0" smtClean="0">
                <a:latin typeface="Lucida Console" panose="020B0609040504020204" pitchFamily="49" charset="0"/>
              </a:rPr>
              <a:t>add   x30,x10,x30  </a:t>
            </a:r>
            <a:r>
              <a:rPr lang="en-US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x30 = byte address of c[</a:t>
            </a:r>
            <a:r>
              <a:rPr lang="en-US" altLang="en-US" sz="6200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][j]</a:t>
            </a: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US" altLang="en-US" sz="6200" dirty="0" smtClean="0">
                <a:latin typeface="Lucida Console" panose="020B0609040504020204" pitchFamily="49" charset="0"/>
              </a:rPr>
              <a:t>           </a:t>
            </a:r>
            <a:r>
              <a:rPr lang="en-US" altLang="en-US" sz="6200" dirty="0" err="1" smtClean="0">
                <a:latin typeface="Lucida Console" panose="020B0609040504020204" pitchFamily="49" charset="0"/>
              </a:rPr>
              <a:t>fld</a:t>
            </a:r>
            <a:r>
              <a:rPr lang="en-US" altLang="en-US" sz="6200" dirty="0" smtClean="0">
                <a:latin typeface="Lucida Console" panose="020B0609040504020204" pitchFamily="49" charset="0"/>
              </a:rPr>
              <a:t>   f0,0(x30)    </a:t>
            </a:r>
            <a:r>
              <a:rPr lang="en-US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f0 = c[</a:t>
            </a:r>
            <a:r>
              <a:rPr lang="en-US" altLang="en-US" sz="6200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][j]</a:t>
            </a:r>
            <a:endParaRPr lang="en-AU" altLang="en-US" sz="6200" dirty="0" smtClean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AU" altLang="en-US" sz="6200" dirty="0" smtClean="0">
                <a:latin typeface="Lucida Console" panose="020B0609040504020204" pitchFamily="49" charset="0"/>
              </a:rPr>
              <a:t>    L3:    </a:t>
            </a:r>
            <a:r>
              <a:rPr lang="en-AU" altLang="en-US" sz="6200" dirty="0" err="1" smtClean="0">
                <a:latin typeface="Lucida Console" panose="020B0609040504020204" pitchFamily="49" charset="0"/>
              </a:rPr>
              <a:t>slli</a:t>
            </a:r>
            <a:r>
              <a:rPr lang="en-AU" altLang="en-US" sz="6200" dirty="0" smtClean="0">
                <a:latin typeface="Lucida Console" panose="020B0609040504020204" pitchFamily="49" charset="0"/>
              </a:rPr>
              <a:t>  x29,x7,5     </a:t>
            </a:r>
            <a:r>
              <a:rPr lang="en-AU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x29 = k * 2**5 (size of row of b)</a:t>
            </a: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AU" altLang="en-US" sz="6200" dirty="0" smtClean="0">
                <a:latin typeface="Lucida Console" panose="020B0609040504020204" pitchFamily="49" charset="0"/>
              </a:rPr>
              <a:t>           add   x29,x29,x6   </a:t>
            </a:r>
            <a:r>
              <a:rPr lang="en-AU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x29 = k * size(row) + j</a:t>
            </a: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AU" altLang="en-US" sz="6200" dirty="0" smtClean="0">
                <a:latin typeface="Lucida Console" panose="020B0609040504020204" pitchFamily="49" charset="0"/>
              </a:rPr>
              <a:t>           </a:t>
            </a:r>
            <a:r>
              <a:rPr lang="en-AU" altLang="en-US" sz="6200" dirty="0" err="1" smtClean="0">
                <a:latin typeface="Lucida Console" panose="020B0609040504020204" pitchFamily="49" charset="0"/>
              </a:rPr>
              <a:t>slli</a:t>
            </a:r>
            <a:r>
              <a:rPr lang="en-AU" altLang="en-US" sz="6200" dirty="0" smtClean="0">
                <a:latin typeface="Lucida Console" panose="020B0609040504020204" pitchFamily="49" charset="0"/>
              </a:rPr>
              <a:t>  x29,x29,3    </a:t>
            </a:r>
            <a:r>
              <a:rPr lang="en-AU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x29 = byte offset of [k][j]</a:t>
            </a: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AU" altLang="en-US" sz="6200" dirty="0" smtClean="0">
                <a:latin typeface="Lucida Console" panose="020B0609040504020204" pitchFamily="49" charset="0"/>
              </a:rPr>
              <a:t>           add   x29,x12,x29  </a:t>
            </a:r>
            <a:r>
              <a:rPr lang="en-AU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x29 = byte address of b[k][j]</a:t>
            </a: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AU" altLang="en-US" sz="6200" dirty="0" smtClean="0">
                <a:latin typeface="Lucida Console" panose="020B0609040504020204" pitchFamily="49" charset="0"/>
              </a:rPr>
              <a:t>           </a:t>
            </a:r>
            <a:r>
              <a:rPr lang="en-AU" altLang="en-US" sz="6200" dirty="0" err="1" smtClean="0">
                <a:latin typeface="Lucida Console" panose="020B0609040504020204" pitchFamily="49" charset="0"/>
              </a:rPr>
              <a:t>fld</a:t>
            </a:r>
            <a:r>
              <a:rPr lang="en-AU" altLang="en-US" sz="6200" dirty="0" smtClean="0">
                <a:latin typeface="Lucida Console" panose="020B0609040504020204" pitchFamily="49" charset="0"/>
              </a:rPr>
              <a:t>   f1,0(x29)    </a:t>
            </a:r>
            <a:r>
              <a:rPr lang="en-AU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f1 = b[k][j]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FP Example: Array Multiplication</a:t>
            </a:r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US" altLang="en-US" dirty="0" smtClean="0">
                <a:latin typeface="Lucida Console" panose="020B0609040504020204" pitchFamily="49" charset="0"/>
              </a:rPr>
              <a:t> …</a:t>
            </a: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US" altLang="en-US" dirty="0" smtClean="0">
                <a:latin typeface="Lucida Console" panose="020B0609040504020204" pitchFamily="49" charset="0"/>
              </a:rPr>
              <a:t>        </a:t>
            </a:r>
            <a:r>
              <a:rPr lang="en-US" altLang="en-US" dirty="0" err="1" smtClean="0">
                <a:latin typeface="Lucida Console" panose="020B0609040504020204" pitchFamily="49" charset="0"/>
              </a:rPr>
              <a:t>slli</a:t>
            </a:r>
            <a:r>
              <a:rPr lang="en-US" altLang="en-US" dirty="0" smtClean="0">
                <a:latin typeface="Lucida Console" panose="020B0609040504020204" pitchFamily="49" charset="0"/>
              </a:rPr>
              <a:t>   x29,x5,5     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x29 = </a:t>
            </a:r>
            <a:r>
              <a:rPr lang="en-US" alt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* 2**5 (size of row of a)</a:t>
            </a: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US" altLang="en-US" dirty="0" smtClean="0">
                <a:latin typeface="Lucida Console" panose="020B0609040504020204" pitchFamily="49" charset="0"/>
              </a:rPr>
              <a:t>        add    x29,x29,x7   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x29 = </a:t>
            </a:r>
            <a:r>
              <a:rPr lang="en-US" alt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* size(row) + k</a:t>
            </a: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US" altLang="en-US" dirty="0" smtClean="0">
                <a:latin typeface="Lucida Console" panose="020B0609040504020204" pitchFamily="49" charset="0"/>
              </a:rPr>
              <a:t>        </a:t>
            </a:r>
            <a:r>
              <a:rPr lang="en-US" altLang="en-US" dirty="0" err="1" smtClean="0">
                <a:latin typeface="Lucida Console" panose="020B0609040504020204" pitchFamily="49" charset="0"/>
              </a:rPr>
              <a:t>slli</a:t>
            </a:r>
            <a:r>
              <a:rPr lang="en-US" altLang="en-US" dirty="0" smtClean="0">
                <a:latin typeface="Lucida Console" panose="020B0609040504020204" pitchFamily="49" charset="0"/>
              </a:rPr>
              <a:t>   x29,x29,3    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x29 = byte offset of [</a:t>
            </a:r>
            <a:r>
              <a:rPr lang="en-US" alt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][k]</a:t>
            </a: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US" altLang="en-US" dirty="0" smtClean="0">
                <a:latin typeface="Lucida Console" panose="020B0609040504020204" pitchFamily="49" charset="0"/>
              </a:rPr>
              <a:t>        add    x29,x11,x29  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x29 = byte address of a[</a:t>
            </a:r>
            <a:r>
              <a:rPr lang="en-US" alt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][k]</a:t>
            </a: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US" altLang="en-US" dirty="0" smtClean="0">
                <a:latin typeface="Lucida Console" panose="020B0609040504020204" pitchFamily="49" charset="0"/>
              </a:rPr>
              <a:t>        </a:t>
            </a:r>
            <a:r>
              <a:rPr lang="en-US" altLang="en-US" dirty="0" err="1" smtClean="0">
                <a:latin typeface="Lucida Console" panose="020B0609040504020204" pitchFamily="49" charset="0"/>
              </a:rPr>
              <a:t>fld</a:t>
            </a:r>
            <a:r>
              <a:rPr lang="en-US" altLang="en-US" dirty="0" smtClean="0">
                <a:latin typeface="Lucida Console" panose="020B0609040504020204" pitchFamily="49" charset="0"/>
              </a:rPr>
              <a:t>    f2,0(x29)    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f2 = a[</a:t>
            </a:r>
            <a:r>
              <a:rPr lang="en-US" alt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][k]</a:t>
            </a: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AU" altLang="en-US" dirty="0" smtClean="0">
                <a:latin typeface="Lucida Console" panose="020B0609040504020204" pitchFamily="49" charset="0"/>
              </a:rPr>
              <a:t>        </a:t>
            </a:r>
            <a:r>
              <a:rPr lang="en-AU" altLang="en-US" dirty="0" err="1" smtClean="0">
                <a:latin typeface="Lucida Console" panose="020B0609040504020204" pitchFamily="49" charset="0"/>
              </a:rPr>
              <a:t>fmul.d</a:t>
            </a:r>
            <a:r>
              <a:rPr lang="en-AU" altLang="en-US" dirty="0" smtClean="0">
                <a:latin typeface="Lucida Console" panose="020B0609040504020204" pitchFamily="49" charset="0"/>
              </a:rPr>
              <a:t> f1, f2, f1   </a:t>
            </a:r>
            <a:r>
              <a:rPr lang="en-AU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f1 = a[</a:t>
            </a:r>
            <a:r>
              <a:rPr lang="en-AU" alt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AU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][k] * b[k][j]</a:t>
            </a: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AU" altLang="en-US" dirty="0" smtClean="0">
                <a:latin typeface="Lucida Console" panose="020B0609040504020204" pitchFamily="49" charset="0"/>
              </a:rPr>
              <a:t>        </a:t>
            </a:r>
            <a:r>
              <a:rPr lang="en-AU" altLang="en-US" dirty="0" err="1" smtClean="0">
                <a:latin typeface="Lucida Console" panose="020B0609040504020204" pitchFamily="49" charset="0"/>
              </a:rPr>
              <a:t>fadd.d</a:t>
            </a:r>
            <a:r>
              <a:rPr lang="en-AU" altLang="en-US" dirty="0" smtClean="0">
                <a:latin typeface="Lucida Console" panose="020B0609040504020204" pitchFamily="49" charset="0"/>
              </a:rPr>
              <a:t> f0, f0, f1   </a:t>
            </a:r>
            <a:r>
              <a:rPr lang="en-AU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f0 = c[</a:t>
            </a:r>
            <a:r>
              <a:rPr lang="en-AU" alt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AU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][j] + a[</a:t>
            </a:r>
            <a:r>
              <a:rPr lang="en-AU" alt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AU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][k] * b[k][j]</a:t>
            </a: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US" altLang="en-US" dirty="0" smtClean="0">
                <a:latin typeface="Lucida Console" panose="020B0609040504020204" pitchFamily="49" charset="0"/>
              </a:rPr>
              <a:t>        </a:t>
            </a:r>
            <a:r>
              <a:rPr lang="en-US" altLang="en-US" dirty="0" err="1" smtClean="0">
                <a:latin typeface="Lucida Console" panose="020B0609040504020204" pitchFamily="49" charset="0"/>
              </a:rPr>
              <a:t>addi</a:t>
            </a:r>
            <a:r>
              <a:rPr lang="en-US" altLang="en-US" dirty="0" smtClean="0">
                <a:latin typeface="Lucida Console" panose="020B0609040504020204" pitchFamily="49" charset="0"/>
              </a:rPr>
              <a:t>   x7,x7,1      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k = k + 1</a:t>
            </a: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US" altLang="en-US" dirty="0" smtClean="0">
                <a:latin typeface="Lucida Console" panose="020B0609040504020204" pitchFamily="49" charset="0"/>
              </a:rPr>
              <a:t>        </a:t>
            </a:r>
            <a:r>
              <a:rPr lang="en-US" altLang="en-US" dirty="0" err="1" smtClean="0">
                <a:latin typeface="Lucida Console" panose="020B0609040504020204" pitchFamily="49" charset="0"/>
              </a:rPr>
              <a:t>bltu</a:t>
            </a:r>
            <a:r>
              <a:rPr lang="en-US" altLang="en-US" dirty="0" smtClean="0">
                <a:latin typeface="Lucida Console" panose="020B0609040504020204" pitchFamily="49" charset="0"/>
              </a:rPr>
              <a:t>   x7,x28,L3    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if (k &lt; 32) go to L3</a:t>
            </a: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US" altLang="en-US" dirty="0" smtClean="0">
                <a:latin typeface="Lucida Console" panose="020B0609040504020204" pitchFamily="49" charset="0"/>
              </a:rPr>
              <a:t>        </a:t>
            </a:r>
            <a:r>
              <a:rPr lang="en-US" altLang="en-US" dirty="0" err="1" smtClean="0">
                <a:latin typeface="Lucida Console" panose="020B0609040504020204" pitchFamily="49" charset="0"/>
              </a:rPr>
              <a:t>fsd</a:t>
            </a:r>
            <a:r>
              <a:rPr lang="en-US" altLang="en-US" dirty="0" smtClean="0">
                <a:latin typeface="Lucida Console" panose="020B0609040504020204" pitchFamily="49" charset="0"/>
              </a:rPr>
              <a:t>    f0,0(x30)    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c[</a:t>
            </a:r>
            <a:r>
              <a:rPr lang="en-US" alt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][j] = f0</a:t>
            </a:r>
            <a:endParaRPr lang="en-AU" altLang="en-US" dirty="0" smtClean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AU" altLang="en-US" dirty="0" smtClean="0">
                <a:latin typeface="Lucida Console" panose="020B0609040504020204" pitchFamily="49" charset="0"/>
              </a:rPr>
              <a:t>        </a:t>
            </a:r>
            <a:r>
              <a:rPr lang="en-AU" altLang="en-US" dirty="0" err="1" smtClean="0">
                <a:latin typeface="Lucida Console" panose="020B0609040504020204" pitchFamily="49" charset="0"/>
              </a:rPr>
              <a:t>addi</a:t>
            </a:r>
            <a:r>
              <a:rPr lang="en-AU" altLang="en-US" dirty="0" smtClean="0">
                <a:latin typeface="Lucida Console" panose="020B0609040504020204" pitchFamily="49" charset="0"/>
              </a:rPr>
              <a:t>   x6,x6,1      </a:t>
            </a:r>
            <a:r>
              <a:rPr lang="en-AU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j = j + 1</a:t>
            </a: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AU" altLang="en-US" dirty="0" smtClean="0">
                <a:latin typeface="Lucida Console" panose="020B0609040504020204" pitchFamily="49" charset="0"/>
              </a:rPr>
              <a:t>        </a:t>
            </a:r>
            <a:r>
              <a:rPr lang="en-AU" altLang="en-US" dirty="0" err="1" smtClean="0">
                <a:latin typeface="Lucida Console" panose="020B0609040504020204" pitchFamily="49" charset="0"/>
              </a:rPr>
              <a:t>bltu</a:t>
            </a:r>
            <a:r>
              <a:rPr lang="en-AU" altLang="en-US" dirty="0" smtClean="0">
                <a:latin typeface="Lucida Console" panose="020B0609040504020204" pitchFamily="49" charset="0"/>
              </a:rPr>
              <a:t>   x6,x28,L2    </a:t>
            </a:r>
            <a:r>
              <a:rPr lang="en-AU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if (j &lt; 32) go to L2</a:t>
            </a: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AU" altLang="en-US" dirty="0" smtClean="0">
                <a:latin typeface="Lucida Console" panose="020B0609040504020204" pitchFamily="49" charset="0"/>
              </a:rPr>
              <a:t>        </a:t>
            </a:r>
            <a:r>
              <a:rPr lang="en-AU" altLang="en-US" dirty="0" err="1" smtClean="0">
                <a:latin typeface="Lucida Console" panose="020B0609040504020204" pitchFamily="49" charset="0"/>
              </a:rPr>
              <a:t>addi</a:t>
            </a:r>
            <a:r>
              <a:rPr lang="en-AU" altLang="en-US" dirty="0" smtClean="0">
                <a:latin typeface="Lucida Console" panose="020B0609040504020204" pitchFamily="49" charset="0"/>
              </a:rPr>
              <a:t>   x5,x5,1      </a:t>
            </a:r>
            <a:r>
              <a:rPr lang="en-AU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</a:t>
            </a:r>
            <a:r>
              <a:rPr lang="en-AU" alt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AU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= </a:t>
            </a:r>
            <a:r>
              <a:rPr lang="en-AU" alt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AU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+ 1</a:t>
            </a: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AU" altLang="en-US" dirty="0" smtClean="0">
                <a:latin typeface="Lucida Console" panose="020B0609040504020204" pitchFamily="49" charset="0"/>
              </a:rPr>
              <a:t>        </a:t>
            </a:r>
            <a:r>
              <a:rPr lang="en-AU" altLang="en-US" dirty="0" err="1" smtClean="0">
                <a:latin typeface="Lucida Console" panose="020B0609040504020204" pitchFamily="49" charset="0"/>
              </a:rPr>
              <a:t>bltu</a:t>
            </a:r>
            <a:r>
              <a:rPr lang="en-AU" altLang="en-US" dirty="0" smtClean="0">
                <a:latin typeface="Lucida Console" panose="020B0609040504020204" pitchFamily="49" charset="0"/>
              </a:rPr>
              <a:t>   x5,x28,L1    </a:t>
            </a:r>
            <a:r>
              <a:rPr lang="en-AU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if (</a:t>
            </a:r>
            <a:r>
              <a:rPr lang="en-AU" alt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AU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&lt; 32) go to L1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FP Example: Array Multiplication</a:t>
            </a:r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305874"/>
          </a:xfrm>
        </p:spPr>
        <p:txBody>
          <a:bodyPr>
            <a:noAutofit/>
          </a:bodyPr>
          <a:lstStyle/>
          <a:p>
            <a:r>
              <a:rPr lang="en-US" altLang="en-US" dirty="0" smtClean="0"/>
              <a:t>IEEE Std 754 specifies additional rounding control</a:t>
            </a:r>
          </a:p>
          <a:p>
            <a:pPr lvl="1"/>
            <a:r>
              <a:rPr lang="en-US" altLang="en-US" dirty="0" smtClean="0"/>
              <a:t>Extra bits of precision (guard, round, sticky)</a:t>
            </a:r>
          </a:p>
          <a:p>
            <a:pPr lvl="1"/>
            <a:r>
              <a:rPr lang="en-US" altLang="en-US" dirty="0" smtClean="0"/>
              <a:t>Choice of rounding modes</a:t>
            </a:r>
          </a:p>
          <a:p>
            <a:pPr lvl="1"/>
            <a:r>
              <a:rPr lang="en-US" altLang="en-US" dirty="0" smtClean="0"/>
              <a:t>Allows programmer to fine-tune numerical behavior of a computation</a:t>
            </a:r>
          </a:p>
          <a:p>
            <a:r>
              <a:rPr lang="en-US" altLang="en-US" dirty="0" smtClean="0"/>
              <a:t>Not all FP units implement all options</a:t>
            </a:r>
          </a:p>
          <a:p>
            <a:pPr lvl="1"/>
            <a:r>
              <a:rPr lang="en-US" altLang="en-US" dirty="0" smtClean="0"/>
              <a:t>Most programming languages and FP libraries just use defaults</a:t>
            </a:r>
          </a:p>
          <a:p>
            <a:r>
              <a:rPr lang="en-US" altLang="en-US" dirty="0" smtClean="0"/>
              <a:t>Trade-off between hardware complexity, performance, and market requirements</a:t>
            </a:r>
            <a:endParaRPr lang="en-AU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Accurate Arithmetic</a:t>
            </a:r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02113"/>
          </a:xfrm>
        </p:spPr>
        <p:txBody>
          <a:bodyPr>
            <a:normAutofit/>
          </a:bodyPr>
          <a:lstStyle/>
          <a:p>
            <a:r>
              <a:rPr lang="en-AU" altLang="en-US" dirty="0" smtClean="0"/>
              <a:t>Parallel programs may interleave operations in unexpected orders</a:t>
            </a:r>
          </a:p>
          <a:p>
            <a:pPr lvl="1"/>
            <a:r>
              <a:rPr lang="en-AU" altLang="en-US" dirty="0" smtClean="0"/>
              <a:t>Assumptions of </a:t>
            </a:r>
            <a:r>
              <a:rPr lang="en-AU" altLang="en-US" dirty="0" err="1" smtClean="0"/>
              <a:t>associativity</a:t>
            </a:r>
            <a:r>
              <a:rPr lang="en-AU" altLang="en-US" dirty="0" smtClean="0"/>
              <a:t> may fail</a:t>
            </a:r>
          </a:p>
          <a:p>
            <a:pPr lvl="1"/>
            <a:endParaRPr lang="en-AU" altLang="en-US" dirty="0" smtClean="0"/>
          </a:p>
          <a:p>
            <a:pPr lvl="1"/>
            <a:endParaRPr lang="en-AU" altLang="en-US" dirty="0" smtClean="0"/>
          </a:p>
          <a:p>
            <a:pPr lvl="1"/>
            <a:endParaRPr lang="en-AU" altLang="en-US" dirty="0" smtClean="0"/>
          </a:p>
          <a:p>
            <a:pPr lvl="1"/>
            <a:endParaRPr lang="en-AU" altLang="en-US" dirty="0" smtClean="0"/>
          </a:p>
          <a:p>
            <a:r>
              <a:rPr lang="en-AU" altLang="en-US" dirty="0" smtClean="0"/>
              <a:t>Need to validate parallel programs under varying degrees of parallelism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err="1" smtClean="0"/>
              <a:t>Associativity</a:t>
            </a:r>
            <a:endParaRPr lang="ru-RU" dirty="0"/>
          </a:p>
        </p:txBody>
      </p:sp>
      <p:graphicFrame>
        <p:nvGraphicFramePr>
          <p:cNvPr id="20484" name="Object 5"/>
          <p:cNvGraphicFramePr>
            <a:graphicFrameLocks noChangeAspect="1"/>
          </p:cNvGraphicFramePr>
          <p:nvPr/>
        </p:nvGraphicFramePr>
        <p:xfrm>
          <a:off x="3624201" y="2840924"/>
          <a:ext cx="5238750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Worksheet" r:id="rId4" imgW="5305330" imgH="1914573" progId="Excel.Sheet.8">
                  <p:embed/>
                </p:oleObj>
              </mc:Choice>
              <mc:Fallback>
                <p:oleObj name="Worksheet" r:id="rId4" imgW="5305330" imgH="1914573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201" y="2840924"/>
                        <a:ext cx="5238750" cy="191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Important for scientific code</a:t>
            </a:r>
          </a:p>
          <a:p>
            <a:pPr lvl="1"/>
            <a:r>
              <a:rPr lang="en-US" altLang="en-US" dirty="0" smtClean="0"/>
              <a:t>But for everyday consumer use?</a:t>
            </a:r>
          </a:p>
          <a:p>
            <a:pPr lvl="2"/>
            <a:r>
              <a:rPr lang="en-US" altLang="en-US" dirty="0" smtClean="0"/>
              <a:t>“My bank balance is out by 0.0002¢!” </a:t>
            </a:r>
            <a:r>
              <a:rPr lang="en-US" altLang="en-US" dirty="0" smtClean="0">
                <a:sym typeface="Wingdings" pitchFamily="2" charset="2"/>
              </a:rPr>
              <a:t></a:t>
            </a:r>
          </a:p>
          <a:p>
            <a:pPr lvl="2"/>
            <a:endParaRPr lang="en-US" altLang="en-US" dirty="0" smtClean="0">
              <a:sym typeface="Wingdings" pitchFamily="2" charset="2"/>
            </a:endParaRPr>
          </a:p>
          <a:p>
            <a:r>
              <a:rPr lang="en-US" altLang="en-US" dirty="0" smtClean="0"/>
              <a:t>The Intel Pentium FDIV bug</a:t>
            </a:r>
          </a:p>
          <a:p>
            <a:pPr lvl="1"/>
            <a:r>
              <a:rPr lang="en-US" altLang="en-US" dirty="0" smtClean="0"/>
              <a:t>The market expects accuracy</a:t>
            </a:r>
          </a:p>
          <a:p>
            <a:pPr lvl="1"/>
            <a:r>
              <a:rPr lang="en-US" altLang="en-US" dirty="0" smtClean="0"/>
              <a:t>See Colwell, </a:t>
            </a:r>
            <a:r>
              <a:rPr lang="en-US" altLang="en-US" i="1" dirty="0" smtClean="0"/>
              <a:t>The Pentium Chronicles</a:t>
            </a:r>
            <a:endParaRPr lang="en-US" alt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Who Cares About FP Accuracy?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 smtClean="0"/>
              <a:t>Bits have no inherent meaning</a:t>
            </a:r>
          </a:p>
          <a:p>
            <a:pPr lvl="1"/>
            <a:r>
              <a:rPr lang="en-AU" altLang="en-US" dirty="0" smtClean="0"/>
              <a:t>Interpretation depends on the instructions applied</a:t>
            </a:r>
          </a:p>
          <a:p>
            <a:pPr lvl="1"/>
            <a:endParaRPr lang="en-AU" altLang="en-US" dirty="0" smtClean="0"/>
          </a:p>
          <a:p>
            <a:r>
              <a:rPr lang="en-AU" altLang="en-US" dirty="0" smtClean="0"/>
              <a:t>Computer representations of numbers</a:t>
            </a:r>
          </a:p>
          <a:p>
            <a:pPr lvl="1"/>
            <a:r>
              <a:rPr lang="en-AU" altLang="en-US" dirty="0" smtClean="0"/>
              <a:t>Finite range and precision</a:t>
            </a:r>
          </a:p>
          <a:p>
            <a:pPr lvl="1"/>
            <a:r>
              <a:rPr lang="en-AU" altLang="en-US" dirty="0" smtClean="0"/>
              <a:t>Need to account for this in programs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Concluding Remarks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ISAs support arithmetic</a:t>
            </a:r>
          </a:p>
          <a:p>
            <a:pPr lvl="1"/>
            <a:r>
              <a:rPr lang="en-US" altLang="en-US" dirty="0" smtClean="0"/>
              <a:t>Signed and unsigned integers</a:t>
            </a:r>
          </a:p>
          <a:p>
            <a:pPr lvl="1"/>
            <a:r>
              <a:rPr lang="en-US" altLang="en-US" dirty="0" smtClean="0"/>
              <a:t>Floating-point approximation to </a:t>
            </a:r>
            <a:r>
              <a:rPr lang="en-US" altLang="en-US" dirty="0" err="1" smtClean="0"/>
              <a:t>reals</a:t>
            </a:r>
            <a:endParaRPr lang="en-US" altLang="en-US" dirty="0" smtClean="0"/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Bounded range and precision</a:t>
            </a:r>
          </a:p>
          <a:p>
            <a:pPr lvl="1"/>
            <a:r>
              <a:rPr lang="en-US" altLang="en-US" dirty="0" smtClean="0"/>
              <a:t>Operations can overflow and underflow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Concluding Remarks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Floating-Point Standard</a:t>
            </a:r>
            <a:endParaRPr lang="ru-RU" sz="480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37428"/>
            <a:ext cx="10515600" cy="474773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Defined by </a:t>
            </a:r>
            <a:r>
              <a:rPr lang="en-US" altLang="en-US" sz="3600" b="1" dirty="0" smtClean="0"/>
              <a:t>IEEE Std 754-1985</a:t>
            </a:r>
          </a:p>
          <a:p>
            <a:pPr eaLnBrk="1" hangingPunct="1"/>
            <a:r>
              <a:rPr lang="en-US" altLang="en-US" sz="3600" dirty="0" smtClean="0"/>
              <a:t>Developed in response to divergence of representations</a:t>
            </a:r>
          </a:p>
          <a:p>
            <a:pPr lvl="1" eaLnBrk="1" hangingPunct="1"/>
            <a:r>
              <a:rPr lang="en-US" altLang="en-US" sz="3200" b="1" dirty="0" smtClean="0"/>
              <a:t>Portability</a:t>
            </a:r>
            <a:r>
              <a:rPr lang="en-US" altLang="en-US" sz="3200" dirty="0" smtClean="0"/>
              <a:t> issues for scientific code</a:t>
            </a:r>
          </a:p>
          <a:p>
            <a:pPr eaLnBrk="1" hangingPunct="1"/>
            <a:r>
              <a:rPr lang="en-US" altLang="en-US" sz="3600" dirty="0" smtClean="0"/>
              <a:t>Now almost universally adopted</a:t>
            </a:r>
          </a:p>
          <a:p>
            <a:pPr eaLnBrk="1" hangingPunct="1"/>
            <a:r>
              <a:rPr lang="en-US" altLang="en-US" sz="3600" dirty="0" smtClean="0"/>
              <a:t>Two representations</a:t>
            </a:r>
          </a:p>
          <a:p>
            <a:pPr lvl="1" eaLnBrk="1" hangingPunct="1"/>
            <a:r>
              <a:rPr lang="en-US" altLang="en-US" sz="3200" b="1" dirty="0" smtClean="0"/>
              <a:t>Single precision </a:t>
            </a:r>
            <a:r>
              <a:rPr lang="en-US" altLang="en-US" sz="3200" dirty="0" smtClean="0"/>
              <a:t>(32-bit)</a:t>
            </a:r>
          </a:p>
          <a:p>
            <a:pPr lvl="1" eaLnBrk="1" hangingPunct="1"/>
            <a:r>
              <a:rPr lang="en-US" altLang="en-US" sz="3200" b="1" dirty="0" smtClean="0"/>
              <a:t>Double precision</a:t>
            </a:r>
            <a:r>
              <a:rPr lang="en-US" altLang="en-US" sz="3200" dirty="0" smtClean="0"/>
              <a:t> (64-bit) </a:t>
            </a:r>
            <a:endParaRPr lang="en-AU" alt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Floating-Point Format</a:t>
            </a:r>
            <a:endParaRPr lang="ru-RU" dirty="0"/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>
          <a:xfrm>
            <a:off x="814838" y="3074710"/>
            <a:ext cx="10537969" cy="32192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sign bit (0 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 non-negative, 1  negative)</a:t>
            </a:r>
          </a:p>
          <a:p>
            <a:pPr marL="228600" marR="0" lvl="0" indent="-228600" algn="l" defTabSz="914400" rtl="0" eaLnBrk="1" fontAlgn="auto" latinLnBrk="0" hangingPunct="1"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Normalized </a:t>
            </a:r>
            <a:r>
              <a:rPr kumimoji="0" lang="en-US" alt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significand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: 1.0 ≤ |</a:t>
            </a: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significand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| &lt; 2.0</a:t>
            </a:r>
          </a:p>
          <a:p>
            <a:pPr marL="685800" marR="0" lvl="1" indent="-228600" algn="l" defTabSz="914400" rtl="0" eaLnBrk="1" fontAlgn="auto" latinLnBrk="0" hangingPunct="1"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Always has a leading pre-binary-point 1 bit, so no need to represent it explicitly (hidden bit)</a:t>
            </a:r>
          </a:p>
          <a:p>
            <a:pPr marL="685800" marR="0" lvl="1" indent="-228600" algn="l" defTabSz="914400" rtl="0" eaLnBrk="1" fontAlgn="auto" latinLnBrk="0" hangingPunct="1"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Significand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is 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Fraction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with the “1.” restored</a:t>
            </a:r>
          </a:p>
          <a:p>
            <a:pPr marL="228600" marR="0" lvl="0" indent="-228600" algn="l" defTabSz="914400" rtl="0" eaLnBrk="1" fontAlgn="auto" latinLnBrk="0" hangingPunct="1"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Exponent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: excess representation: actual exponent + Bias</a:t>
            </a:r>
          </a:p>
          <a:p>
            <a:pPr marL="685800" marR="0" lvl="1" indent="-228600" algn="l" defTabSz="914400" rtl="0" eaLnBrk="1" fontAlgn="auto" latinLnBrk="0" hangingPunct="1"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Ensures exponent is unsigned</a:t>
            </a:r>
          </a:p>
          <a:p>
            <a:pPr marL="685800" marR="0" lvl="1" indent="-228600" algn="l" defTabSz="914400" rtl="0" eaLnBrk="1" fontAlgn="auto" latinLnBrk="0" hangingPunct="1"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Single: Bias = 127; Double: Bias = 1203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35650" y="1751450"/>
            <a:ext cx="358775" cy="469900"/>
          </a:xfrm>
          <a:prstGeom prst="rect">
            <a:avLst/>
          </a:prstGeom>
          <a:noFill/>
          <a:ln w="25400">
            <a:solidFill>
              <a:srgbClr val="2F5CB5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 dirty="0"/>
              <a:t>S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594425" y="1751450"/>
            <a:ext cx="1584325" cy="469900"/>
          </a:xfrm>
          <a:prstGeom prst="rect">
            <a:avLst/>
          </a:prstGeom>
          <a:noFill/>
          <a:ln w="25400">
            <a:solidFill>
              <a:srgbClr val="2F5CB5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 dirty="0"/>
              <a:t>Exponent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180338" y="1751450"/>
            <a:ext cx="3671887" cy="469900"/>
          </a:xfrm>
          <a:prstGeom prst="rect">
            <a:avLst/>
          </a:prstGeom>
          <a:noFill/>
          <a:ln w="25400">
            <a:solidFill>
              <a:srgbClr val="2F5CB5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 dirty="0"/>
              <a:t>Fraction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522988" y="1042600"/>
            <a:ext cx="18573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 dirty="0">
                <a:solidFill>
                  <a:srgbClr val="2F5CB5"/>
                </a:solidFill>
                <a:latin typeface="Tahoma" pitchFamily="34" charset="0"/>
              </a:rPr>
              <a:t>single: 8 bits</a:t>
            </a:r>
            <a:br>
              <a:rPr lang="en-US" altLang="en-US" sz="2000" dirty="0">
                <a:solidFill>
                  <a:srgbClr val="2F5CB5"/>
                </a:solidFill>
                <a:latin typeface="Tahoma" pitchFamily="34" charset="0"/>
              </a:rPr>
            </a:br>
            <a:r>
              <a:rPr lang="en-US" altLang="en-US" sz="2000" dirty="0">
                <a:solidFill>
                  <a:srgbClr val="2F5CB5"/>
                </a:solidFill>
                <a:latin typeface="Tahoma" pitchFamily="34" charset="0"/>
              </a:rPr>
              <a:t>double: 11 bits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113788" y="1030725"/>
            <a:ext cx="18573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 dirty="0">
                <a:solidFill>
                  <a:srgbClr val="2F5CB5"/>
                </a:solidFill>
                <a:latin typeface="Tahoma" pitchFamily="34" charset="0"/>
              </a:rPr>
              <a:t>single: 23 bits</a:t>
            </a:r>
            <a:br>
              <a:rPr lang="en-US" altLang="en-US" sz="2000" dirty="0">
                <a:solidFill>
                  <a:srgbClr val="2F5CB5"/>
                </a:solidFill>
                <a:latin typeface="Tahoma" pitchFamily="34" charset="0"/>
              </a:rPr>
            </a:br>
            <a:r>
              <a:rPr lang="en-US" altLang="en-US" sz="2000" dirty="0">
                <a:solidFill>
                  <a:srgbClr val="2F5CB5"/>
                </a:solidFill>
                <a:latin typeface="Tahoma" pitchFamily="34" charset="0"/>
              </a:rPr>
              <a:t>double: 52 bits</a:t>
            </a:r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3115125" y="2405750"/>
          <a:ext cx="5867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Уравнение" r:id="rId3" imgW="2450880" imgH="228600" progId="Equation.3">
                  <p:embed/>
                </p:oleObj>
              </mc:Choice>
              <mc:Fallback>
                <p:oleObj name="Уравнение" r:id="rId3" imgW="245088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5125" y="2405750"/>
                        <a:ext cx="5867400" cy="5461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Exponents 00000000 and 11111111 reserved</a:t>
            </a:r>
          </a:p>
          <a:p>
            <a:r>
              <a:rPr lang="en-US" altLang="en-US" dirty="0" smtClean="0"/>
              <a:t>Smallest value</a:t>
            </a:r>
          </a:p>
          <a:p>
            <a:pPr lvl="1"/>
            <a:r>
              <a:rPr lang="en-US" altLang="en-US" sz="2800" dirty="0" smtClean="0"/>
              <a:t>Exponent: 00000001 </a:t>
            </a:r>
            <a:r>
              <a:rPr lang="en-US" altLang="en-US" sz="2800" dirty="0" smtClean="0">
                <a:sym typeface="Symbol" pitchFamily="18" charset="2"/>
              </a:rPr>
              <a:t> actual exponent = 1 – 127 = –126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Fraction: 000…00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ym typeface="Symbol" pitchFamily="18" charset="2"/>
              </a:rPr>
              <a:t> </a:t>
            </a:r>
            <a:r>
              <a:rPr lang="en-US" altLang="en-US" sz="2800" dirty="0" err="1" smtClean="0">
                <a:sym typeface="Symbol" pitchFamily="18" charset="2"/>
              </a:rPr>
              <a:t>significand</a:t>
            </a:r>
            <a:r>
              <a:rPr lang="en-US" altLang="en-US" sz="2800" dirty="0" smtClean="0">
                <a:sym typeface="Symbol" pitchFamily="18" charset="2"/>
              </a:rPr>
              <a:t> = 1.0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±1.0 × 2</a:t>
            </a:r>
            <a:r>
              <a:rPr lang="en-US" altLang="en-US" sz="2800" baseline="30000" dirty="0" smtClean="0">
                <a:sym typeface="Symbol" pitchFamily="18" charset="2"/>
              </a:rPr>
              <a:t>–126</a:t>
            </a:r>
            <a:r>
              <a:rPr lang="en-US" altLang="en-US" sz="2800" dirty="0" smtClean="0">
                <a:sym typeface="Symbol" pitchFamily="18" charset="2"/>
              </a:rPr>
              <a:t> ≈ ±1.2 × 10</a:t>
            </a:r>
            <a:r>
              <a:rPr lang="en-US" altLang="en-US" sz="2800" baseline="30000" dirty="0" smtClean="0">
                <a:sym typeface="Symbol" pitchFamily="18" charset="2"/>
              </a:rPr>
              <a:t>–38</a:t>
            </a:r>
          </a:p>
          <a:p>
            <a:r>
              <a:rPr lang="en-US" altLang="en-US" dirty="0" smtClean="0">
                <a:sym typeface="Symbol" pitchFamily="18" charset="2"/>
              </a:rPr>
              <a:t>Largest value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exponent: 11111110  actual exponent = 254 – 127 = +127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Fraction: 111…11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ym typeface="Symbol" pitchFamily="18" charset="2"/>
              </a:rPr>
              <a:t> </a:t>
            </a:r>
            <a:r>
              <a:rPr lang="en-US" altLang="en-US" sz="2800" dirty="0" err="1" smtClean="0">
                <a:sym typeface="Symbol" pitchFamily="18" charset="2"/>
              </a:rPr>
              <a:t>significand</a:t>
            </a:r>
            <a:r>
              <a:rPr lang="en-US" altLang="en-US" sz="2800" dirty="0" smtClean="0">
                <a:sym typeface="Symbol" pitchFamily="18" charset="2"/>
              </a:rPr>
              <a:t> ≈ 2.0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±2.0 × 2</a:t>
            </a:r>
            <a:r>
              <a:rPr lang="en-US" altLang="en-US" sz="2800" baseline="30000" dirty="0" smtClean="0">
                <a:sym typeface="Symbol" pitchFamily="18" charset="2"/>
              </a:rPr>
              <a:t>+127</a:t>
            </a:r>
            <a:r>
              <a:rPr lang="en-US" altLang="en-US" sz="2800" dirty="0" smtClean="0">
                <a:sym typeface="Symbol" pitchFamily="18" charset="2"/>
              </a:rPr>
              <a:t> ≈ ±3.4 × 10</a:t>
            </a:r>
            <a:r>
              <a:rPr lang="en-US" altLang="en-US" sz="2800" baseline="30000" dirty="0" smtClean="0">
                <a:sym typeface="Symbol" pitchFamily="18" charset="2"/>
              </a:rPr>
              <a:t>+38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Single-Precision Range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199" y="1178053"/>
            <a:ext cx="10680865" cy="4997896"/>
          </a:xfrm>
        </p:spPr>
        <p:txBody>
          <a:bodyPr/>
          <a:lstStyle/>
          <a:p>
            <a:r>
              <a:rPr lang="en-US" altLang="en-US" dirty="0" smtClean="0"/>
              <a:t>Exponents 0000…00 and 1111…11 reserved</a:t>
            </a:r>
          </a:p>
          <a:p>
            <a:r>
              <a:rPr lang="en-US" altLang="en-US" dirty="0" smtClean="0"/>
              <a:t>Smallest value</a:t>
            </a:r>
          </a:p>
          <a:p>
            <a:pPr lvl="1"/>
            <a:r>
              <a:rPr lang="en-US" altLang="en-US" sz="2800" dirty="0" smtClean="0"/>
              <a:t>Exponent: 00000000001 </a:t>
            </a:r>
            <a:r>
              <a:rPr lang="en-US" altLang="en-US" sz="2800" dirty="0" smtClean="0">
                <a:sym typeface="Symbol" pitchFamily="18" charset="2"/>
              </a:rPr>
              <a:t> actual exponent = 1 – 1023 = –1022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Fraction: 000…00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ym typeface="Symbol" pitchFamily="18" charset="2"/>
              </a:rPr>
              <a:t> </a:t>
            </a:r>
            <a:r>
              <a:rPr lang="en-US" altLang="en-US" sz="2800" dirty="0" err="1" smtClean="0">
                <a:sym typeface="Symbol" pitchFamily="18" charset="2"/>
              </a:rPr>
              <a:t>significand</a:t>
            </a:r>
            <a:r>
              <a:rPr lang="en-US" altLang="en-US" sz="2800" dirty="0" smtClean="0">
                <a:sym typeface="Symbol" pitchFamily="18" charset="2"/>
              </a:rPr>
              <a:t> = 1.0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±1.0 × 2</a:t>
            </a:r>
            <a:r>
              <a:rPr lang="en-US" altLang="en-US" sz="2800" baseline="30000" dirty="0" smtClean="0">
                <a:sym typeface="Symbol" pitchFamily="18" charset="2"/>
              </a:rPr>
              <a:t>–1022</a:t>
            </a:r>
            <a:r>
              <a:rPr lang="en-US" altLang="en-US" sz="2800" dirty="0" smtClean="0">
                <a:sym typeface="Symbol" pitchFamily="18" charset="2"/>
              </a:rPr>
              <a:t> ≈ ±2.2 × 10</a:t>
            </a:r>
            <a:r>
              <a:rPr lang="en-US" altLang="en-US" sz="2800" baseline="30000" dirty="0" smtClean="0">
                <a:sym typeface="Symbol" pitchFamily="18" charset="2"/>
              </a:rPr>
              <a:t>–308</a:t>
            </a:r>
          </a:p>
          <a:p>
            <a:r>
              <a:rPr lang="en-US" altLang="en-US" dirty="0" smtClean="0">
                <a:sym typeface="Symbol" pitchFamily="18" charset="2"/>
              </a:rPr>
              <a:t>Largest value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Exponent: 11111111110  actual exponent = 2046 – 1023 = +1023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Fraction: 111…11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ym typeface="Symbol" pitchFamily="18" charset="2"/>
              </a:rPr>
              <a:t> </a:t>
            </a:r>
            <a:r>
              <a:rPr lang="en-US" altLang="en-US" sz="2800" dirty="0" err="1" smtClean="0">
                <a:sym typeface="Symbol" pitchFamily="18" charset="2"/>
              </a:rPr>
              <a:t>significand</a:t>
            </a:r>
            <a:r>
              <a:rPr lang="en-US" altLang="en-US" sz="2800" dirty="0" smtClean="0">
                <a:sym typeface="Symbol" pitchFamily="18" charset="2"/>
              </a:rPr>
              <a:t> ≈ 2.0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±2.0 × 2</a:t>
            </a:r>
            <a:r>
              <a:rPr lang="en-US" altLang="en-US" sz="2800" baseline="30000" dirty="0" smtClean="0">
                <a:sym typeface="Symbol" pitchFamily="18" charset="2"/>
              </a:rPr>
              <a:t>+1023</a:t>
            </a:r>
            <a:r>
              <a:rPr lang="en-US" altLang="en-US" sz="2800" dirty="0" smtClean="0">
                <a:sym typeface="Symbol" pitchFamily="18" charset="2"/>
              </a:rPr>
              <a:t> ≈ ±1.8 × 10</a:t>
            </a:r>
            <a:r>
              <a:rPr lang="en-US" altLang="en-US" sz="2800" baseline="30000" dirty="0" smtClean="0">
                <a:sym typeface="Symbol" pitchFamily="18" charset="2"/>
              </a:rPr>
              <a:t>+308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Double-Precision Range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4000" dirty="0" smtClean="0"/>
              <a:t>Relative precision</a:t>
            </a:r>
          </a:p>
          <a:p>
            <a:pPr lvl="1"/>
            <a:r>
              <a:rPr lang="en-US" altLang="en-US" dirty="0" smtClean="0"/>
              <a:t>all fraction bits are significant</a:t>
            </a:r>
          </a:p>
          <a:p>
            <a:pPr lvl="1"/>
            <a:r>
              <a:rPr lang="en-US" altLang="en-US" dirty="0" smtClean="0"/>
              <a:t>Single: approx 2</a:t>
            </a:r>
            <a:r>
              <a:rPr lang="en-US" altLang="en-US" baseline="30000" dirty="0" smtClean="0"/>
              <a:t>–23</a:t>
            </a:r>
          </a:p>
          <a:p>
            <a:pPr lvl="2"/>
            <a:r>
              <a:rPr lang="en-US" altLang="en-US" sz="2800" dirty="0" smtClean="0"/>
              <a:t>Equivalent to 23 × log</a:t>
            </a:r>
            <a:r>
              <a:rPr lang="en-US" altLang="en-US" sz="2800" baseline="-25000" dirty="0" smtClean="0"/>
              <a:t>10</a:t>
            </a:r>
            <a:r>
              <a:rPr lang="en-US" altLang="en-US" sz="2800" dirty="0" smtClean="0"/>
              <a:t>2 ≈ 23 × 0.3 ≈ 6 decimal digits of precision</a:t>
            </a:r>
          </a:p>
          <a:p>
            <a:pPr lvl="1"/>
            <a:r>
              <a:rPr lang="en-US" altLang="en-US" dirty="0" smtClean="0"/>
              <a:t>Double: approx 2</a:t>
            </a:r>
            <a:r>
              <a:rPr lang="en-US" altLang="en-US" baseline="30000" dirty="0" smtClean="0"/>
              <a:t>–52</a:t>
            </a:r>
          </a:p>
          <a:p>
            <a:pPr lvl="2"/>
            <a:r>
              <a:rPr lang="en-US" altLang="en-US" sz="2800" dirty="0" smtClean="0"/>
              <a:t>Equivalent to 52 × log</a:t>
            </a:r>
            <a:r>
              <a:rPr lang="en-US" altLang="en-US" sz="2800" baseline="-25000" dirty="0" smtClean="0"/>
              <a:t>10</a:t>
            </a:r>
            <a:r>
              <a:rPr lang="en-US" altLang="en-US" sz="2800" dirty="0" smtClean="0"/>
              <a:t>2 ≈ 52 × 0.3 ≈ 16 decimal digits of precision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Precision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Represent –0.75</a:t>
            </a:r>
          </a:p>
          <a:p>
            <a:pPr lvl="1"/>
            <a:r>
              <a:rPr lang="en-US" altLang="en-US" dirty="0" smtClean="0"/>
              <a:t>–0.75 = (–1)</a:t>
            </a:r>
            <a:r>
              <a:rPr lang="en-US" altLang="en-US" baseline="30000" dirty="0" smtClean="0"/>
              <a:t>1</a:t>
            </a:r>
            <a:r>
              <a:rPr lang="en-US" altLang="en-US" dirty="0" smtClean="0"/>
              <a:t> × 1.1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× 2</a:t>
            </a:r>
            <a:r>
              <a:rPr lang="en-US" altLang="en-US" baseline="30000" dirty="0" smtClean="0"/>
              <a:t>–1</a:t>
            </a:r>
          </a:p>
          <a:p>
            <a:pPr lvl="1"/>
            <a:r>
              <a:rPr lang="en-US" altLang="en-US" dirty="0" smtClean="0"/>
              <a:t>S = </a:t>
            </a:r>
            <a:r>
              <a:rPr lang="en-US" altLang="en-US" dirty="0" smtClean="0">
                <a:solidFill>
                  <a:schemeClr val="hlink"/>
                </a:solidFill>
              </a:rPr>
              <a:t>1</a:t>
            </a:r>
          </a:p>
          <a:p>
            <a:pPr lvl="1"/>
            <a:r>
              <a:rPr lang="en-US" altLang="en-US" dirty="0" smtClean="0"/>
              <a:t>Fraction = </a:t>
            </a:r>
            <a:r>
              <a:rPr lang="en-US" altLang="en-US" dirty="0" smtClean="0">
                <a:solidFill>
                  <a:schemeClr val="tx2"/>
                </a:solidFill>
              </a:rPr>
              <a:t>1000…00</a:t>
            </a:r>
            <a:r>
              <a:rPr lang="en-US" altLang="en-US" baseline="-25000" dirty="0" smtClean="0"/>
              <a:t>2</a:t>
            </a:r>
            <a:endParaRPr lang="en-US" altLang="en-US" dirty="0" smtClean="0">
              <a:solidFill>
                <a:schemeClr val="folHlink"/>
              </a:solidFill>
            </a:endParaRPr>
          </a:p>
          <a:p>
            <a:pPr lvl="1"/>
            <a:r>
              <a:rPr lang="en-US" altLang="en-US" dirty="0" smtClean="0"/>
              <a:t>Exponent = –1 + Bias</a:t>
            </a:r>
          </a:p>
          <a:p>
            <a:pPr lvl="2"/>
            <a:r>
              <a:rPr lang="en-US" altLang="en-US" sz="2800" dirty="0" smtClean="0"/>
              <a:t>Single: –1 + 127 = 126 = </a:t>
            </a:r>
            <a:r>
              <a:rPr lang="en-US" altLang="en-US" sz="2800" dirty="0" smtClean="0">
                <a:solidFill>
                  <a:srgbClr val="008000"/>
                </a:solidFill>
              </a:rPr>
              <a:t>01111110</a:t>
            </a:r>
            <a:r>
              <a:rPr lang="en-US" altLang="en-US" sz="2800" baseline="-25000" dirty="0" smtClean="0"/>
              <a:t>2</a:t>
            </a:r>
            <a:endParaRPr lang="en-US" altLang="en-US" sz="2800" dirty="0" smtClean="0"/>
          </a:p>
          <a:p>
            <a:pPr lvl="2"/>
            <a:r>
              <a:rPr lang="en-US" altLang="en-US" sz="2800" dirty="0" smtClean="0"/>
              <a:t>Double: –1 + 1023 = 1022 = </a:t>
            </a:r>
            <a:r>
              <a:rPr lang="en-US" altLang="en-US" sz="2800" dirty="0" smtClean="0">
                <a:solidFill>
                  <a:srgbClr val="008000"/>
                </a:solidFill>
              </a:rPr>
              <a:t>01111111110</a:t>
            </a:r>
            <a:r>
              <a:rPr lang="en-US" altLang="en-US" sz="2800" baseline="-25000" dirty="0" smtClean="0"/>
              <a:t>2</a:t>
            </a:r>
            <a:endParaRPr lang="en-US" altLang="en-US" sz="2800" dirty="0" smtClean="0"/>
          </a:p>
          <a:p>
            <a:r>
              <a:rPr lang="en-US" altLang="en-US" dirty="0" smtClean="0"/>
              <a:t>Single: </a:t>
            </a:r>
            <a:r>
              <a:rPr lang="en-US" altLang="en-US" dirty="0" smtClean="0">
                <a:solidFill>
                  <a:schemeClr val="hlink"/>
                </a:solidFill>
              </a:rPr>
              <a:t>1</a:t>
            </a:r>
            <a:r>
              <a:rPr lang="en-US" altLang="en-US" dirty="0" smtClean="0">
                <a:solidFill>
                  <a:srgbClr val="008000"/>
                </a:solidFill>
              </a:rPr>
              <a:t>01111110</a:t>
            </a:r>
            <a:r>
              <a:rPr lang="en-US" altLang="en-US" dirty="0" smtClean="0">
                <a:solidFill>
                  <a:schemeClr val="tx2"/>
                </a:solidFill>
              </a:rPr>
              <a:t>1000…00</a:t>
            </a:r>
          </a:p>
          <a:p>
            <a:r>
              <a:rPr lang="en-US" altLang="en-US" dirty="0" smtClean="0"/>
              <a:t>Double: </a:t>
            </a:r>
            <a:r>
              <a:rPr lang="en-US" altLang="en-US" dirty="0" smtClean="0">
                <a:solidFill>
                  <a:schemeClr val="hlink"/>
                </a:solidFill>
              </a:rPr>
              <a:t>1</a:t>
            </a:r>
            <a:r>
              <a:rPr lang="en-US" altLang="en-US" dirty="0" smtClean="0">
                <a:solidFill>
                  <a:srgbClr val="008000"/>
                </a:solidFill>
              </a:rPr>
              <a:t>01111111110</a:t>
            </a:r>
            <a:r>
              <a:rPr lang="en-US" altLang="en-US" dirty="0" smtClean="0">
                <a:solidFill>
                  <a:schemeClr val="tx2"/>
                </a:solidFill>
              </a:rPr>
              <a:t>1000…00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Example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What number is represented by the single-precision float  </a:t>
            </a:r>
            <a:r>
              <a:rPr lang="en-US" altLang="en-US" dirty="0" smtClean="0">
                <a:solidFill>
                  <a:schemeClr val="hlink"/>
                </a:solidFill>
              </a:rPr>
              <a:t>1</a:t>
            </a:r>
            <a:r>
              <a:rPr lang="en-US" altLang="en-US" dirty="0" smtClean="0">
                <a:solidFill>
                  <a:srgbClr val="008000"/>
                </a:solidFill>
              </a:rPr>
              <a:t>10000001</a:t>
            </a:r>
            <a:r>
              <a:rPr lang="en-US" altLang="en-US" dirty="0" smtClean="0">
                <a:solidFill>
                  <a:schemeClr val="tx2"/>
                </a:solidFill>
              </a:rPr>
              <a:t>01000…00</a:t>
            </a:r>
          </a:p>
          <a:p>
            <a:pPr lvl="1"/>
            <a:r>
              <a:rPr lang="en-US" altLang="en-US" dirty="0" smtClean="0"/>
              <a:t>S = </a:t>
            </a:r>
            <a:r>
              <a:rPr lang="en-US" altLang="en-US" dirty="0" smtClean="0">
                <a:solidFill>
                  <a:schemeClr val="hlink"/>
                </a:solidFill>
              </a:rPr>
              <a:t>1</a:t>
            </a:r>
          </a:p>
          <a:p>
            <a:pPr lvl="1"/>
            <a:r>
              <a:rPr lang="en-US" altLang="en-US" dirty="0" smtClean="0"/>
              <a:t>Fraction = </a:t>
            </a:r>
            <a:r>
              <a:rPr lang="en-US" altLang="en-US" dirty="0" smtClean="0">
                <a:solidFill>
                  <a:schemeClr val="tx2"/>
                </a:solidFill>
              </a:rPr>
              <a:t>01000…00</a:t>
            </a:r>
            <a:r>
              <a:rPr lang="en-US" altLang="en-US" baseline="-25000" dirty="0" smtClean="0"/>
              <a:t>2</a:t>
            </a:r>
            <a:endParaRPr lang="en-US" altLang="en-US" dirty="0" smtClean="0">
              <a:solidFill>
                <a:schemeClr val="folHlink"/>
              </a:solidFill>
            </a:endParaRPr>
          </a:p>
          <a:p>
            <a:pPr lvl="1"/>
            <a:r>
              <a:rPr lang="en-US" altLang="en-US" dirty="0" err="1" smtClean="0"/>
              <a:t>Fxponent</a:t>
            </a:r>
            <a:r>
              <a:rPr lang="en-US" altLang="en-US" dirty="0" smtClean="0"/>
              <a:t> = </a:t>
            </a:r>
            <a:r>
              <a:rPr lang="en-US" altLang="en-US" dirty="0" smtClean="0">
                <a:solidFill>
                  <a:srgbClr val="008000"/>
                </a:solidFill>
              </a:rPr>
              <a:t>10000001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129</a:t>
            </a:r>
          </a:p>
          <a:p>
            <a:r>
              <a:rPr lang="en-US" altLang="en-US" dirty="0" smtClean="0"/>
              <a:t>x = (–1)</a:t>
            </a:r>
            <a:r>
              <a:rPr lang="en-US" altLang="en-US" baseline="30000" dirty="0" smtClean="0"/>
              <a:t>1</a:t>
            </a:r>
            <a:r>
              <a:rPr lang="en-US" altLang="en-US" dirty="0" smtClean="0"/>
              <a:t> × (1 + 01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) × 2</a:t>
            </a:r>
            <a:r>
              <a:rPr lang="en-US" altLang="en-US" baseline="30000" dirty="0" smtClean="0"/>
              <a:t>(129 – 127)</a:t>
            </a:r>
            <a:endParaRPr lang="en-US" altLang="en-US" dirty="0" smtClean="0"/>
          </a:p>
          <a:p>
            <a:pPr lvl="1">
              <a:buNone/>
            </a:pPr>
            <a:r>
              <a:rPr lang="en-US" altLang="en-US" sz="3600" dirty="0" smtClean="0"/>
              <a:t>= (–1) × 1.25 × 2</a:t>
            </a:r>
            <a:r>
              <a:rPr lang="en-US" altLang="en-US" sz="3600" baseline="30000" dirty="0" smtClean="0"/>
              <a:t>2</a:t>
            </a:r>
            <a:endParaRPr lang="en-US" altLang="en-US" sz="3600" dirty="0" smtClean="0"/>
          </a:p>
          <a:p>
            <a:pPr lvl="1">
              <a:buNone/>
            </a:pPr>
            <a:r>
              <a:rPr lang="en-US" altLang="en-US" sz="3600" dirty="0" smtClean="0"/>
              <a:t>= –5.0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Example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3881</TotalTime>
  <Words>1611</Words>
  <Application>Microsoft Office PowerPoint</Application>
  <PresentationFormat>Widescreen</PresentationFormat>
  <Paragraphs>329</Paragraphs>
  <Slides>30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Lucida Console</vt:lpstr>
      <vt:lpstr>Symbol</vt:lpstr>
      <vt:lpstr>Tahoma</vt:lpstr>
      <vt:lpstr>Wingdings</vt:lpstr>
      <vt:lpstr>Тема Office</vt:lpstr>
      <vt:lpstr>Уравнение</vt:lpstr>
      <vt:lpstr>Equation</vt:lpstr>
      <vt:lpstr>Worksheet</vt:lpstr>
      <vt:lpstr>Computer Architecture and Operating Systems Lecture 8: Floating-Point Format</vt:lpstr>
      <vt:lpstr> Floating-Point Format</vt:lpstr>
      <vt:lpstr>Floating-Point Standard</vt:lpstr>
      <vt:lpstr>IEEE Floating-Point Format</vt:lpstr>
      <vt:lpstr>Single-Precision Range</vt:lpstr>
      <vt:lpstr>Double-Precision Range</vt:lpstr>
      <vt:lpstr>Floating-Point Precision</vt:lpstr>
      <vt:lpstr>Floating-Point Example</vt:lpstr>
      <vt:lpstr>Floating-Point Example</vt:lpstr>
      <vt:lpstr>Denormal Numbers</vt:lpstr>
      <vt:lpstr>Infinities and NaNs</vt:lpstr>
      <vt:lpstr>Floating-Point Addition</vt:lpstr>
      <vt:lpstr>Floating-Point Addition</vt:lpstr>
      <vt:lpstr>FP Adder Hardware</vt:lpstr>
      <vt:lpstr>FP Adder Hardware</vt:lpstr>
      <vt:lpstr>Floating-Point Multiplication</vt:lpstr>
      <vt:lpstr>Floating-Point Multiplication</vt:lpstr>
      <vt:lpstr>FP Arithmetic Hardware</vt:lpstr>
      <vt:lpstr>FP Instructions in RISC-V</vt:lpstr>
      <vt:lpstr>FP Instructions in RISC-V</vt:lpstr>
      <vt:lpstr>FP Example: °F to °C</vt:lpstr>
      <vt:lpstr>FP Example: Array Multiplication</vt:lpstr>
      <vt:lpstr>FP Example: Array Multiplication</vt:lpstr>
      <vt:lpstr>FP Example: Array Multiplication</vt:lpstr>
      <vt:lpstr>Accurate Arithmetic</vt:lpstr>
      <vt:lpstr>Associativity</vt:lpstr>
      <vt:lpstr>Who Cares About FP Accuracy?</vt:lpstr>
      <vt:lpstr>Concluding Remarks</vt:lpstr>
      <vt:lpstr>Concluding Remarks</vt:lpstr>
      <vt:lpstr>Any 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8: Floating-Point Format</dc:title>
  <cp:lastModifiedBy>Andrei Tatarnikov</cp:lastModifiedBy>
  <cp:revision>1</cp:revision>
  <dcterms:created xsi:type="dcterms:W3CDTF">2015-11-11T03:30:50Z</dcterms:created>
  <dcterms:modified xsi:type="dcterms:W3CDTF">2020-12-14T10:22:19Z</dcterms:modified>
</cp:coreProperties>
</file>