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3" r:id="rId3"/>
    <p:sldId id="274" r:id="rId4"/>
    <p:sldId id="297" r:id="rId5"/>
    <p:sldId id="276" r:id="rId6"/>
    <p:sldId id="277" r:id="rId7"/>
    <p:sldId id="278" r:id="rId8"/>
    <p:sldId id="298" r:id="rId9"/>
    <p:sldId id="280" r:id="rId10"/>
    <p:sldId id="281" r:id="rId11"/>
    <p:sldId id="282" r:id="rId12"/>
    <p:sldId id="299" r:id="rId13"/>
    <p:sldId id="300" r:id="rId14"/>
    <p:sldId id="285" r:id="rId15"/>
    <p:sldId id="301" r:id="rId16"/>
    <p:sldId id="287" r:id="rId17"/>
    <p:sldId id="288" r:id="rId18"/>
    <p:sldId id="289" r:id="rId19"/>
    <p:sldId id="290" r:id="rId20"/>
    <p:sldId id="302" r:id="rId21"/>
    <p:sldId id="292" r:id="rId22"/>
    <p:sldId id="293" r:id="rId23"/>
    <p:sldId id="294" r:id="rId24"/>
    <p:sldId id="295" r:id="rId25"/>
    <p:sldId id="296" r:id="rId26"/>
    <p:sldId id="27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11.04.2021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6</a:t>
            </a:r>
            <a:r>
              <a:rPr lang="en-US" b="1" dirty="0" smtClean="0"/>
              <a:t>: </a:t>
            </a:r>
            <a:r>
              <a:rPr lang="en-US" b="1" dirty="0" smtClean="0"/>
              <a:t>Processes and Threads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165099"/>
            <a:ext cx="10528300" cy="81280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  <a:buFont typeface="Monotype Sorts" pitchFamily="-84" charset="2"/>
              <a:buNone/>
            </a:pPr>
            <a:r>
              <a:rPr lang="en-US" altLang="en-US" dirty="0" smtClean="0"/>
              <a:t>Represented by the C structure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pid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t_pid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; /* process identifier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state; /* state of the process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time_slice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/* scheduling information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*parent; /* this process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s parent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list_head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children; /* this process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s children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files_struct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*files; /* list of open files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0"/>
              </a:spcBef>
              <a:buFont typeface="Monotype Sorts" pitchFamily="-84" charset="2"/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mm_struct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*mm; /* address space of this process */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9773" y="4098912"/>
            <a:ext cx="7787945" cy="2681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133" y="136526"/>
            <a:ext cx="10511367" cy="8159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918" y="1193800"/>
            <a:ext cx="10538882" cy="5664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Maximize CPU use, quickly switch processes onto CPU for time sharing</a:t>
            </a:r>
          </a:p>
          <a:p>
            <a:r>
              <a:rPr lang="en-US" altLang="en-US" b="1" dirty="0" smtClean="0">
                <a:solidFill>
                  <a:srgbClr val="F7B217"/>
                </a:solidFill>
              </a:rPr>
              <a:t>Process scheduler </a:t>
            </a:r>
            <a:r>
              <a:rPr lang="en-US" altLang="en-US" dirty="0" smtClean="0"/>
              <a:t>selects among available processes for next execution on CPU</a:t>
            </a:r>
          </a:p>
          <a:p>
            <a:r>
              <a:rPr lang="en-US" altLang="en-US" dirty="0" smtClean="0"/>
              <a:t>Maintains </a:t>
            </a:r>
            <a:r>
              <a:rPr lang="en-US" altLang="en-US" b="1" dirty="0" smtClean="0">
                <a:solidFill>
                  <a:srgbClr val="F7B217"/>
                </a:solidFill>
              </a:rPr>
              <a:t>scheduling queues </a:t>
            </a:r>
            <a:r>
              <a:rPr lang="en-US" altLang="en-US" dirty="0" smtClean="0"/>
              <a:t>of processes</a:t>
            </a:r>
          </a:p>
          <a:p>
            <a:pPr lvl="1"/>
            <a:r>
              <a:rPr lang="en-US" altLang="en-US" b="1" dirty="0" smtClean="0">
                <a:solidFill>
                  <a:srgbClr val="F7B217"/>
                </a:solidFill>
              </a:rPr>
              <a:t>Job queue </a:t>
            </a:r>
            <a:r>
              <a:rPr lang="en-US" altLang="en-US" dirty="0" smtClean="0"/>
              <a:t>– set of all processes in the system</a:t>
            </a:r>
          </a:p>
          <a:p>
            <a:pPr lvl="1"/>
            <a:r>
              <a:rPr lang="en-US" altLang="en-US" b="1" dirty="0" smtClean="0">
                <a:solidFill>
                  <a:srgbClr val="F7B217"/>
                </a:solidFill>
              </a:rPr>
              <a:t>Ready queue </a:t>
            </a:r>
            <a:r>
              <a:rPr lang="en-US" altLang="en-US" dirty="0" smtClean="0"/>
              <a:t>– set of all processes residing in main memory, ready and waiting to execute</a:t>
            </a:r>
          </a:p>
          <a:p>
            <a:pPr lvl="1"/>
            <a:r>
              <a:rPr lang="en-US" altLang="en-US" b="1" dirty="0" smtClean="0">
                <a:solidFill>
                  <a:srgbClr val="F7B217"/>
                </a:solidFill>
              </a:rPr>
              <a:t>Device queues </a:t>
            </a:r>
            <a:r>
              <a:rPr lang="en-US" altLang="en-US" dirty="0" smtClean="0"/>
              <a:t>– set of processes waiting for an I/O device</a:t>
            </a:r>
          </a:p>
          <a:p>
            <a:pPr lvl="1"/>
            <a:r>
              <a:rPr lang="en-US" altLang="en-US" dirty="0" smtClean="0"/>
              <a:t>Processes migrate among the various queues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Ready Queue And Various I/O Device Queues</a:t>
            </a:r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967" y="1214438"/>
            <a:ext cx="7763933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74700" y="1178053"/>
            <a:ext cx="10756900" cy="1146047"/>
          </a:xfrm>
        </p:spPr>
        <p:txBody>
          <a:bodyPr>
            <a:normAutofit/>
          </a:bodyPr>
          <a:lstStyle/>
          <a:p>
            <a:r>
              <a:rPr kumimoji="1" lang="en-US" altLang="en-US" b="1" dirty="0" err="1" smtClean="0">
                <a:solidFill>
                  <a:srgbClr val="F7B217"/>
                </a:solidFill>
                <a:latin typeface="Helvetica" pitchFamily="-84" charset="0"/>
              </a:rPr>
              <a:t>Queueing</a:t>
            </a:r>
            <a:r>
              <a:rPr kumimoji="1" lang="en-US" altLang="en-US" b="1" dirty="0" smtClean="0">
                <a:solidFill>
                  <a:srgbClr val="F7B217"/>
                </a:solidFill>
                <a:latin typeface="Helvetica" pitchFamily="-84" charset="0"/>
              </a:rPr>
              <a:t> diagram </a:t>
            </a:r>
            <a:r>
              <a:rPr kumimoji="1" lang="en-US" altLang="en-US" dirty="0" smtClean="0">
                <a:latin typeface="Helvetica" pitchFamily="-84" charset="0"/>
              </a:rPr>
              <a:t>represents queues, resources, flows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Representation of Process Scheduling</a:t>
            </a:r>
            <a:endParaRPr lang="ru-RU" dirty="0"/>
          </a:p>
        </p:txBody>
      </p:sp>
      <p:pic>
        <p:nvPicPr>
          <p:cNvPr id="6" name="Picture 4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409" y="2335209"/>
            <a:ext cx="7609637" cy="439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7000"/>
            <a:ext cx="10515600" cy="787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44574"/>
            <a:ext cx="11010900" cy="57499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2800" b="1" dirty="0" smtClean="0">
                <a:solidFill>
                  <a:srgbClr val="F7B217"/>
                </a:solidFill>
              </a:rPr>
              <a:t>Short-term scheduler </a:t>
            </a:r>
            <a:r>
              <a:rPr lang="en-US" altLang="en-US" sz="2800" dirty="0" smtClean="0"/>
              <a:t>(</a:t>
            </a:r>
            <a:r>
              <a:rPr lang="en-US" altLang="en-US" sz="2800" dirty="0" smtClean="0"/>
              <a:t>or </a:t>
            </a:r>
            <a:r>
              <a:rPr lang="en-US" altLang="en-US" sz="2800" b="1" dirty="0" smtClean="0">
                <a:solidFill>
                  <a:srgbClr val="F7B217"/>
                </a:solidFill>
              </a:rPr>
              <a:t>CPU scheduler</a:t>
            </a:r>
            <a:r>
              <a:rPr lang="en-US" altLang="en-US" sz="2800" dirty="0" smtClean="0"/>
              <a:t>) – selects which process should be executed next and allocates CPU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2800" dirty="0" smtClean="0"/>
              <a:t>Sometimes the only scheduler in a system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2800" dirty="0" smtClean="0"/>
              <a:t>Short-term scheduler is invoked frequently (milliseconds) </a:t>
            </a:r>
            <a:r>
              <a:rPr lang="en-US" altLang="en-US" sz="2800" dirty="0" smtClean="0">
                <a:sym typeface="Symbol" pitchFamily="18" charset="2"/>
              </a:rPr>
              <a:t> (must be fast)</a:t>
            </a:r>
            <a:endParaRPr lang="en-US" altLang="en-US" sz="12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2800" b="1" dirty="0" smtClean="0">
                <a:solidFill>
                  <a:srgbClr val="F7B217"/>
                </a:solidFill>
              </a:rPr>
              <a:t>Long-term scheduler  </a:t>
            </a:r>
            <a:r>
              <a:rPr lang="en-US" altLang="en-US" sz="2800" dirty="0" smtClean="0"/>
              <a:t>(or </a:t>
            </a:r>
            <a:r>
              <a:rPr lang="en-US" altLang="en-US" sz="2800" b="1" dirty="0" smtClean="0">
                <a:solidFill>
                  <a:srgbClr val="F7B217"/>
                </a:solidFill>
              </a:rPr>
              <a:t>job scheduler</a:t>
            </a:r>
            <a:r>
              <a:rPr lang="en-US" altLang="en-US" sz="2800" dirty="0" smtClean="0"/>
              <a:t>) – selects which processes should be brought into the ready queue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2800" dirty="0" smtClean="0">
                <a:sym typeface="Symbol" pitchFamily="18" charset="2"/>
              </a:rPr>
              <a:t>Long-term scheduler is invoked  infrequently (seconds, minutes)  (may be slow)</a:t>
            </a:r>
            <a:endParaRPr lang="en-US" altLang="en-US" sz="1200" dirty="0" smtClean="0">
              <a:sym typeface="Symbol" pitchFamily="18" charset="2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2800" dirty="0" smtClean="0">
                <a:sym typeface="Symbol" pitchFamily="18" charset="2"/>
              </a:rPr>
              <a:t>The long-term scheduler controls the </a:t>
            </a:r>
            <a:r>
              <a:rPr lang="en-US" altLang="en-US" sz="2800" b="1" dirty="0" smtClean="0">
                <a:solidFill>
                  <a:srgbClr val="F7B217"/>
                </a:solidFill>
                <a:sym typeface="Symbol" pitchFamily="18" charset="2"/>
              </a:rPr>
              <a:t>degree of multiprogramming</a:t>
            </a:r>
            <a:endParaRPr lang="en-US" altLang="en-US" sz="1200" i="1" dirty="0" smtClean="0">
              <a:solidFill>
                <a:srgbClr val="F7B217"/>
              </a:solidFill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2800" dirty="0" smtClean="0">
                <a:sym typeface="Symbol" pitchFamily="18" charset="2"/>
              </a:rPr>
              <a:t>Processes can be described as either: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2800" b="1" dirty="0" smtClean="0">
                <a:solidFill>
                  <a:srgbClr val="F7B217"/>
                </a:solidFill>
                <a:sym typeface="Symbol" pitchFamily="18" charset="2"/>
              </a:rPr>
              <a:t>I/O-bound process</a:t>
            </a:r>
            <a:r>
              <a:rPr lang="en-US" altLang="en-US" sz="2800" dirty="0" smtClean="0">
                <a:solidFill>
                  <a:srgbClr val="F7B217"/>
                </a:solidFill>
                <a:sym typeface="Symbol" pitchFamily="18" charset="2"/>
              </a:rPr>
              <a:t> </a:t>
            </a:r>
            <a:r>
              <a:rPr lang="en-US" altLang="en-US" sz="2800" dirty="0" smtClean="0">
                <a:sym typeface="Symbol" pitchFamily="18" charset="2"/>
              </a:rPr>
              <a:t>– spends more time doing I/O than computations, many short CPU bursts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2800" b="1" dirty="0" smtClean="0">
                <a:solidFill>
                  <a:srgbClr val="F7B217"/>
                </a:solidFill>
                <a:sym typeface="Symbol" pitchFamily="18" charset="2"/>
              </a:rPr>
              <a:t>CPU-bound process </a:t>
            </a:r>
            <a:r>
              <a:rPr lang="en-US" altLang="en-US" sz="2800" dirty="0" smtClean="0">
                <a:sym typeface="Symbol" pitchFamily="18" charset="2"/>
              </a:rPr>
              <a:t>– spends more time doing computations; few very long CPU bursts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2800" dirty="0" smtClean="0">
                <a:sym typeface="Symbol" pitchFamily="18" charset="2"/>
              </a:rPr>
              <a:t>Long-term scheduler strives for good </a:t>
            </a:r>
            <a:r>
              <a:rPr lang="en-US" altLang="en-US" sz="2800" b="1" i="1" dirty="0" smtClean="0">
                <a:sym typeface="Symbol" pitchFamily="18" charset="2"/>
              </a:rPr>
              <a:t>process </a:t>
            </a:r>
            <a:r>
              <a:rPr lang="en-US" altLang="en-US" sz="2800" b="1" i="1" dirty="0" smtClean="0">
                <a:sym typeface="Symbol" pitchFamily="18" charset="2"/>
              </a:rPr>
              <a:t>mix</a:t>
            </a:r>
            <a:endParaRPr lang="en-US" altLang="en-US" sz="2800" dirty="0" smtClean="0">
              <a:sym typeface="Symbol" pitchFamily="18" charset="2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971547"/>
          </a:xfrm>
        </p:spPr>
        <p:txBody>
          <a:bodyPr>
            <a:normAutofit fontScale="92500" lnSpcReduction="10000"/>
          </a:bodyPr>
          <a:lstStyle/>
          <a:p>
            <a:pPr marL="488950" indent="-488950">
              <a:spcBef>
                <a:spcPct val="35000"/>
              </a:spcBef>
              <a:buClr>
                <a:srgbClr val="1E3272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 smtClean="0">
                <a:solidFill>
                  <a:srgbClr val="F7B217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 dirty="0" smtClean="0">
                <a:latin typeface="Helvetica" pitchFamily="-84" charset="0"/>
              </a:rPr>
              <a:t>can be added if degree of multiple programming needs to decrease</a:t>
            </a:r>
          </a:p>
          <a:p>
            <a:pPr marL="1060450" lvl="1" indent="-407988">
              <a:spcBef>
                <a:spcPct val="35000"/>
              </a:spcBef>
              <a:buSzPct val="90000"/>
            </a:pPr>
            <a:r>
              <a:rPr kumimoji="1" lang="en-US" altLang="en-US" dirty="0" smtClean="0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b="1" dirty="0" smtClean="0">
                <a:solidFill>
                  <a:srgbClr val="F7B217"/>
                </a:solidFill>
                <a:latin typeface="Helvetica" pitchFamily="-84" charset="0"/>
              </a:rPr>
              <a:t>swapping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Addition of Medium Term Scheduling</a:t>
            </a:r>
            <a:endParaRPr lang="ru-RU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133" y="3322634"/>
            <a:ext cx="9206246" cy="33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1762"/>
            <a:ext cx="10515600" cy="8461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Multitasking in Mobile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135064"/>
            <a:ext cx="10604500" cy="548163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Some mobile systems (e.g., early version of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)  allow only one process to run, others suspended</a:t>
            </a:r>
          </a:p>
          <a:p>
            <a:r>
              <a:rPr lang="en-US" altLang="en-US" dirty="0" smtClean="0"/>
              <a:t>Due to screen real estate, user interface limits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provides for a 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b="1" dirty="0" smtClean="0">
                <a:solidFill>
                  <a:srgbClr val="F7B217"/>
                </a:solidFill>
              </a:rPr>
              <a:t>foreground</a:t>
            </a:r>
            <a:r>
              <a:rPr lang="en-US" altLang="en-US" dirty="0" smtClean="0"/>
              <a:t> process- controlled via user interface</a:t>
            </a:r>
          </a:p>
          <a:p>
            <a:pPr lvl="1"/>
            <a:r>
              <a:rPr lang="en-US" altLang="en-US" dirty="0" smtClean="0"/>
              <a:t>Multiple </a:t>
            </a:r>
            <a:r>
              <a:rPr lang="en-US" altLang="en-US" b="1" dirty="0" smtClean="0">
                <a:solidFill>
                  <a:srgbClr val="F7B217"/>
                </a:solidFill>
              </a:rPr>
              <a:t>background</a:t>
            </a:r>
            <a:r>
              <a:rPr lang="en-US" altLang="en-US" dirty="0" smtClean="0"/>
              <a:t> processes– in memory, running, but not on the display, and with limits</a:t>
            </a:r>
          </a:p>
          <a:p>
            <a:pPr lvl="1"/>
            <a:r>
              <a:rPr lang="en-US" altLang="en-US" dirty="0" smtClean="0"/>
              <a:t>Limits include single, short task, receiving notification of events, specific long-running tasks like audio playback</a:t>
            </a:r>
          </a:p>
          <a:p>
            <a:r>
              <a:rPr lang="en-US" altLang="en-US" dirty="0" smtClean="0"/>
              <a:t>Android runs foreground and background, with fewer limits</a:t>
            </a:r>
          </a:p>
          <a:p>
            <a:pPr lvl="1"/>
            <a:r>
              <a:rPr lang="en-US" altLang="en-US" dirty="0" smtClean="0"/>
              <a:t>Background process uses a </a:t>
            </a:r>
            <a:r>
              <a:rPr lang="en-US" altLang="en-US" b="1" dirty="0" smtClean="0">
                <a:solidFill>
                  <a:srgbClr val="F7B217"/>
                </a:solidFill>
              </a:rPr>
              <a:t>service</a:t>
            </a:r>
            <a:r>
              <a:rPr lang="en-US" altLang="en-US" dirty="0" smtClean="0"/>
              <a:t> to perform tasks</a:t>
            </a:r>
          </a:p>
          <a:p>
            <a:pPr lvl="1"/>
            <a:r>
              <a:rPr lang="en-US" altLang="en-US" dirty="0" smtClean="0"/>
              <a:t>Service can keep running even if background process is suspended</a:t>
            </a:r>
          </a:p>
          <a:p>
            <a:pPr lvl="1"/>
            <a:r>
              <a:rPr lang="en-US" altLang="en-US" dirty="0" smtClean="0"/>
              <a:t>Service has no user interface, small memory use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53988"/>
            <a:ext cx="10515600" cy="7858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1108076"/>
            <a:ext cx="10528299" cy="5559424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When CPU switches to another process, the system must </a:t>
            </a:r>
            <a:r>
              <a:rPr lang="en-US" altLang="en-US" b="1" dirty="0" smtClean="0">
                <a:solidFill>
                  <a:srgbClr val="F7B217"/>
                </a:solidFill>
              </a:rPr>
              <a:t>save the state </a:t>
            </a:r>
            <a:r>
              <a:rPr lang="en-US" altLang="en-US" dirty="0" smtClean="0"/>
              <a:t>of the old process and load the </a:t>
            </a:r>
            <a:r>
              <a:rPr lang="en-US" altLang="en-US" b="1" dirty="0" smtClean="0">
                <a:solidFill>
                  <a:srgbClr val="F7B217"/>
                </a:solidFill>
              </a:rPr>
              <a:t>saved state </a:t>
            </a:r>
            <a:r>
              <a:rPr lang="en-US" altLang="en-US" dirty="0" smtClean="0"/>
              <a:t>for the new process via a </a:t>
            </a:r>
            <a:r>
              <a:rPr lang="en-US" altLang="en-US" b="1" dirty="0" smtClean="0">
                <a:solidFill>
                  <a:srgbClr val="F7B217"/>
                </a:solidFill>
              </a:rPr>
              <a:t>context switch</a:t>
            </a:r>
            <a:endParaRPr lang="en-US" altLang="en-US" dirty="0" smtClean="0">
              <a:solidFill>
                <a:srgbClr val="F7B217"/>
              </a:solidFill>
            </a:endParaRPr>
          </a:p>
          <a:p>
            <a:r>
              <a:rPr lang="en-US" altLang="en-US" b="1" dirty="0" smtClean="0">
                <a:solidFill>
                  <a:srgbClr val="F7B217"/>
                </a:solidFill>
              </a:rPr>
              <a:t>Context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of a process represented in the PCB</a:t>
            </a:r>
          </a:p>
          <a:p>
            <a:r>
              <a:rPr lang="en-US" altLang="en-US" dirty="0" smtClean="0"/>
              <a:t>Context-switch time is overhead; the system does no useful work while switching</a:t>
            </a:r>
          </a:p>
          <a:p>
            <a:pPr lvl="1"/>
            <a:r>
              <a:rPr lang="en-US" altLang="en-US" dirty="0" smtClean="0"/>
              <a:t>The more complex the OS and the PCB </a:t>
            </a:r>
            <a:r>
              <a:rPr lang="en-US" altLang="en-US" dirty="0" smtClean="0">
                <a:sym typeface="Wingdings" pitchFamily="2" charset="2"/>
              </a:rPr>
              <a:t> the </a:t>
            </a:r>
            <a:r>
              <a:rPr lang="en-US" altLang="en-US" dirty="0" smtClean="0"/>
              <a:t>longer the context switch</a:t>
            </a:r>
          </a:p>
          <a:p>
            <a:r>
              <a:rPr lang="en-US" altLang="en-US" dirty="0" smtClean="0"/>
              <a:t>Time dependent on hardware support</a:t>
            </a:r>
          </a:p>
          <a:p>
            <a:pPr lvl="1"/>
            <a:r>
              <a:rPr lang="en-US" altLang="en-US" dirty="0" smtClean="0"/>
              <a:t>Some hardware provides multiple sets of registers per CPU </a:t>
            </a:r>
            <a:r>
              <a:rPr lang="en-US" altLang="en-US" dirty="0" smtClean="0">
                <a:sym typeface="Wingdings" pitchFamily="2" charset="2"/>
              </a:rPr>
              <a:t></a:t>
            </a:r>
            <a:r>
              <a:rPr lang="en-US" altLang="en-US" dirty="0" smtClean="0"/>
              <a:t> multiple contexts loaded at once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152400"/>
            <a:ext cx="10502900" cy="8001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Operations on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667" y="1246189"/>
            <a:ext cx="10456333" cy="5307011"/>
          </a:xfrm>
        </p:spPr>
        <p:txBody>
          <a:bodyPr/>
          <a:lstStyle/>
          <a:p>
            <a:r>
              <a:rPr lang="en-US" altLang="en-US" dirty="0" smtClean="0"/>
              <a:t>System must provide mechanisms for:</a:t>
            </a:r>
          </a:p>
          <a:p>
            <a:pPr lvl="1"/>
            <a:r>
              <a:rPr lang="en-US" altLang="en-US" dirty="0" smtClean="0"/>
              <a:t> process creation,</a:t>
            </a:r>
          </a:p>
          <a:p>
            <a:pPr lvl="1"/>
            <a:r>
              <a:rPr lang="en-US" altLang="en-US" dirty="0" smtClean="0"/>
              <a:t> process termination, </a:t>
            </a:r>
          </a:p>
          <a:p>
            <a:pPr lvl="1"/>
            <a:r>
              <a:rPr lang="en-US" altLang="en-US" dirty="0" smtClean="0"/>
              <a:t> and so on as detailed next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06500"/>
            <a:ext cx="10464800" cy="5384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>
                <a:solidFill>
                  <a:srgbClr val="F7B217"/>
                </a:solidFill>
              </a:rPr>
              <a:t>Parent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process create </a:t>
            </a:r>
            <a:r>
              <a:rPr lang="en-US" altLang="en-US" b="1" dirty="0" smtClean="0">
                <a:solidFill>
                  <a:srgbClr val="F7B217"/>
                </a:solidFill>
              </a:rPr>
              <a:t>children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processes, which, in turn create other processes, forming a </a:t>
            </a:r>
            <a:r>
              <a:rPr lang="en-US" altLang="en-US" b="1" dirty="0" smtClean="0">
                <a:solidFill>
                  <a:srgbClr val="F7B217"/>
                </a:solidFill>
              </a:rPr>
              <a:t>tree</a:t>
            </a:r>
            <a:r>
              <a:rPr lang="en-US" altLang="en-US" dirty="0" smtClean="0"/>
              <a:t> of processes</a:t>
            </a:r>
            <a:endParaRPr lang="en-US" altLang="en-US" sz="800" dirty="0" smtClean="0"/>
          </a:p>
          <a:p>
            <a:r>
              <a:rPr lang="en-US" altLang="en-US" dirty="0" smtClean="0"/>
              <a:t>Generally, process identified and managed via a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F7B217"/>
                </a:solidFill>
              </a:rPr>
              <a:t>process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b="1" dirty="0" smtClean="0">
                <a:solidFill>
                  <a:srgbClr val="F7B217"/>
                </a:solidFill>
              </a:rPr>
              <a:t>identifier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F7B217"/>
                </a:solidFill>
              </a:rPr>
              <a:t>pid</a:t>
            </a:r>
            <a:r>
              <a:rPr lang="en-US" altLang="en-US" dirty="0" smtClean="0"/>
              <a:t>)</a:t>
            </a:r>
            <a:endParaRPr lang="en-US" altLang="en-US" sz="800" dirty="0" smtClean="0"/>
          </a:p>
          <a:p>
            <a:r>
              <a:rPr lang="en-US" altLang="en-US" dirty="0" smtClean="0"/>
              <a:t>Resource sharing options</a:t>
            </a:r>
          </a:p>
          <a:p>
            <a:pPr lvl="1"/>
            <a:r>
              <a:rPr lang="en-US" altLang="en-US" dirty="0" smtClean="0"/>
              <a:t>Parent and children share all resources</a:t>
            </a:r>
          </a:p>
          <a:p>
            <a:pPr lvl="1"/>
            <a:r>
              <a:rPr lang="en-US" altLang="en-US" dirty="0" smtClean="0"/>
              <a:t>Children share subset of parent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resources</a:t>
            </a:r>
          </a:p>
          <a:p>
            <a:pPr lvl="1"/>
            <a:r>
              <a:rPr lang="en-US" altLang="en-US" dirty="0" smtClean="0"/>
              <a:t>Parent and child share no resources</a:t>
            </a:r>
            <a:endParaRPr lang="en-US" altLang="en-US" sz="800" dirty="0" smtClean="0"/>
          </a:p>
          <a:p>
            <a:r>
              <a:rPr lang="en-US" altLang="en-US" dirty="0" smtClean="0"/>
              <a:t>Execution options</a:t>
            </a:r>
          </a:p>
          <a:p>
            <a:pPr lvl="1"/>
            <a:r>
              <a:rPr lang="en-US" altLang="en-US" dirty="0" smtClean="0"/>
              <a:t>Parent and children execute concurrently</a:t>
            </a:r>
          </a:p>
          <a:p>
            <a:pPr lvl="1"/>
            <a:r>
              <a:rPr lang="en-US" altLang="en-US" dirty="0" smtClean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28588"/>
            <a:ext cx="10515600" cy="8239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066800"/>
            <a:ext cx="10566400" cy="55245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3800" dirty="0" smtClean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 sz="3300" dirty="0" smtClean="0"/>
              <a:t>Batch system – </a:t>
            </a:r>
            <a:r>
              <a:rPr lang="en-US" altLang="en-US" sz="3300" b="1" dirty="0" smtClean="0">
                <a:solidFill>
                  <a:srgbClr val="F7B217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 sz="3300" dirty="0" smtClean="0"/>
              <a:t>Time-shared systems – </a:t>
            </a:r>
            <a:r>
              <a:rPr lang="en-US" altLang="en-US" sz="3300" b="1" dirty="0" smtClean="0">
                <a:solidFill>
                  <a:srgbClr val="F7B217"/>
                </a:solidFill>
              </a:rPr>
              <a:t>user programs </a:t>
            </a:r>
            <a:r>
              <a:rPr lang="en-US" altLang="en-US" sz="3300" dirty="0" smtClean="0"/>
              <a:t>or </a:t>
            </a:r>
            <a:r>
              <a:rPr lang="en-US" altLang="en-US" sz="3300" b="1" dirty="0" smtClean="0">
                <a:solidFill>
                  <a:srgbClr val="F7B217"/>
                </a:solidFill>
              </a:rPr>
              <a:t>tasks</a:t>
            </a:r>
            <a:endParaRPr lang="en-US" altLang="en-US" sz="3300" dirty="0" smtClean="0">
              <a:solidFill>
                <a:srgbClr val="F7B21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3800" dirty="0" smtClean="0"/>
              <a:t>Textbook uses the terms </a:t>
            </a:r>
            <a:r>
              <a:rPr lang="en-US" altLang="en-US" sz="3800" b="1" i="1" dirty="0" smtClean="0"/>
              <a:t>job</a:t>
            </a:r>
            <a:r>
              <a:rPr lang="en-US" altLang="en-US" sz="3800" dirty="0" smtClean="0"/>
              <a:t> and </a:t>
            </a:r>
            <a:r>
              <a:rPr lang="en-US" altLang="en-US" sz="3800" b="1" i="1" dirty="0" smtClean="0"/>
              <a:t>process</a:t>
            </a:r>
            <a:r>
              <a:rPr lang="en-US" altLang="en-US" sz="3800" dirty="0" smtClean="0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en-US" sz="3800" b="1" dirty="0" smtClean="0">
                <a:solidFill>
                  <a:srgbClr val="F7B217"/>
                </a:solidFill>
              </a:rPr>
              <a:t>Process</a:t>
            </a:r>
            <a:r>
              <a:rPr lang="en-US" altLang="en-US" sz="3800" dirty="0" smtClean="0"/>
              <a:t> – a program in execution; process execution must progress in sequential fashion</a:t>
            </a:r>
          </a:p>
          <a:p>
            <a:r>
              <a:rPr lang="en-US" altLang="en-US" sz="3800" dirty="0" smtClean="0"/>
              <a:t>Multiple parts</a:t>
            </a:r>
          </a:p>
          <a:p>
            <a:pPr lvl="1"/>
            <a:r>
              <a:rPr lang="en-US" altLang="en-US" sz="3300" dirty="0" smtClean="0"/>
              <a:t>The program code, also called </a:t>
            </a:r>
            <a:r>
              <a:rPr lang="en-US" altLang="en-US" sz="3300" b="1" dirty="0" smtClean="0">
                <a:solidFill>
                  <a:srgbClr val="F7B217"/>
                </a:solidFill>
              </a:rPr>
              <a:t>text section</a:t>
            </a:r>
          </a:p>
          <a:p>
            <a:pPr lvl="1"/>
            <a:r>
              <a:rPr lang="en-US" altLang="en-US" sz="3300" dirty="0" smtClean="0"/>
              <a:t>Current activity including</a:t>
            </a:r>
            <a:r>
              <a:rPr lang="en-US" altLang="en-US" sz="33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3300" b="1" dirty="0" smtClean="0">
                <a:solidFill>
                  <a:srgbClr val="F7B217"/>
                </a:solidFill>
              </a:rPr>
              <a:t>program counter</a:t>
            </a:r>
            <a:r>
              <a:rPr lang="en-US" altLang="en-US" sz="3300" dirty="0" smtClean="0"/>
              <a:t>, processor registers</a:t>
            </a:r>
          </a:p>
          <a:p>
            <a:pPr lvl="1"/>
            <a:r>
              <a:rPr lang="en-US" altLang="en-US" sz="3300" b="1" dirty="0" smtClean="0">
                <a:solidFill>
                  <a:srgbClr val="F7B217"/>
                </a:solidFill>
              </a:rPr>
              <a:t>Stack</a:t>
            </a:r>
            <a:r>
              <a:rPr lang="en-US" altLang="en-US" sz="3300" b="1" dirty="0" smtClean="0"/>
              <a:t> </a:t>
            </a:r>
            <a:r>
              <a:rPr lang="en-US" altLang="en-US" sz="3300" dirty="0" smtClean="0"/>
              <a:t>containing temporary data</a:t>
            </a:r>
          </a:p>
          <a:p>
            <a:pPr lvl="2"/>
            <a:r>
              <a:rPr lang="en-US" altLang="en-US" sz="3300" dirty="0" smtClean="0"/>
              <a:t>Function parameters, return addresses, local variables</a:t>
            </a:r>
          </a:p>
          <a:p>
            <a:pPr lvl="1"/>
            <a:r>
              <a:rPr lang="en-US" altLang="en-US" sz="3300" b="1" dirty="0" smtClean="0">
                <a:solidFill>
                  <a:srgbClr val="F7B217"/>
                </a:solidFill>
              </a:rPr>
              <a:t>Data section </a:t>
            </a:r>
            <a:r>
              <a:rPr lang="en-US" altLang="en-US" sz="3300" dirty="0" smtClean="0"/>
              <a:t>containing global variables</a:t>
            </a:r>
          </a:p>
          <a:p>
            <a:pPr lvl="1"/>
            <a:r>
              <a:rPr lang="en-US" altLang="en-US" sz="3300" b="1" dirty="0" smtClean="0">
                <a:solidFill>
                  <a:srgbClr val="F7B217"/>
                </a:solidFill>
              </a:rPr>
              <a:t>Heap</a:t>
            </a:r>
            <a:r>
              <a:rPr lang="en-US" altLang="en-US" sz="3300" b="1" dirty="0" smtClean="0"/>
              <a:t> </a:t>
            </a:r>
            <a:r>
              <a:rPr lang="en-US" altLang="en-US" sz="3300" dirty="0" smtClean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Tree of Processes in Linux</a:t>
            </a:r>
            <a:endParaRPr lang="ru-RU" dirty="0"/>
          </a:p>
        </p:txBody>
      </p:sp>
      <p:pic>
        <p:nvPicPr>
          <p:cNvPr id="5" name="Picture 1" descr="3_08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208" y="1174746"/>
            <a:ext cx="10541715" cy="496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134" y="152401"/>
            <a:ext cx="10485966" cy="7873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060451"/>
            <a:ext cx="10541000" cy="4530725"/>
          </a:xfrm>
        </p:spPr>
        <p:txBody>
          <a:bodyPr/>
          <a:lstStyle/>
          <a:p>
            <a:r>
              <a:rPr lang="en-US" altLang="en-US" dirty="0" smtClean="0"/>
              <a:t>Address space</a:t>
            </a:r>
          </a:p>
          <a:p>
            <a:pPr lvl="1"/>
            <a:r>
              <a:rPr lang="en-US" altLang="en-US" dirty="0" smtClean="0"/>
              <a:t>Child duplicate of parent</a:t>
            </a:r>
          </a:p>
          <a:p>
            <a:pPr lvl="1"/>
            <a:r>
              <a:rPr lang="en-US" altLang="en-US" dirty="0" smtClean="0"/>
              <a:t>Child has a program loaded into it</a:t>
            </a:r>
          </a:p>
          <a:p>
            <a:r>
              <a:rPr lang="en-US" altLang="en-US" dirty="0" smtClean="0"/>
              <a:t>UNIX examples</a:t>
            </a:r>
          </a:p>
          <a:p>
            <a:pPr lvl="1"/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/>
              <a:t>system call creates new process</a:t>
            </a:r>
          </a:p>
          <a:p>
            <a:pPr lvl="1"/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altLang="en-US" dirty="0" smtClean="0"/>
              <a:t> system call used after a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 smtClean="0"/>
              <a:t> to replace the 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memory space with a new program</a:t>
            </a:r>
            <a:endParaRPr lang="en-US" altLang="en-US" dirty="0" smtClean="0"/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8816" y="4827585"/>
            <a:ext cx="7093687" cy="178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1" y="152400"/>
            <a:ext cx="10502900" cy="8254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 Program Forking Separate Process</a:t>
            </a:r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3517" y="1122364"/>
            <a:ext cx="8051800" cy="56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65100"/>
            <a:ext cx="104521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Creating a Separate Process via Windows API</a:t>
            </a:r>
          </a:p>
        </p:txBody>
      </p:sp>
      <p:pic>
        <p:nvPicPr>
          <p:cNvPr id="27651" name="Picture 1" descr="Screen Shot 2012-12-04 at 11.23.48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7885" y="1116013"/>
            <a:ext cx="5011579" cy="565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5100"/>
            <a:ext cx="10502900" cy="787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33489"/>
            <a:ext cx="10541000" cy="544671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Process executes last statement and then asks the operating system to delete it using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altLang="en-US" dirty="0" smtClean="0">
                <a:cs typeface="Courier New" pitchFamily="49" charset="0"/>
              </a:rPr>
              <a:t> system call.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Returns  status data from child to parent (via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Process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resources are </a:t>
            </a:r>
            <a:r>
              <a:rPr lang="en-US" altLang="ja-JP" dirty="0" err="1" smtClean="0"/>
              <a:t>deallocated</a:t>
            </a:r>
            <a:r>
              <a:rPr lang="en-US" altLang="ja-JP" dirty="0" smtClean="0"/>
              <a:t> by operating system</a:t>
            </a:r>
            <a:endParaRPr lang="en-US" altLang="en-US" dirty="0" smtClean="0"/>
          </a:p>
          <a:p>
            <a:r>
              <a:rPr lang="en-US" altLang="en-US" dirty="0" smtClean="0"/>
              <a:t>Parent may terminate the execution of children processes  using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altLang="en-US" dirty="0" smtClean="0">
                <a:cs typeface="Courier New" pitchFamily="49" charset="0"/>
              </a:rPr>
              <a:t> system call.  Some reasons for doing so: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Child has exceeded allocated resources</a:t>
            </a:r>
          </a:p>
          <a:p>
            <a:pPr lvl="1"/>
            <a:r>
              <a:rPr lang="en-US" altLang="en-US" dirty="0" smtClean="0"/>
              <a:t>Task assigned to child is no longer required</a:t>
            </a:r>
          </a:p>
          <a:p>
            <a:pPr lvl="1"/>
            <a:r>
              <a:rPr lang="en-US" altLang="en-US" dirty="0" smtClean="0"/>
              <a:t>The parent is exiting and the operating systems does not allow  a child to continue if its parent terminates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52400"/>
            <a:ext cx="10477500" cy="812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042989"/>
            <a:ext cx="10795000" cy="5662611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en-US" sz="800" dirty="0" smtClean="0"/>
          </a:p>
          <a:p>
            <a:r>
              <a:rPr lang="en-US" altLang="en-US" dirty="0" smtClean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dirty="0" smtClean="0"/>
              <a:t>cascading termination.  </a:t>
            </a:r>
            <a:r>
              <a:rPr lang="en-US" altLang="en-US" dirty="0" smtClean="0"/>
              <a:t>All children, grandchildren, etc.  are  terminated.</a:t>
            </a:r>
            <a:endParaRPr lang="en-US" altLang="en-US" b="1" dirty="0" smtClean="0"/>
          </a:p>
          <a:p>
            <a:pPr lvl="1"/>
            <a:r>
              <a:rPr lang="en-US" altLang="en-US" dirty="0" smtClean="0"/>
              <a:t>The termination is initiated by the operating system.</a:t>
            </a:r>
            <a:endParaRPr lang="en-US" altLang="en-US" b="1" dirty="0" smtClean="0"/>
          </a:p>
          <a:p>
            <a:r>
              <a:rPr lang="en-US" altLang="en-US" dirty="0" smtClean="0"/>
              <a:t>The parent process may wait for termination of a child process by using the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 smtClean="0"/>
              <a:t>system call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en-US" dirty="0" smtClean="0"/>
              <a:t>The call returns status information and the pid of the terminated process</a:t>
            </a:r>
            <a:endParaRPr lang="en-US" alt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pid = wait(&amp;status); </a:t>
            </a:r>
          </a:p>
          <a:p>
            <a:r>
              <a:rPr lang="en-US" altLang="en-US" dirty="0" smtClean="0"/>
              <a:t>If no parent waiting (did not invoke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 smtClean="0">
                <a:cs typeface="Courier New" pitchFamily="49" charset="0"/>
              </a:rPr>
              <a:t>) </a:t>
            </a:r>
            <a:r>
              <a:rPr lang="en-US" altLang="en-US" dirty="0" smtClean="0"/>
              <a:t>process is a </a:t>
            </a:r>
            <a:r>
              <a:rPr lang="en-US" altLang="en-US" b="1" dirty="0" smtClean="0">
                <a:solidFill>
                  <a:srgbClr val="F7B217"/>
                </a:solidFill>
              </a:rPr>
              <a:t>zombie</a:t>
            </a:r>
          </a:p>
          <a:p>
            <a:r>
              <a:rPr lang="en-US" altLang="en-US" dirty="0" smtClean="0"/>
              <a:t>If parent terminated without invoking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wait</a:t>
            </a:r>
            <a:r>
              <a:rPr lang="en-US" altLang="en-US" dirty="0" smtClean="0"/>
              <a:t> , process is an </a:t>
            </a:r>
            <a:r>
              <a:rPr lang="en-US" altLang="en-US" b="1" dirty="0" smtClean="0">
                <a:solidFill>
                  <a:srgbClr val="F7B217"/>
                </a:solidFill>
              </a:rPr>
              <a:t>orphan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0" y="142876"/>
            <a:ext cx="10496549" cy="83502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Concept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066800"/>
            <a:ext cx="10541000" cy="5435600"/>
          </a:xfrm>
        </p:spPr>
        <p:txBody>
          <a:bodyPr/>
          <a:lstStyle/>
          <a:p>
            <a:r>
              <a:rPr lang="en-US" altLang="en-US" dirty="0" smtClean="0"/>
              <a:t>Program is </a:t>
            </a:r>
            <a:r>
              <a:rPr lang="en-US" altLang="en-US" b="1" i="1" dirty="0" smtClean="0"/>
              <a:t>passive</a:t>
            </a:r>
            <a:r>
              <a:rPr lang="en-US" altLang="en-US" dirty="0" smtClean="0"/>
              <a:t> entity stored on disk (</a:t>
            </a:r>
            <a:r>
              <a:rPr lang="en-US" altLang="en-US" b="1" dirty="0" smtClean="0">
                <a:solidFill>
                  <a:srgbClr val="F7B217"/>
                </a:solidFill>
              </a:rPr>
              <a:t>executable file</a:t>
            </a:r>
            <a:r>
              <a:rPr lang="en-US" altLang="en-US" dirty="0" smtClean="0"/>
              <a:t>), process is </a:t>
            </a:r>
            <a:r>
              <a:rPr lang="en-US" altLang="en-US" b="1" i="1" dirty="0" smtClean="0"/>
              <a:t>active </a:t>
            </a:r>
          </a:p>
          <a:p>
            <a:pPr lvl="1"/>
            <a:r>
              <a:rPr lang="en-US" altLang="en-US" dirty="0" smtClean="0"/>
              <a:t>Program becomes process when executable file loaded into memory</a:t>
            </a:r>
          </a:p>
          <a:p>
            <a:r>
              <a:rPr lang="en-US" altLang="en-US" dirty="0" smtClean="0"/>
              <a:t>Execution of program started via GUI mouse clicks, command line entry of its name, etc</a:t>
            </a:r>
          </a:p>
          <a:p>
            <a:r>
              <a:rPr lang="en-US" altLang="en-US" dirty="0" smtClean="0"/>
              <a:t>One program can be several processes</a:t>
            </a:r>
          </a:p>
          <a:p>
            <a:pPr lvl="1"/>
            <a:r>
              <a:rPr lang="en-US" altLang="en-US" dirty="0" smtClean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Process in Memory</a:t>
            </a:r>
            <a:endParaRPr lang="ru-RU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9566" y="1139825"/>
            <a:ext cx="3464762" cy="547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4462"/>
            <a:ext cx="10528299" cy="8207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1246189"/>
            <a:ext cx="10528300" cy="519271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As a process executes, it changes </a:t>
            </a:r>
            <a:r>
              <a:rPr lang="en-US" altLang="en-US" b="1" dirty="0" smtClean="0">
                <a:solidFill>
                  <a:srgbClr val="F7B217"/>
                </a:solidFill>
              </a:rPr>
              <a:t>state</a:t>
            </a:r>
          </a:p>
          <a:p>
            <a:pPr lvl="1"/>
            <a:r>
              <a:rPr lang="en-US" altLang="en-US" b="1" dirty="0" smtClean="0"/>
              <a:t>new</a:t>
            </a:r>
            <a:r>
              <a:rPr lang="en-US" altLang="en-US" dirty="0" smtClean="0"/>
              <a:t>:  The process is being created</a:t>
            </a:r>
          </a:p>
          <a:p>
            <a:pPr lvl="1"/>
            <a:r>
              <a:rPr lang="en-US" altLang="en-US" b="1" dirty="0" smtClean="0"/>
              <a:t>running</a:t>
            </a:r>
            <a:r>
              <a:rPr lang="en-US" altLang="en-US" dirty="0" smtClean="0"/>
              <a:t>:  Instructions are being executed</a:t>
            </a:r>
          </a:p>
          <a:p>
            <a:pPr lvl="1"/>
            <a:r>
              <a:rPr lang="en-US" altLang="en-US" b="1" dirty="0" smtClean="0"/>
              <a:t>waiting</a:t>
            </a:r>
            <a:r>
              <a:rPr lang="en-US" altLang="en-US" dirty="0" smtClean="0"/>
              <a:t>:  The process is waiting for some event to occur</a:t>
            </a:r>
          </a:p>
          <a:p>
            <a:pPr lvl="1"/>
            <a:r>
              <a:rPr lang="en-US" altLang="en-US" b="1" dirty="0" smtClean="0"/>
              <a:t>ready</a:t>
            </a:r>
            <a:r>
              <a:rPr lang="en-US" altLang="en-US" dirty="0" smtClean="0"/>
              <a:t>:  The process is waiting to be assigned to a processor</a:t>
            </a:r>
          </a:p>
          <a:p>
            <a:pPr lvl="1"/>
            <a:r>
              <a:rPr lang="en-US" altLang="en-US" b="1" dirty="0" smtClean="0"/>
              <a:t>terminated</a:t>
            </a:r>
            <a:r>
              <a:rPr lang="en-US" altLang="en-US" dirty="0" smtClean="0"/>
              <a:t>:  The process has finished execution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46669" y="144462"/>
            <a:ext cx="10507132" cy="8080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2924" y="1638294"/>
            <a:ext cx="10262715" cy="408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2" y="136526"/>
            <a:ext cx="10509248" cy="8159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41401"/>
            <a:ext cx="7480300" cy="5651499"/>
          </a:xfrm>
        </p:spPr>
        <p:txBody>
          <a:bodyPr>
            <a:normAutofit fontScale="625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4500" dirty="0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4500" dirty="0" smtClean="0"/>
              <a:t>(also called </a:t>
            </a:r>
            <a:r>
              <a:rPr lang="en-US" altLang="en-US" sz="4500" b="1" dirty="0" smtClean="0">
                <a:solidFill>
                  <a:srgbClr val="F7B217"/>
                </a:solidFill>
              </a:rPr>
              <a:t>task control block</a:t>
            </a:r>
            <a:r>
              <a:rPr lang="en-US" altLang="en-US" sz="4500" dirty="0" smtClean="0"/>
              <a:t>)</a:t>
            </a:r>
          </a:p>
          <a:p>
            <a:r>
              <a:rPr lang="en-US" altLang="en-US" sz="4500" dirty="0" smtClean="0"/>
              <a:t>Process state – running, waiting, etc</a:t>
            </a:r>
          </a:p>
          <a:p>
            <a:r>
              <a:rPr lang="en-US" altLang="en-US" sz="4500" dirty="0" smtClean="0"/>
              <a:t>Program counter – location of instruction to next execute</a:t>
            </a:r>
          </a:p>
          <a:p>
            <a:r>
              <a:rPr lang="en-US" altLang="en-US" sz="4500" dirty="0" smtClean="0"/>
              <a:t>CPU registers – contents of all process-centric registers</a:t>
            </a:r>
          </a:p>
          <a:p>
            <a:r>
              <a:rPr lang="en-US" altLang="en-US" sz="4500" dirty="0" smtClean="0"/>
              <a:t>CPU scheduling information- priorities, scheduling queue pointers</a:t>
            </a:r>
          </a:p>
          <a:p>
            <a:r>
              <a:rPr lang="en-US" altLang="en-US" sz="4500" dirty="0" smtClean="0"/>
              <a:t>Memory-management information – memory allocated to the process</a:t>
            </a:r>
          </a:p>
          <a:p>
            <a:r>
              <a:rPr lang="en-US" altLang="en-US" sz="4500" dirty="0" smtClean="0"/>
              <a:t>Accounting information – CPU used, clock time elapsed since start, time limits</a:t>
            </a:r>
          </a:p>
          <a:p>
            <a:r>
              <a:rPr lang="en-US" altLang="en-US" sz="4500" dirty="0" smtClean="0"/>
              <a:t>I/O status information – I/O devices allocated to process, list of open files</a:t>
            </a:r>
          </a:p>
          <a:p>
            <a:endParaRPr lang="en-US" altLang="en-US" dirty="0" smtClean="0"/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26967" y="1216023"/>
            <a:ext cx="3007463" cy="482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CPU Switch From Process to Process</a:t>
            </a:r>
            <a:endParaRPr lang="ru-RU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5730" y="1003297"/>
            <a:ext cx="8742858" cy="587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433" y="127000"/>
            <a:ext cx="10536767" cy="850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93789"/>
            <a:ext cx="10502900" cy="556101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 far, process has a single thread of execution</a:t>
            </a:r>
          </a:p>
          <a:p>
            <a:r>
              <a:rPr lang="en-US" altLang="en-US" dirty="0" smtClean="0"/>
              <a:t>Consider having multiple program counters per process</a:t>
            </a:r>
          </a:p>
          <a:p>
            <a:pPr lvl="1"/>
            <a:r>
              <a:rPr lang="en-US" altLang="en-US" dirty="0" smtClean="0"/>
              <a:t>Multiple locations can execute at once</a:t>
            </a:r>
          </a:p>
          <a:p>
            <a:pPr lvl="2"/>
            <a:r>
              <a:rPr lang="en-US" altLang="en-US" sz="2800" dirty="0" smtClean="0"/>
              <a:t>Multiple threads of control -&gt; </a:t>
            </a:r>
            <a:r>
              <a:rPr lang="en-US" altLang="en-US" sz="2800" b="1" dirty="0" smtClean="0">
                <a:solidFill>
                  <a:srgbClr val="F7B217"/>
                </a:solidFill>
              </a:rPr>
              <a:t>threads</a:t>
            </a:r>
          </a:p>
          <a:p>
            <a:r>
              <a:rPr lang="en-US" altLang="en-US" dirty="0" smtClean="0"/>
              <a:t>Must then have storage for thread details, multiple program counters in PCB</a:t>
            </a:r>
          </a:p>
          <a:p>
            <a:r>
              <a:rPr lang="en-US" altLang="en-US" dirty="0" smtClean="0"/>
              <a:t>See next chapter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24462</TotalTime>
  <Words>1290</Words>
  <Application>Microsoft Office PowerPoint</Application>
  <PresentationFormat>Произвольный</PresentationFormat>
  <Paragraphs>185</Paragraphs>
  <Slides>26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Computer Architecture and Operating Systems Lecture 6: Processes and Threads</vt:lpstr>
      <vt:lpstr>Process Concept</vt:lpstr>
      <vt:lpstr>Process Concept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Multitasking in Mobile Systems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Creating a Separate Process via Windows API</vt:lpstr>
      <vt:lpstr>Process Termination</vt:lpstr>
      <vt:lpstr>Process Termination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637</cp:revision>
  <dcterms:created xsi:type="dcterms:W3CDTF">2015-11-11T03:30:50Z</dcterms:created>
  <dcterms:modified xsi:type="dcterms:W3CDTF">2021-04-11T08:33:15Z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