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22" r:id="rId3"/>
    <p:sldId id="350" r:id="rId4"/>
    <p:sldId id="347" r:id="rId5"/>
    <p:sldId id="348" r:id="rId6"/>
    <p:sldId id="349" r:id="rId7"/>
    <p:sldId id="351" r:id="rId8"/>
    <p:sldId id="352" r:id="rId9"/>
    <p:sldId id="353" r:id="rId10"/>
    <p:sldId id="356" r:id="rId11"/>
    <p:sldId id="357" r:id="rId12"/>
    <p:sldId id="358" r:id="rId13"/>
    <p:sldId id="355" r:id="rId14"/>
    <p:sldId id="359" r:id="rId15"/>
    <p:sldId id="354" r:id="rId16"/>
    <p:sldId id="360" r:id="rId17"/>
    <p:sldId id="361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75" d="100"/>
          <a:sy n="75" d="100"/>
        </p:scale>
        <p:origin x="-75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6</a:t>
            </a:r>
            <a:r>
              <a:rPr lang="en-US" b="1" dirty="0" smtClean="0"/>
              <a:t>: Assembly Programming – Stack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" indent="0" algn="ctr">
              <a:lnSpc>
                <a:spcPct val="100000"/>
              </a:lnSpc>
              <a:buNone/>
            </a:pPr>
            <a:r>
              <a:rPr lang="en-US" dirty="0" smtClean="0"/>
              <a:t>A function can overwrite values of registers. Sometimes is undesirable. There are special rules to handle this issues. They specify who is responsible for saving the registers.</a:t>
            </a:r>
          </a:p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rgbClr val="F7B217"/>
                </a:solidFill>
              </a:rPr>
              <a:t>Callee</a:t>
            </a:r>
            <a:r>
              <a:rPr lang="en-US" b="1" dirty="0" smtClean="0">
                <a:solidFill>
                  <a:srgbClr val="F7B217"/>
                </a:solidFill>
              </a:rPr>
              <a:t>-saved register </a:t>
            </a:r>
            <a:r>
              <a:rPr lang="en-US" dirty="0" smtClean="0"/>
              <a:t>is a register saved by the routine being called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7B217"/>
                </a:solidFill>
              </a:rPr>
              <a:t>Caller-saved register</a:t>
            </a:r>
            <a:r>
              <a:rPr lang="en-US" dirty="0" smtClean="0"/>
              <a:t> is register saved by the routine making a function call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Registers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836816" y="1256430"/>
            <a:ext cx="6712131" cy="499789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300" b="1" dirty="0" err="1" smtClean="0"/>
              <a:t>int</a:t>
            </a:r>
            <a:r>
              <a:rPr lang="en-US" sz="3300" dirty="0" smtClean="0"/>
              <a:t> leaf_example (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g,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h,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</a:t>
            </a:r>
            <a:r>
              <a:rPr lang="en-US" sz="3300" dirty="0" err="1" smtClean="0"/>
              <a:t>i</a:t>
            </a:r>
            <a:r>
              <a:rPr lang="en-US" sz="3300" dirty="0" smtClean="0"/>
              <a:t>,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j) {</a:t>
            </a:r>
          </a:p>
          <a:p>
            <a:pPr>
              <a:buNone/>
            </a:pPr>
            <a:r>
              <a:rPr lang="en-US" sz="3300" dirty="0" smtClean="0"/>
              <a:t>  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f = (g + h) - (</a:t>
            </a:r>
            <a:r>
              <a:rPr lang="en-US" sz="3300" dirty="0" err="1" smtClean="0"/>
              <a:t>i</a:t>
            </a:r>
            <a:r>
              <a:rPr lang="en-US" sz="3300" dirty="0" smtClean="0"/>
              <a:t> + j);</a:t>
            </a:r>
          </a:p>
          <a:p>
            <a:pPr>
              <a:buNone/>
            </a:pPr>
            <a:r>
              <a:rPr lang="en-US" sz="3300" dirty="0" smtClean="0"/>
              <a:t>   </a:t>
            </a:r>
            <a:r>
              <a:rPr lang="en-US" sz="3300" b="1" dirty="0" smtClean="0"/>
              <a:t>return</a:t>
            </a:r>
            <a:r>
              <a:rPr lang="en-US" sz="3300" dirty="0" smtClean="0"/>
              <a:t> f;</a:t>
            </a:r>
          </a:p>
          <a:p>
            <a:pPr>
              <a:buNone/>
            </a:pPr>
            <a:r>
              <a:rPr lang="en-US" sz="33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Requirements:</a:t>
            </a:r>
          </a:p>
          <a:p>
            <a:r>
              <a:rPr lang="en-US" dirty="0" smtClean="0"/>
              <a:t>﻿</a:t>
            </a:r>
            <a:r>
              <a:rPr lang="en-US" dirty="0" smtClean="0"/>
              <a:t>arguments </a:t>
            </a:r>
            <a:r>
              <a:rPr lang="en-US" dirty="0" smtClean="0"/>
              <a:t>g, ..., j in </a:t>
            </a:r>
            <a:r>
              <a:rPr lang="en-US" dirty="0" smtClean="0"/>
              <a:t>a0 (</a:t>
            </a:r>
            <a:r>
              <a:rPr lang="en-US" dirty="0" smtClean="0"/>
              <a:t>x10)...</a:t>
            </a:r>
            <a:r>
              <a:rPr lang="en-US" dirty="0" smtClean="0"/>
              <a:t>a3 (</a:t>
            </a:r>
            <a:r>
              <a:rPr lang="en-US" dirty="0" smtClean="0"/>
              <a:t>x13</a:t>
            </a:r>
            <a:r>
              <a:rPr lang="en-US" dirty="0" smtClean="0"/>
              <a:t>)</a:t>
            </a:r>
          </a:p>
          <a:p>
            <a:r>
              <a:rPr lang="en-US" dirty="0" smtClean="0"/>
              <a:t>f </a:t>
            </a:r>
            <a:r>
              <a:rPr lang="en-US" dirty="0" smtClean="0"/>
              <a:t>in s4 (x20)</a:t>
            </a:r>
          </a:p>
          <a:p>
            <a:r>
              <a:rPr lang="en-US" dirty="0" smtClean="0"/>
              <a:t>temporaries </a:t>
            </a:r>
            <a:r>
              <a:rPr lang="en-US" dirty="0" smtClean="0"/>
              <a:t>t0 (</a:t>
            </a:r>
            <a:r>
              <a:rPr lang="en-US" dirty="0" smtClean="0"/>
              <a:t>x5), </a:t>
            </a:r>
            <a:r>
              <a:rPr lang="en-US" dirty="0" smtClean="0"/>
              <a:t>t1 (</a:t>
            </a:r>
            <a:r>
              <a:rPr lang="en-US" dirty="0" smtClean="0"/>
              <a:t>x6)</a:t>
            </a:r>
          </a:p>
          <a:p>
            <a:r>
              <a:rPr lang="en-US" dirty="0" smtClean="0"/>
              <a:t>need </a:t>
            </a:r>
            <a:r>
              <a:rPr lang="en-US" dirty="0" smtClean="0"/>
              <a:t>to save t0, t1, s4 on stack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761513" y="1138865"/>
            <a:ext cx="3341914" cy="53664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i="1" dirty="0" smtClean="0"/>
              <a:t>leaf_example</a:t>
            </a:r>
            <a:r>
              <a:rPr lang="en-US" sz="2800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addi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-12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sw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8(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sw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4(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sw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  <a:r>
              <a:rPr lang="en-US" sz="2800" dirty="0" smtClean="0"/>
              <a:t>, 0(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add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a1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add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a2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a3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sub 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mv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lw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  <a:r>
              <a:rPr lang="en-US" sz="2800" dirty="0" smtClean="0"/>
              <a:t>, 0(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lw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4(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lw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8(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addi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12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jalr   </a:t>
            </a:r>
            <a:r>
              <a:rPr lang="en-US" sz="2800" dirty="0" smtClean="0">
                <a:solidFill>
                  <a:srgbClr val="FF0000"/>
                </a:solidFill>
              </a:rPr>
              <a:t>x0</a:t>
            </a:r>
            <a:r>
              <a:rPr lang="en-US" sz="2800" dirty="0" smtClean="0"/>
              <a:t>, 0(</a:t>
            </a:r>
            <a:r>
              <a:rPr lang="en-US" sz="2800" dirty="0" err="1" smtClean="0">
                <a:solidFill>
                  <a:srgbClr val="FF0000"/>
                </a:solidFill>
              </a:rPr>
              <a:t>ra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Assembly Code</a:t>
            </a:r>
            <a:endParaRPr lang="ru-RU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1016723" y="1110343"/>
            <a:ext cx="4534989" cy="5590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90000"/>
              </a:lnSpc>
            </a:pPr>
            <a:r>
              <a:rPr lang="en-US" sz="2800" b="1" i="1" dirty="0" smtClean="0">
                <a:solidFill>
                  <a:srgbClr val="273272"/>
                </a:solidFill>
              </a:rPr>
              <a:t>main</a:t>
            </a:r>
            <a:r>
              <a:rPr lang="en-US" sz="2800" dirty="0" smtClean="0">
                <a:solidFill>
                  <a:srgbClr val="273272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g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h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</a:t>
            </a:r>
            <a:r>
              <a:rPr lang="en-US" sz="2800" dirty="0" err="1" smtClean="0">
                <a:solidFill>
                  <a:srgbClr val="00B050"/>
                </a:solidFill>
              </a:rPr>
              <a:t>i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j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a1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a2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a3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jal </a:t>
            </a:r>
            <a:r>
              <a:rPr lang="en-US" sz="2800" dirty="0" err="1" smtClean="0">
                <a:solidFill>
                  <a:srgbClr val="FF0000"/>
                </a:solidFill>
              </a:rPr>
              <a:t>ra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i="1" dirty="0" smtClean="0">
                <a:solidFill>
                  <a:srgbClr val="273272"/>
                </a:solidFill>
              </a:rPr>
              <a:t>leaf_example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t4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print_int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t4</a:t>
            </a:r>
            <a:r>
              <a:rPr lang="en-US" sz="28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li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273272"/>
                </a:solidFill>
              </a:rPr>
              <a:t>, 10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ecall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650377" y="5146766"/>
            <a:ext cx="3853543" cy="1227908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689565" y="1489167"/>
            <a:ext cx="3030583" cy="335715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812970"/>
          </a:xfrm>
        </p:spPr>
        <p:txBody>
          <a:bodyPr>
            <a:normAutofit fontScale="475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Preserve registers</a:t>
            </a:r>
            <a:r>
              <a:rPr lang="en-US" sz="8000" dirty="0" smtClean="0"/>
              <a:t>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-20  </a:t>
            </a:r>
            <a:r>
              <a:rPr lang="en-US" sz="6000" dirty="0" smtClean="0">
                <a:solidFill>
                  <a:srgbClr val="00B050"/>
                </a:solidFill>
              </a:rPr>
              <a:t># make room on stack for 5 registers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,    16(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</a:t>
            </a:r>
            <a:r>
              <a:rPr lang="en-US" sz="6000" dirty="0" err="1" smtClean="0">
                <a:solidFill>
                  <a:srgbClr val="00B050"/>
                </a:solidFill>
              </a:rPr>
              <a:t>ra</a:t>
            </a:r>
            <a:r>
              <a:rPr lang="en-US" sz="6000" dirty="0" smtClean="0">
                <a:solidFill>
                  <a:srgbClr val="00B050"/>
                </a:solidFill>
              </a:rPr>
              <a:t> (x1)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s1</a:t>
            </a:r>
            <a:r>
              <a:rPr lang="en-US" sz="6000" dirty="0" smtClean="0"/>
              <a:t>,  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s1 (x9)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s2</a:t>
            </a:r>
            <a:r>
              <a:rPr lang="en-US" sz="6000" dirty="0" smtClean="0"/>
              <a:t>, 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s2 (x18)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s3</a:t>
            </a:r>
            <a:r>
              <a:rPr lang="en-US" sz="6000" dirty="0" smtClean="0"/>
              <a:t>, 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s3 (x19)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s4</a:t>
            </a:r>
            <a:r>
              <a:rPr lang="en-US" sz="6000" dirty="0" smtClean="0"/>
              <a:t>, 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s4 (x20) on stack</a:t>
            </a:r>
          </a:p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Restore registers: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s4</a:t>
            </a:r>
            <a:r>
              <a:rPr lang="en-US" sz="6000" dirty="0" smtClean="0"/>
              <a:t>,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s4 (x20)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s3</a:t>
            </a:r>
            <a:r>
              <a:rPr lang="en-US" sz="6000" dirty="0" smtClean="0"/>
              <a:t>,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s3 (x19)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s2</a:t>
            </a:r>
            <a:r>
              <a:rPr lang="en-US" sz="6000" dirty="0" smtClean="0"/>
              <a:t>,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s2 (x18)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 </a:t>
            </a:r>
            <a:r>
              <a:rPr lang="en-US" sz="6000" dirty="0" smtClean="0">
                <a:solidFill>
                  <a:srgbClr val="FF0000"/>
                </a:solidFill>
              </a:rPr>
              <a:t>s1</a:t>
            </a:r>
            <a:r>
              <a:rPr lang="en-US" sz="6000" dirty="0" smtClean="0"/>
              <a:t>,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s1 (x9)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 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, 16(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 </a:t>
            </a:r>
            <a:r>
              <a:rPr lang="en-US" sz="6000" dirty="0" smtClean="0">
                <a:solidFill>
                  <a:srgbClr val="00B050"/>
                </a:solidFill>
              </a:rPr>
              <a:t># restore </a:t>
            </a:r>
            <a:r>
              <a:rPr lang="en-US" sz="6000" dirty="0" err="1" smtClean="0">
                <a:solidFill>
                  <a:srgbClr val="00B050"/>
                </a:solidFill>
              </a:rPr>
              <a:t>ra</a:t>
            </a:r>
            <a:r>
              <a:rPr lang="en-US" sz="6000" dirty="0" smtClean="0">
                <a:solidFill>
                  <a:srgbClr val="00B050"/>
                </a:solidFill>
              </a:rPr>
              <a:t> (x1)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20    </a:t>
            </a:r>
            <a:r>
              <a:rPr lang="en-US" sz="6000" dirty="0" smtClean="0">
                <a:solidFill>
                  <a:srgbClr val="00B050"/>
                </a:solidFill>
              </a:rPr>
              <a:t># restore stack pointer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jalr   </a:t>
            </a:r>
            <a:r>
              <a:rPr lang="en-US" sz="6000" dirty="0" smtClean="0">
                <a:solidFill>
                  <a:srgbClr val="FF0000"/>
                </a:solidFill>
              </a:rPr>
              <a:t>zero</a:t>
            </a:r>
            <a:r>
              <a:rPr lang="en-US" sz="6000" dirty="0" smtClean="0"/>
              <a:t>, 0(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return to caller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812970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Preserve registers</a:t>
            </a:r>
            <a:r>
              <a:rPr lang="en-US" sz="8000" dirty="0" smtClean="0"/>
              <a:t>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-16  </a:t>
            </a:r>
            <a:r>
              <a:rPr lang="en-US" sz="6000" dirty="0" smtClean="0">
                <a:solidFill>
                  <a:srgbClr val="00B050"/>
                </a:solidFill>
              </a:rPr>
              <a:t># make room on stack for 4 registers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t0</a:t>
            </a:r>
            <a:r>
              <a:rPr lang="en-US" sz="6000" dirty="0" smtClean="0"/>
              <a:t>,  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t0 (x5)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t1</a:t>
            </a:r>
            <a:r>
              <a:rPr lang="en-US" sz="6000" dirty="0" smtClean="0"/>
              <a:t>, 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t1 (x6)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t2</a:t>
            </a:r>
            <a:r>
              <a:rPr lang="en-US" sz="6000" dirty="0" smtClean="0"/>
              <a:t>, 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t2 (x7)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t3</a:t>
            </a:r>
            <a:r>
              <a:rPr lang="en-US" sz="6000" dirty="0" smtClean="0"/>
              <a:t>, 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t3 (x28) on stack</a:t>
            </a:r>
          </a:p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Restore registers: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jal   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,    </a:t>
            </a:r>
            <a:r>
              <a:rPr lang="en-US" sz="6000" i="1" dirty="0" err="1" smtClean="0"/>
              <a:t>callee</a:t>
            </a:r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B050"/>
                </a:solidFill>
              </a:rPr>
              <a:t># jump to </a:t>
            </a:r>
            <a:r>
              <a:rPr lang="en-US" sz="6000" dirty="0" err="1" smtClean="0">
                <a:solidFill>
                  <a:srgbClr val="00B050"/>
                </a:solidFill>
              </a:rPr>
              <a:t>callee</a:t>
            </a:r>
            <a:r>
              <a:rPr lang="en-US" sz="6000" dirty="0" smtClean="0"/>
              <a:t>   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t3</a:t>
            </a:r>
            <a:r>
              <a:rPr lang="en-US" sz="6000" dirty="0" smtClean="0"/>
              <a:t>,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t3 (x28)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t2</a:t>
            </a:r>
            <a:r>
              <a:rPr lang="en-US" sz="6000" dirty="0" smtClean="0"/>
              <a:t>,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t2 (x7)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t1</a:t>
            </a:r>
            <a:r>
              <a:rPr lang="en-US" sz="6000" dirty="0" smtClean="0"/>
              <a:t>,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t1 (x6)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 </a:t>
            </a:r>
            <a:r>
              <a:rPr lang="en-US" sz="6000" dirty="0" smtClean="0">
                <a:solidFill>
                  <a:srgbClr val="FF0000"/>
                </a:solidFill>
              </a:rPr>
              <a:t>t0</a:t>
            </a:r>
            <a:r>
              <a:rPr lang="en-US" sz="6000" dirty="0" smtClean="0"/>
              <a:t>,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t0 (x5)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16    </a:t>
            </a:r>
            <a:r>
              <a:rPr lang="en-US" sz="6000" dirty="0" smtClean="0">
                <a:solidFill>
                  <a:srgbClr val="00B050"/>
                </a:solidFill>
              </a:rPr>
              <a:t># restore stack pointer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Caller-Saved Registers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066337"/>
            <a:ext cx="4530634" cy="327638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200" dirty="0" smtClean="0"/>
              <a:t>﻿</a:t>
            </a:r>
            <a:r>
              <a:rPr lang="en-US" sz="3200" b="1" dirty="0" err="1" smtClean="0"/>
              <a:t>int</a:t>
            </a:r>
            <a:r>
              <a:rPr lang="en-US" sz="3200" dirty="0" smtClean="0"/>
              <a:t> fact (</a:t>
            </a:r>
            <a:r>
              <a:rPr lang="en-US" sz="3200" b="1" dirty="0" err="1" smtClean="0"/>
              <a:t>int</a:t>
            </a:r>
            <a:r>
              <a:rPr lang="en-US" sz="3200" dirty="0" smtClean="0"/>
              <a:t> n) {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</a:t>
            </a:r>
            <a:r>
              <a:rPr lang="en-US" sz="3200" b="1" dirty="0" smtClean="0"/>
              <a:t>if</a:t>
            </a:r>
            <a:r>
              <a:rPr lang="en-US" sz="3200" dirty="0" smtClean="0"/>
              <a:t> (n &lt; 1) {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    </a:t>
            </a:r>
            <a:r>
              <a:rPr lang="en-US" sz="3200" b="1" dirty="0" smtClean="0"/>
              <a:t>return</a:t>
            </a:r>
            <a:r>
              <a:rPr lang="en-US" sz="3200" dirty="0" smtClean="0"/>
              <a:t> 1;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} </a:t>
            </a:r>
            <a:r>
              <a:rPr lang="en-US" sz="3200" b="1" dirty="0" smtClean="0"/>
              <a:t>else</a:t>
            </a:r>
            <a:r>
              <a:rPr lang="en-US" sz="3200" dirty="0" smtClean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    </a:t>
            </a:r>
            <a:r>
              <a:rPr lang="en-US" sz="3200" b="1" dirty="0" smtClean="0"/>
              <a:t>return</a:t>
            </a:r>
            <a:r>
              <a:rPr lang="en-US" sz="3200" dirty="0" smtClean="0"/>
              <a:t> n * fact(n - 1);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}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Example</a:t>
            </a:r>
            <a:endParaRPr lang="ru-RU" dirty="0"/>
          </a:p>
        </p:txBody>
      </p:sp>
      <p:sp>
        <p:nvSpPr>
          <p:cNvPr id="7" name="Содержимое 1"/>
          <p:cNvSpPr txBox="1">
            <a:spLocks/>
          </p:cNvSpPr>
          <p:nvPr/>
        </p:nvSpPr>
        <p:spPr>
          <a:xfrm>
            <a:off x="6385560" y="1110344"/>
            <a:ext cx="4796246" cy="5747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28600" lvl="0" indent="-228600">
              <a:lnSpc>
                <a:spcPct val="90000"/>
              </a:lnSpc>
            </a:pPr>
            <a:r>
              <a:rPr lang="en-US" sz="4300" b="1" i="1" dirty="0" smtClean="0">
                <a:solidFill>
                  <a:srgbClr val="273272"/>
                </a:solidFill>
              </a:rPr>
              <a:t>fact: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</a:t>
            </a:r>
            <a:r>
              <a:rPr lang="en-US" sz="4300" dirty="0" smtClean="0">
                <a:solidFill>
                  <a:srgbClr val="FF0000"/>
                </a:solidFill>
              </a:rPr>
              <a:t>t0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-1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bgez</a:t>
            </a:r>
            <a:r>
              <a:rPr lang="en-US" sz="4300" dirty="0" smtClean="0">
                <a:solidFill>
                  <a:srgbClr val="273272"/>
                </a:solidFill>
              </a:rPr>
              <a:t>  </a:t>
            </a:r>
            <a:r>
              <a:rPr lang="en-US" sz="4300" dirty="0" smtClean="0">
                <a:solidFill>
                  <a:srgbClr val="FF0000"/>
                </a:solidFill>
              </a:rPr>
              <a:t>t0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i="1" dirty="0" err="1" smtClean="0">
                <a:solidFill>
                  <a:srgbClr val="273272"/>
                </a:solidFill>
              </a:rPr>
              <a:t>fact_else</a:t>
            </a:r>
            <a:endParaRPr lang="en-US" sz="4300" i="1" dirty="0" smtClean="0">
              <a:solidFill>
                <a:srgbClr val="273272"/>
              </a:solidFill>
            </a:endParaRP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li</a:t>
            </a:r>
            <a:r>
              <a:rPr lang="en-US" sz="4300" dirty="0" smtClean="0">
                <a:solidFill>
                  <a:srgbClr val="273272"/>
                </a:solidFill>
              </a:rPr>
              <a:t>   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u="sng" dirty="0" smtClean="0">
                <a:solidFill>
                  <a:srgbClr val="273272"/>
                </a:solidFill>
              </a:rPr>
              <a:t>jalr     </a:t>
            </a:r>
            <a:r>
              <a:rPr lang="en-US" sz="4300" u="sng" dirty="0" smtClean="0">
                <a:solidFill>
                  <a:srgbClr val="FF0000"/>
                </a:solidFill>
              </a:rPr>
              <a:t>zero</a:t>
            </a:r>
            <a:r>
              <a:rPr lang="en-US" sz="4300" u="sng" dirty="0" smtClean="0">
                <a:solidFill>
                  <a:srgbClr val="273272"/>
                </a:solidFill>
              </a:rPr>
              <a:t>, </a:t>
            </a:r>
            <a:r>
              <a:rPr lang="en-US" sz="4300" u="sng" dirty="0" smtClean="0">
                <a:solidFill>
                  <a:srgbClr val="2F5CB5"/>
                </a:solidFill>
              </a:rPr>
              <a:t>0</a:t>
            </a:r>
            <a:r>
              <a:rPr lang="en-US" sz="4300" u="sng" dirty="0" smtClean="0">
                <a:solidFill>
                  <a:srgbClr val="273272"/>
                </a:solidFill>
              </a:rPr>
              <a:t>(</a:t>
            </a:r>
            <a:r>
              <a:rPr lang="en-US" sz="4300" u="sng" dirty="0" err="1" smtClean="0">
                <a:solidFill>
                  <a:srgbClr val="FF0000"/>
                </a:solidFill>
              </a:rPr>
              <a:t>ra</a:t>
            </a:r>
            <a:r>
              <a:rPr lang="en-US" sz="4300" u="sng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b="1" i="1" dirty="0" err="1" smtClean="0">
                <a:solidFill>
                  <a:srgbClr val="273272"/>
                </a:solidFill>
              </a:rPr>
              <a:t>fact_else</a:t>
            </a:r>
            <a:r>
              <a:rPr lang="en-US" sz="4300" b="1" i="1" dirty="0" smtClean="0">
                <a:solidFill>
                  <a:srgbClr val="273272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-8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sw</a:t>
            </a:r>
            <a:r>
              <a:rPr lang="en-US" sz="4300" dirty="0" smtClean="0">
                <a:solidFill>
                  <a:srgbClr val="273272"/>
                </a:solidFill>
              </a:rPr>
              <a:t>      </a:t>
            </a:r>
            <a:r>
              <a:rPr lang="en-US" sz="4300" dirty="0" err="1" smtClean="0">
                <a:solidFill>
                  <a:srgbClr val="FF0000"/>
                </a:solidFill>
              </a:rPr>
              <a:t>ra</a:t>
            </a:r>
            <a:r>
              <a:rPr lang="en-US" sz="4300" dirty="0" smtClean="0">
                <a:solidFill>
                  <a:srgbClr val="273272"/>
                </a:solidFill>
              </a:rPr>
              <a:t>,  </a:t>
            </a:r>
            <a:r>
              <a:rPr lang="en-US" sz="4300" dirty="0" smtClean="0">
                <a:solidFill>
                  <a:srgbClr val="2F5CB5"/>
                </a:solidFill>
              </a:rPr>
              <a:t>4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sw</a:t>
            </a:r>
            <a:r>
              <a:rPr lang="en-US" sz="4300" dirty="0" smtClean="0">
                <a:solidFill>
                  <a:srgbClr val="273272"/>
                </a:solidFill>
              </a:rPr>
              <a:t> 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 </a:t>
            </a:r>
            <a:r>
              <a:rPr lang="en-US" sz="4300" dirty="0" smtClean="0">
                <a:solidFill>
                  <a:srgbClr val="2F5CB5"/>
                </a:solidFill>
              </a:rPr>
              <a:t>0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-1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u="sng" dirty="0" smtClean="0">
                <a:solidFill>
                  <a:srgbClr val="273272"/>
                </a:solidFill>
              </a:rPr>
              <a:t>jal       </a:t>
            </a:r>
            <a:r>
              <a:rPr lang="en-US" sz="4300" u="sng" dirty="0" err="1" smtClean="0">
                <a:solidFill>
                  <a:srgbClr val="FF0000"/>
                </a:solidFill>
              </a:rPr>
              <a:t>ra</a:t>
            </a:r>
            <a:r>
              <a:rPr lang="en-US" sz="4300" u="sng" dirty="0" smtClean="0">
                <a:solidFill>
                  <a:srgbClr val="273272"/>
                </a:solidFill>
              </a:rPr>
              <a:t>, </a:t>
            </a:r>
            <a:r>
              <a:rPr lang="en-US" sz="4300" i="1" u="sng" dirty="0" smtClean="0">
                <a:solidFill>
                  <a:srgbClr val="273272"/>
                </a:solidFill>
              </a:rPr>
              <a:t>fact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mv</a:t>
            </a:r>
            <a:r>
              <a:rPr lang="en-US" sz="4300" dirty="0" smtClean="0">
                <a:solidFill>
                  <a:srgbClr val="273272"/>
                </a:solidFill>
              </a:rPr>
              <a:t>      </a:t>
            </a:r>
            <a:r>
              <a:rPr lang="en-US" sz="4300" dirty="0" smtClean="0">
                <a:solidFill>
                  <a:srgbClr val="FF0000"/>
                </a:solidFill>
              </a:rPr>
              <a:t>t1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lw</a:t>
            </a:r>
            <a:r>
              <a:rPr lang="en-US" sz="4300" dirty="0" smtClean="0">
                <a:solidFill>
                  <a:srgbClr val="273272"/>
                </a:solidFill>
              </a:rPr>
              <a:t>  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0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lw</a:t>
            </a:r>
            <a:r>
              <a:rPr lang="en-US" sz="4300" dirty="0" smtClean="0">
                <a:solidFill>
                  <a:srgbClr val="273272"/>
                </a:solidFill>
              </a:rPr>
              <a:t>       </a:t>
            </a:r>
            <a:r>
              <a:rPr lang="en-US" sz="4300" dirty="0" err="1" smtClean="0">
                <a:solidFill>
                  <a:srgbClr val="FF0000"/>
                </a:solidFill>
              </a:rPr>
              <a:t>ra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4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 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8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mul</a:t>
            </a: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t1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u="sng" dirty="0" smtClean="0">
                <a:solidFill>
                  <a:srgbClr val="273272"/>
                </a:solidFill>
              </a:rPr>
              <a:t>jalr      </a:t>
            </a:r>
            <a:r>
              <a:rPr lang="en-US" sz="4300" u="sng" dirty="0" smtClean="0">
                <a:solidFill>
                  <a:srgbClr val="FF0000"/>
                </a:solidFill>
              </a:rPr>
              <a:t>zero</a:t>
            </a:r>
            <a:r>
              <a:rPr lang="en-US" sz="4300" u="sng" dirty="0" smtClean="0">
                <a:solidFill>
                  <a:srgbClr val="273272"/>
                </a:solidFill>
              </a:rPr>
              <a:t>, </a:t>
            </a:r>
            <a:r>
              <a:rPr lang="en-US" sz="4300" u="sng" dirty="0" smtClean="0">
                <a:solidFill>
                  <a:srgbClr val="2F5CB5"/>
                </a:solidFill>
              </a:rPr>
              <a:t>0</a:t>
            </a:r>
            <a:r>
              <a:rPr lang="en-US" sz="4300" u="sng" dirty="0" smtClean="0">
                <a:solidFill>
                  <a:srgbClr val="273272"/>
                </a:solidFill>
              </a:rPr>
              <a:t>(</a:t>
            </a:r>
            <a:r>
              <a:rPr lang="en-US" sz="4300" u="sng" dirty="0" err="1" smtClean="0">
                <a:solidFill>
                  <a:srgbClr val="FF0000"/>
                </a:solidFill>
              </a:rPr>
              <a:t>ra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304903" y="2233749"/>
            <a:ext cx="3448594" cy="9013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238206" y="4219303"/>
            <a:ext cx="1423851" cy="5355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51263" y="1034362"/>
            <a:ext cx="10515600" cy="4997896"/>
          </a:xfrm>
        </p:spPr>
        <p:txBody>
          <a:bodyPr/>
          <a:lstStyle/>
          <a:p>
            <a:pPr marL="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7B217"/>
                </a:solidFill>
              </a:rPr>
              <a:t>Frame pointer </a:t>
            </a:r>
            <a:r>
              <a:rPr lang="en-US" dirty="0" smtClean="0"/>
              <a:t>is a value denoting the location of the saved registers and local variables for a given procedure. Simplifies programming because when stack-pointer changes programmers have to use different offsets to access the same values.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6790" y="3370173"/>
            <a:ext cx="7017730" cy="341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892300" y="953588"/>
            <a:ext cx="10515600" cy="563009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i="1" dirty="0" smtClean="0"/>
              <a:t>main</a:t>
            </a:r>
            <a:r>
              <a:rPr lang="en-US" sz="18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</a:t>
            </a:r>
            <a:r>
              <a:rPr lang="en-US" sz="1800" dirty="0" smtClean="0"/>
              <a:t>    </a:t>
            </a:r>
            <a:r>
              <a:rPr lang="en-US" sz="1800" dirty="0" err="1" smtClean="0"/>
              <a:t>mv</a:t>
            </a:r>
            <a:r>
              <a:rPr lang="en-US" sz="1800" dirty="0" smtClean="0"/>
              <a:t>    </a:t>
            </a:r>
            <a:r>
              <a:rPr lang="en-US" sz="1800" dirty="0" err="1" smtClean="0">
                <a:solidFill>
                  <a:srgbClr val="FF0000"/>
                </a:solidFill>
              </a:rPr>
              <a:t>fp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</a:t>
            </a:r>
            <a:r>
              <a:rPr lang="en-US" sz="1800" dirty="0" smtClean="0"/>
              <a:t>    jal     </a:t>
            </a:r>
            <a:r>
              <a:rPr lang="en-US" sz="1800" dirty="0" err="1" smtClean="0">
                <a:solidFill>
                  <a:srgbClr val="FF0000"/>
                </a:solidFill>
              </a:rPr>
              <a:t>ra</a:t>
            </a:r>
            <a:r>
              <a:rPr lang="en-US" sz="1800" dirty="0" smtClean="0"/>
              <a:t>, </a:t>
            </a:r>
            <a:r>
              <a:rPr lang="en-US" sz="1800" dirty="0" err="1" smtClean="0"/>
              <a:t>func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li</a:t>
            </a:r>
            <a:r>
              <a:rPr lang="en-US" sz="1800" dirty="0" smtClean="0"/>
              <a:t>       </a:t>
            </a:r>
            <a:r>
              <a:rPr lang="en-US" sz="1800" dirty="0" smtClean="0">
                <a:solidFill>
                  <a:srgbClr val="FF0000"/>
                </a:solidFill>
              </a:rPr>
              <a:t>a7</a:t>
            </a:r>
            <a:r>
              <a:rPr lang="en-US" sz="1800" dirty="0" smtClean="0"/>
              <a:t>,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</a:t>
            </a:r>
            <a:r>
              <a:rPr lang="en-US" sz="1800" dirty="0" smtClean="0"/>
              <a:t>    </a:t>
            </a:r>
            <a:r>
              <a:rPr lang="en-US" sz="1800" dirty="0" err="1" smtClean="0"/>
              <a:t>ecall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 err="1" smtClean="0"/>
              <a:t>func</a:t>
            </a:r>
            <a:r>
              <a:rPr lang="en-US" sz="18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</a:t>
            </a:r>
            <a:r>
              <a:rPr lang="en-US" sz="1800" dirty="0" smtClean="0"/>
              <a:t>     </a:t>
            </a:r>
            <a:r>
              <a:rPr lang="en-US" sz="1800" dirty="0" smtClean="0"/>
              <a:t>addi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, -4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</a:t>
            </a:r>
            <a:r>
              <a:rPr lang="en-US" sz="1800" dirty="0" smtClean="0"/>
              <a:t>      </a:t>
            </a:r>
            <a:r>
              <a:rPr lang="en-US" sz="1800" dirty="0" err="1" smtClean="0"/>
              <a:t>li</a:t>
            </a:r>
            <a:r>
              <a:rPr lang="en-US" sz="1800" dirty="0" smtClean="0"/>
              <a:t>   </a:t>
            </a: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</a:t>
            </a:r>
            <a:r>
              <a:rPr lang="en-US" sz="1800" dirty="0" smtClean="0"/>
              <a:t>     </a:t>
            </a:r>
            <a:r>
              <a:rPr lang="en-US" sz="1800" dirty="0" err="1" smtClean="0"/>
              <a:t>sw</a:t>
            </a:r>
            <a:r>
              <a:rPr lang="en-US" sz="1800" dirty="0" smtClean="0"/>
              <a:t>  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0(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</a:t>
            </a:r>
            <a:r>
              <a:rPr lang="en-US" sz="1800" dirty="0" smtClean="0"/>
              <a:t>     </a:t>
            </a:r>
            <a:r>
              <a:rPr lang="en-US" sz="1800" dirty="0" smtClean="0"/>
              <a:t>addi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, -4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</a:t>
            </a:r>
            <a:r>
              <a:rPr lang="en-US" sz="1800" dirty="0" smtClean="0"/>
              <a:t>     </a:t>
            </a:r>
            <a:r>
              <a:rPr lang="en-US" sz="1800" dirty="0" err="1" smtClean="0"/>
              <a:t>li</a:t>
            </a:r>
            <a:r>
              <a:rPr lang="en-US" sz="1800" dirty="0" smtClean="0"/>
              <a:t>   </a:t>
            </a: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</a:t>
            </a:r>
            <a:r>
              <a:rPr lang="en-US" sz="1800" dirty="0" smtClean="0"/>
              <a:t>     </a:t>
            </a:r>
            <a:r>
              <a:rPr lang="en-US" sz="1800" dirty="0" err="1" smtClean="0"/>
              <a:t>sw</a:t>
            </a:r>
            <a:r>
              <a:rPr lang="en-US" sz="1800" dirty="0" smtClean="0"/>
              <a:t>  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0(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</a:t>
            </a:r>
            <a:r>
              <a:rPr lang="en-US" sz="1800" dirty="0" smtClean="0"/>
              <a:t>     </a:t>
            </a:r>
            <a:r>
              <a:rPr lang="en-US" sz="1800" dirty="0" smtClean="0"/>
              <a:t>addi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, -4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</a:t>
            </a:r>
            <a:r>
              <a:rPr lang="en-US" sz="1800" dirty="0" smtClean="0"/>
              <a:t>     </a:t>
            </a:r>
            <a:r>
              <a:rPr lang="en-US" sz="1800" dirty="0" err="1" smtClean="0"/>
              <a:t>li</a:t>
            </a:r>
            <a:r>
              <a:rPr lang="en-US" sz="1800" dirty="0" smtClean="0"/>
              <a:t>   </a:t>
            </a: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</a:t>
            </a:r>
            <a:r>
              <a:rPr lang="en-US" sz="1800" dirty="0" smtClean="0"/>
              <a:t>     </a:t>
            </a:r>
            <a:r>
              <a:rPr lang="en-US" sz="1800" dirty="0" err="1" smtClean="0"/>
              <a:t>sw</a:t>
            </a:r>
            <a:r>
              <a:rPr lang="en-US" sz="1800" dirty="0" smtClean="0"/>
              <a:t>  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0(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</a:t>
            </a:r>
            <a:r>
              <a:rPr lang="en-US" sz="1800" dirty="0" smtClean="0"/>
              <a:t>      </a:t>
            </a:r>
            <a:r>
              <a:rPr lang="en-US" sz="1800" dirty="0" err="1" smtClean="0"/>
              <a:t>lw</a:t>
            </a:r>
            <a:r>
              <a:rPr lang="en-US" sz="1800" dirty="0" smtClean="0"/>
              <a:t>   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0(</a:t>
            </a:r>
            <a:r>
              <a:rPr lang="en-US" sz="1800" dirty="0" err="1" smtClean="0">
                <a:solidFill>
                  <a:srgbClr val="FF0000"/>
                </a:solidFill>
              </a:rPr>
              <a:t>fp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</a:t>
            </a:r>
            <a:r>
              <a:rPr lang="en-US" sz="1800" dirty="0" smtClean="0"/>
              <a:t>     </a:t>
            </a:r>
            <a:r>
              <a:rPr lang="en-US" sz="1800" dirty="0" err="1" smtClean="0"/>
              <a:t>print_int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lw</a:t>
            </a:r>
            <a:r>
              <a:rPr lang="en-US" sz="1800" dirty="0" smtClean="0"/>
              <a:t>   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-4(</a:t>
            </a:r>
            <a:r>
              <a:rPr lang="en-US" sz="1800" dirty="0" err="1" smtClean="0">
                <a:solidFill>
                  <a:srgbClr val="FF0000"/>
                </a:solidFill>
              </a:rPr>
              <a:t>fp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print_int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</a:t>
            </a:r>
            <a:r>
              <a:rPr lang="en-US" sz="1800" dirty="0" smtClean="0"/>
              <a:t>      </a:t>
            </a:r>
            <a:r>
              <a:rPr lang="en-US" sz="1800" dirty="0" err="1" smtClean="0"/>
              <a:t>lw</a:t>
            </a:r>
            <a:r>
              <a:rPr lang="en-US" sz="1800" dirty="0" smtClean="0"/>
              <a:t>   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-8(</a:t>
            </a:r>
            <a:r>
              <a:rPr lang="en-US" sz="1800" dirty="0" err="1" smtClean="0">
                <a:solidFill>
                  <a:srgbClr val="FF0000"/>
                </a:solidFill>
              </a:rPr>
              <a:t>fp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print_int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</a:t>
            </a:r>
            <a:r>
              <a:rPr lang="en-US" sz="1800" dirty="0" smtClean="0"/>
              <a:t>      </a:t>
            </a:r>
            <a:r>
              <a:rPr lang="en-US" sz="1800" dirty="0" smtClean="0"/>
              <a:t>addi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,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</a:t>
            </a:r>
            <a:r>
              <a:rPr lang="en-US" sz="1800" dirty="0" smtClean="0"/>
              <a:t>      jalr    </a:t>
            </a:r>
            <a:r>
              <a:rPr lang="en-US" sz="1800" dirty="0" smtClean="0">
                <a:solidFill>
                  <a:srgbClr val="FF0000"/>
                </a:solidFill>
              </a:rPr>
              <a:t>zero</a:t>
            </a:r>
            <a:r>
              <a:rPr lang="en-US" sz="1800" dirty="0" smtClean="0"/>
              <a:t>, 0(</a:t>
            </a:r>
            <a:r>
              <a:rPr lang="en-US" sz="1800" dirty="0" err="1" smtClean="0">
                <a:solidFill>
                  <a:srgbClr val="FF0000"/>
                </a:solidFill>
              </a:rPr>
              <a:t>ra</a:t>
            </a:r>
            <a:r>
              <a:rPr lang="en-US" sz="1800" dirty="0" smtClean="0"/>
              <a:t>)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Frame Pointer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2971800" y="2114370"/>
            <a:ext cx="4120243" cy="1923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09608" y="1815737"/>
            <a:ext cx="2103120" cy="470263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000" b="1" dirty="0" smtClean="0">
                <a:solidFill>
                  <a:srgbClr val="1E3272"/>
                </a:solidFill>
              </a:rPr>
              <a:t>system call “exit”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885837" y="6552111"/>
            <a:ext cx="3365863" cy="228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0067" y="6344195"/>
            <a:ext cx="1457235" cy="470263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000" b="1" dirty="0" smtClean="0">
                <a:solidFill>
                  <a:srgbClr val="1E3272"/>
                </a:solidFill>
              </a:rPr>
              <a:t>return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531692" y="1362908"/>
            <a:ext cx="3553097" cy="1306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16867" y="1140839"/>
            <a:ext cx="3634376" cy="470263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000" b="1" dirty="0" smtClean="0">
                <a:solidFill>
                  <a:srgbClr val="1E3272"/>
                </a:solidFill>
              </a:rPr>
              <a:t>frame pointer initialization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3645994" y="1656820"/>
            <a:ext cx="3427906" cy="195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16867" y="1417064"/>
            <a:ext cx="1841408" cy="470263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000" b="1" dirty="0" smtClean="0">
                <a:solidFill>
                  <a:srgbClr val="1E3272"/>
                </a:solidFill>
              </a:rPr>
              <a:t>function call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047875" y="4705350"/>
            <a:ext cx="1933575" cy="148590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962150" y="2466974"/>
            <a:ext cx="1990725" cy="218122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4047762" y="3505200"/>
            <a:ext cx="3038838" cy="179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70842" y="3248570"/>
            <a:ext cx="2000158" cy="470263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000" b="1" dirty="0" smtClean="0">
                <a:solidFill>
                  <a:srgbClr val="1E3272"/>
                </a:solidFill>
              </a:rPr>
              <a:t>sp-relative </a:t>
            </a:r>
            <a:r>
              <a:rPr lang="en-US" sz="2000" b="1" dirty="0" smtClean="0">
                <a:solidFill>
                  <a:srgbClr val="1E3272"/>
                </a:solidFill>
              </a:rPr>
              <a:t>stores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4076337" y="5397500"/>
            <a:ext cx="3073763" cy="1161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18467" y="5169445"/>
            <a:ext cx="2000158" cy="470263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000" b="1" dirty="0" err="1" smtClean="0">
                <a:solidFill>
                  <a:srgbClr val="1E3272"/>
                </a:solidFill>
              </a:rPr>
              <a:t>fp</a:t>
            </a:r>
            <a:r>
              <a:rPr lang="en-US" sz="2000" b="1" dirty="0" smtClean="0">
                <a:solidFill>
                  <a:srgbClr val="1E3272"/>
                </a:solidFill>
              </a:rPr>
              <a:t>-relative loads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273272"/>
                </a:solidFill>
              </a:rPr>
              <a:t>.data</a:t>
            </a:r>
            <a:endParaRPr lang="ru-RU" sz="3600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.text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65" y="5816897"/>
            <a:ext cx="204680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0000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815406" y="1214119"/>
            <a:ext cx="4958377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8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main: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5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        # function call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        </a:t>
            </a:r>
            <a:r>
              <a:rPr lang="en-US" sz="3600" b="1" u="sng" dirty="0" err="1" smtClean="0">
                <a:solidFill>
                  <a:srgbClr val="1E3272"/>
                </a:solidFill>
              </a:rPr>
              <a:t>func</a:t>
            </a:r>
            <a:r>
              <a:rPr lang="en-US" sz="3600" b="1" u="sng" dirty="0" smtClean="0">
                <a:solidFill>
                  <a:srgbClr val="1E3272"/>
                </a:solidFill>
              </a:rPr>
              <a:t>(a0)</a:t>
            </a: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10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smtClean="0">
                <a:solidFill>
                  <a:srgbClr val="00B050"/>
                </a:solidFill>
              </a:rPr>
              <a:t># function</a:t>
            </a:r>
          </a:p>
          <a:p>
            <a:pPr>
              <a:lnSpc>
                <a:spcPct val="80000"/>
              </a:lnSpc>
            </a:pPr>
            <a:r>
              <a:rPr lang="en-US" sz="3600" b="1" i="1" u="sng" dirty="0" err="1" smtClean="0">
                <a:solidFill>
                  <a:srgbClr val="1E3272"/>
                </a:solidFill>
              </a:rPr>
              <a:t>func</a:t>
            </a:r>
            <a:r>
              <a:rPr lang="en-US" sz="3600" b="1" i="1" u="sng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smtClean="0">
                <a:solidFill>
                  <a:srgbClr val="00B050"/>
                </a:solidFill>
              </a:rPr>
              <a:t># do something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b="1" dirty="0" smtClean="0">
                <a:solidFill>
                  <a:srgbClr val="1E3272"/>
                </a:solidFill>
              </a:rPr>
              <a:t>return a0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53" name="Развернутая стрелка 52"/>
          <p:cNvSpPr/>
          <p:nvPr/>
        </p:nvSpPr>
        <p:spPr>
          <a:xfrm rot="5400000" flipH="1">
            <a:off x="2991391" y="4010295"/>
            <a:ext cx="2899955" cy="1802675"/>
          </a:xfrm>
          <a:prstGeom prst="uturnArrow">
            <a:avLst>
              <a:gd name="adj1" fmla="val 3878"/>
              <a:gd name="adj2" fmla="val 9489"/>
              <a:gd name="adj3" fmla="val 21701"/>
              <a:gd name="adj4" fmla="val 43750"/>
              <a:gd name="adj5" fmla="val 94802"/>
            </a:avLst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4" name="Развернутая стрелка 53"/>
          <p:cNvSpPr/>
          <p:nvPr/>
        </p:nvSpPr>
        <p:spPr>
          <a:xfrm rot="16200000" flipH="1">
            <a:off x="30480" y="4015741"/>
            <a:ext cx="1889763" cy="1188721"/>
          </a:xfrm>
          <a:prstGeom prst="uturnArrow">
            <a:avLst>
              <a:gd name="adj1" fmla="val 5338"/>
              <a:gd name="adj2" fmla="val 13226"/>
              <a:gd name="adj3" fmla="val 25547"/>
              <a:gd name="adj4" fmla="val 16956"/>
              <a:gd name="adj5" fmla="val 42503"/>
            </a:avLst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 flipV="1">
            <a:off x="3762103" y="4839190"/>
            <a:ext cx="5250879" cy="59495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036423" y="1271450"/>
            <a:ext cx="3762102" cy="1942013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Local variables</a:t>
            </a:r>
          </a:p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Temp values</a:t>
            </a:r>
          </a:p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Housekeeping</a:t>
            </a:r>
            <a:endParaRPr lang="ru-RU" sz="3200" dirty="0">
              <a:solidFill>
                <a:srgbClr val="1E3272"/>
              </a:solidFill>
            </a:endParaRPr>
          </a:p>
        </p:txBody>
      </p:sp>
      <p:cxnSp>
        <p:nvCxnSpPr>
          <p:cNvPr id="59" name="Прямая со стрелкой 58"/>
          <p:cNvCxnSpPr/>
          <p:nvPr/>
        </p:nvCxnSpPr>
        <p:spPr>
          <a:xfrm flipV="1">
            <a:off x="7498080" y="1567543"/>
            <a:ext cx="1489166" cy="6531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endCxn id="58" idx="4"/>
          </p:cNvCxnSpPr>
          <p:nvPr/>
        </p:nvCxnSpPr>
        <p:spPr>
          <a:xfrm flipV="1">
            <a:off x="3618411" y="3213463"/>
            <a:ext cx="2299063" cy="195942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5787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Function</a:t>
            </a:r>
            <a:r>
              <a:rPr lang="en-US" dirty="0" smtClean="0"/>
              <a:t> (procedure) is a code that performs some task based on the arguments with which it is provided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Caller</a:t>
            </a:r>
            <a:r>
              <a:rPr lang="en-US" dirty="0" smtClean="0"/>
              <a:t> is a code that calls a function and provides it with the necessary arguments</a:t>
            </a:r>
          </a:p>
          <a:p>
            <a:pPr algn="just"/>
            <a:r>
              <a:rPr lang="en-US" b="1" dirty="0" err="1" smtClean="0">
                <a:solidFill>
                  <a:srgbClr val="F7B217"/>
                </a:solidFill>
              </a:rPr>
              <a:t>Callee</a:t>
            </a:r>
            <a:r>
              <a:rPr lang="en-US" b="1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is a function that executes instructions based on arguments provided by the caller and then returns control to the caller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Return address </a:t>
            </a:r>
            <a:r>
              <a:rPr lang="en-US" dirty="0" smtClean="0"/>
              <a:t>is a link that allows the </a:t>
            </a:r>
            <a:r>
              <a:rPr lang="en-US" dirty="0" err="1" smtClean="0"/>
              <a:t>callee</a:t>
            </a:r>
            <a:r>
              <a:rPr lang="en-US" dirty="0" smtClean="0"/>
              <a:t> to return control to the caller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Jump-and-link instruction </a:t>
            </a:r>
            <a:r>
              <a:rPr lang="en-US" dirty="0" smtClean="0"/>
              <a:t>is an instruction that branches to an address and simultaneously saves the address of the next instruction in to a register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Function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Place arguments in registers </a:t>
            </a:r>
            <a:r>
              <a:rPr lang="en-US" dirty="0" smtClean="0">
                <a:solidFill>
                  <a:srgbClr val="FF0000"/>
                </a:solidFill>
              </a:rPr>
              <a:t>a0</a:t>
            </a:r>
            <a:r>
              <a:rPr lang="en-US" dirty="0" smtClean="0"/>
              <a:t> (x10) to </a:t>
            </a:r>
            <a:r>
              <a:rPr lang="en-US" dirty="0" smtClean="0">
                <a:solidFill>
                  <a:srgbClr val="FF0000"/>
                </a:solidFill>
              </a:rPr>
              <a:t>a7</a:t>
            </a:r>
            <a:r>
              <a:rPr lang="en-US" dirty="0" smtClean="0"/>
              <a:t> (x17)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Save return address in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/>
              <a:t> (x1) and jump to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Allocate stack memory for the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 function's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Free stack memory allocated for the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Place result in register </a:t>
            </a:r>
            <a:r>
              <a:rPr lang="en-US" dirty="0" smtClean="0">
                <a:solidFill>
                  <a:srgbClr val="FF0000"/>
                </a:solidFill>
              </a:rPr>
              <a:t>a0</a:t>
            </a:r>
            <a:r>
              <a:rPr lang="en-US" dirty="0" smtClean="0"/>
              <a:t> for caller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Return to place of call (address in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Steps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Register Conventions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1209487"/>
              </p:ext>
            </p:extLst>
          </p:nvPr>
        </p:nvGraphicFramePr>
        <p:xfrm>
          <a:off x="1972492" y="1149816"/>
          <a:ext cx="8203475" cy="543386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4462"/>
                <a:gridCol w="1704976"/>
                <a:gridCol w="2927853"/>
                <a:gridCol w="1646184"/>
              </a:tblGrid>
              <a:tr h="4909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Register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Use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Saver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x0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zero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constant 0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n/a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ra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return address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stack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x3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global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x4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thread</a:t>
                      </a:r>
                      <a:r>
                        <a:rPr lang="en-US" sz="2400" b="1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x5-x7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t0-t2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47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x8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s0/</a:t>
                      </a: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fp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saved/ frame</a:t>
                      </a:r>
                      <a:r>
                        <a:rPr lang="en-US" sz="2400" b="1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x9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01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x10-x17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a0-a7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arguments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x18-x27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s2-s11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x28-x31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t3-t6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960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73548"/>
            <a:ext cx="10515600" cy="567994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Function call: jump and link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en-US" sz="2800" dirty="0" smtClean="0">
                <a:latin typeface="Lucida Console" pitchFamily="49" charset="0"/>
              </a:rPr>
              <a:t>	      </a:t>
            </a:r>
            <a:r>
              <a:rPr lang="en-US" altLang="en-US" sz="2800" b="1" dirty="0" smtClean="0">
                <a:latin typeface="Lucida Console" pitchFamily="49" charset="0"/>
              </a:rPr>
              <a:t>jal 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Lucida Console" pitchFamily="49" charset="0"/>
              </a:rPr>
              <a:t>ra</a:t>
            </a:r>
            <a:r>
              <a:rPr lang="en-US" altLang="en-US" sz="2800" b="1" dirty="0" smtClean="0">
                <a:latin typeface="Lucida Console" pitchFamily="49" charset="0"/>
              </a:rPr>
              <a:t>, </a:t>
            </a:r>
            <a:r>
              <a:rPr lang="en-US" altLang="en-US" sz="2800" b="1" dirty="0" err="1" smtClean="0">
                <a:latin typeface="Lucida Console" pitchFamily="49" charset="0"/>
              </a:rPr>
              <a:t>FunctionLabel</a:t>
            </a:r>
            <a:r>
              <a:rPr lang="en-US" altLang="en-US" sz="2800" b="1" dirty="0" smtClean="0">
                <a:latin typeface="Lucida Console" pitchFamily="49" charset="0"/>
              </a:rPr>
              <a:t> </a:t>
            </a:r>
            <a:r>
              <a:rPr lang="en-US" altLang="en-US" sz="2800" dirty="0" smtClean="0">
                <a:latin typeface="Lucida Console" pitchFamily="49" charset="0"/>
              </a:rPr>
              <a:t>(UJ-type)</a:t>
            </a:r>
          </a:p>
          <a:p>
            <a:pPr lvl="1"/>
            <a:r>
              <a:rPr lang="en-US" altLang="en-US" dirty="0" smtClean="0"/>
              <a:t>Address of the next instruction is put in </a:t>
            </a:r>
            <a:r>
              <a:rPr lang="en-US" altLang="en-US" b="1" dirty="0" err="1" smtClean="0"/>
              <a:t>ra</a:t>
            </a:r>
            <a:r>
              <a:rPr lang="en-US" altLang="en-US" dirty="0" smtClean="0"/>
              <a:t> (x1)</a:t>
            </a:r>
          </a:p>
          <a:p>
            <a:pPr lvl="1"/>
            <a:r>
              <a:rPr lang="en-US" altLang="en-US" dirty="0" smtClean="0"/>
              <a:t>Jumps to target address</a:t>
            </a:r>
          </a:p>
          <a:p>
            <a:r>
              <a:rPr lang="en-US" altLang="en-US" dirty="0" smtClean="0"/>
              <a:t>Function return: jump and link register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en-US" sz="2800" dirty="0" smtClean="0">
                <a:latin typeface="Lucida Console" pitchFamily="49" charset="0"/>
              </a:rPr>
              <a:t>	      </a:t>
            </a:r>
            <a:r>
              <a:rPr lang="en-US" altLang="en-US" sz="2800" b="1" dirty="0" smtClean="0">
                <a:latin typeface="Lucida Console" pitchFamily="49" charset="0"/>
              </a:rPr>
              <a:t>jalr </a:t>
            </a:r>
            <a:r>
              <a:rPr lang="en-US" altLang="en-US" sz="2800" b="1" dirty="0" smtClean="0">
                <a:solidFill>
                  <a:srgbClr val="FF0000"/>
                </a:solidFill>
                <a:latin typeface="Lucida Console" pitchFamily="49" charset="0"/>
              </a:rPr>
              <a:t>zero</a:t>
            </a:r>
            <a:r>
              <a:rPr lang="en-US" altLang="en-US" sz="2800" b="1" dirty="0" smtClean="0">
                <a:latin typeface="Lucida Console" pitchFamily="49" charset="0"/>
              </a:rPr>
              <a:t>, 0(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Lucida Console" pitchFamily="49" charset="0"/>
              </a:rPr>
              <a:t>ra</a:t>
            </a:r>
            <a:r>
              <a:rPr lang="en-US" altLang="en-US" sz="2800" b="1" dirty="0" smtClean="0">
                <a:latin typeface="Lucida Console" pitchFamily="49" charset="0"/>
              </a:rPr>
              <a:t>)  </a:t>
            </a:r>
            <a:r>
              <a:rPr lang="en-US" altLang="en-US" sz="2800" dirty="0" smtClean="0">
                <a:latin typeface="Lucida Console" pitchFamily="49" charset="0"/>
              </a:rPr>
              <a:t>(I-type)</a:t>
            </a:r>
          </a:p>
          <a:p>
            <a:pPr lvl="1"/>
            <a:r>
              <a:rPr lang="en-US" altLang="en-US" dirty="0" smtClean="0"/>
              <a:t>Like </a:t>
            </a:r>
            <a:r>
              <a:rPr lang="en-US" altLang="en-US" b="1" dirty="0" smtClean="0"/>
              <a:t>jal</a:t>
            </a:r>
            <a:r>
              <a:rPr lang="en-US" altLang="en-US" dirty="0" smtClean="0"/>
              <a:t>, but jumps to 0 + address in </a:t>
            </a:r>
            <a:r>
              <a:rPr lang="en-US" altLang="en-US" b="1" dirty="0" err="1" smtClean="0"/>
              <a:t>ra</a:t>
            </a:r>
            <a:r>
              <a:rPr lang="en-US" altLang="en-US" dirty="0" smtClean="0"/>
              <a:t> (x1)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b="1" dirty="0" smtClean="0"/>
              <a:t>zero</a:t>
            </a:r>
            <a:r>
              <a:rPr lang="en-US" altLang="en-US" dirty="0" smtClean="0"/>
              <a:t> (x0) as rd (</a:t>
            </a:r>
            <a:r>
              <a:rPr lang="en-US" altLang="en-US" b="1" dirty="0" smtClean="0"/>
              <a:t>zero </a:t>
            </a:r>
            <a:r>
              <a:rPr lang="en-US" altLang="en-US" dirty="0" smtClean="0"/>
              <a:t>cannot be changed)</a:t>
            </a:r>
          </a:p>
          <a:p>
            <a:pPr lvl="1"/>
            <a:r>
              <a:rPr lang="en-US" altLang="en-US" dirty="0" smtClean="0"/>
              <a:t>Can also be used for computed jumps</a:t>
            </a:r>
          </a:p>
          <a:p>
            <a:pPr lvl="2"/>
            <a:r>
              <a:rPr lang="en-US" altLang="en-US" sz="2800" dirty="0" smtClean="0"/>
              <a:t>e.g., for case/switch statements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Jump-and-Link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6029" y="1282557"/>
            <a:ext cx="11025048" cy="49978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 </a:t>
            </a:r>
            <a:r>
              <a:rPr lang="en-US" sz="3200" i="1" dirty="0" smtClean="0"/>
              <a:t>label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to label and do not save return address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jal </a:t>
            </a:r>
            <a:r>
              <a:rPr lang="en-US" sz="3200" i="1" dirty="0" smtClean="0"/>
              <a:t>label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to label and set return address to </a:t>
            </a:r>
            <a:r>
              <a:rPr lang="en-US" sz="3200" dirty="0" err="1" smtClean="0">
                <a:solidFill>
                  <a:srgbClr val="00B050"/>
                </a:solidFill>
              </a:rPr>
              <a:t>ra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jalr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to address in t0 and set return address to </a:t>
            </a:r>
            <a:r>
              <a:rPr lang="en-US" sz="3200" dirty="0" err="1" smtClean="0">
                <a:solidFill>
                  <a:srgbClr val="00B050"/>
                </a:solidFill>
              </a:rPr>
              <a:t>ra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jalr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, -100 </a:t>
            </a:r>
            <a:r>
              <a:rPr lang="en-US" sz="3200" dirty="0" smtClean="0">
                <a:solidFill>
                  <a:srgbClr val="00B050"/>
                </a:solidFill>
              </a:rPr>
              <a:t># Jump to address t0-100 and set return address to </a:t>
            </a:r>
            <a:r>
              <a:rPr lang="en-US" sz="3200" dirty="0" err="1" smtClean="0">
                <a:solidFill>
                  <a:srgbClr val="00B050"/>
                </a:solidFill>
              </a:rPr>
              <a:t>ra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err="1" smtClean="0"/>
              <a:t>jr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Register: Jump to address in t0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err="1" smtClean="0"/>
              <a:t>jr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, -100 </a:t>
            </a:r>
            <a:r>
              <a:rPr lang="en-US" sz="3200" dirty="0" smtClean="0">
                <a:solidFill>
                  <a:srgbClr val="00B050"/>
                </a:solidFill>
              </a:rPr>
              <a:t># Jump Register: Jump to address t0-100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Jump-and-Link Pseudo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Stack</a:t>
            </a:r>
            <a:r>
              <a:rPr lang="en-US" dirty="0" smtClean="0"/>
              <a:t> is a data structure for spilling registers organized as a last-in-first-out queue</a:t>
            </a:r>
          </a:p>
          <a:p>
            <a:pPr algn="just"/>
            <a:r>
              <a:rPr lang="en-US" dirty="0" smtClean="0"/>
              <a:t>Dynamic memory for storing data (such as </a:t>
            </a:r>
            <a:r>
              <a:rPr lang="en-US" b="1" dirty="0" smtClean="0">
                <a:solidFill>
                  <a:srgbClr val="F7B217"/>
                </a:solidFill>
              </a:rPr>
              <a:t>local variables</a:t>
            </a:r>
            <a:r>
              <a:rPr lang="en-US" dirty="0" smtClean="0"/>
              <a:t>) for function calls is organized as a task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Stack pointer </a:t>
            </a:r>
            <a:r>
              <a:rPr lang="en-US" dirty="0" smtClean="0"/>
              <a:t>is a value denoting the most recently allocated address on the stack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Push</a:t>
            </a:r>
            <a:r>
              <a:rPr lang="en-US" dirty="0" smtClean="0"/>
              <a:t> means to add element to stack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Pop</a:t>
            </a:r>
            <a:r>
              <a:rPr lang="en-US" dirty="0" smtClean="0"/>
              <a:t> means to remove element from stack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Data on Stack</a:t>
            </a:r>
            <a:endParaRPr lang="ru-RU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888274" y="4519749"/>
            <a:ext cx="9771018" cy="2312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data allocated by </a:t>
            </a:r>
            <a:r>
              <a:rPr kumimoji="0" lang="en-US" alt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callee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variables, arrays, etc.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frame (activation record)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altLang="en-US" sz="3200" dirty="0" smtClean="0">
                <a:solidFill>
                  <a:srgbClr val="273272"/>
                </a:solidFill>
              </a:rPr>
              <a:t>Segment of stack containing function’s saved registers and local variables</a:t>
            </a:r>
            <a:endParaRPr kumimoji="0" lang="en-AU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9791" y="1058042"/>
            <a:ext cx="7017730" cy="341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17885</TotalTime>
  <Words>1250</Words>
  <Application>Microsoft Office PowerPoint</Application>
  <PresentationFormat>Произвольный</PresentationFormat>
  <Paragraphs>287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Computer Architecture and Operating Systems Lecture 6: Assembly Programming – Stack</vt:lpstr>
      <vt:lpstr>Program Structure and Memory Layout</vt:lpstr>
      <vt:lpstr>Notion of Function</vt:lpstr>
      <vt:lpstr>Function Call Steps</vt:lpstr>
      <vt:lpstr>RISC-V Register Conventions</vt:lpstr>
      <vt:lpstr>Jump-and-Link Instructions</vt:lpstr>
      <vt:lpstr>Jump-and-Link Pseudo Instructions</vt:lpstr>
      <vt:lpstr>Stack</vt:lpstr>
      <vt:lpstr>Local Data on Stack</vt:lpstr>
      <vt:lpstr>Saving Registers</vt:lpstr>
      <vt:lpstr>Function Example</vt:lpstr>
      <vt:lpstr>Function Assembly Code</vt:lpstr>
      <vt:lpstr>Preserving Callee-Saved Registers</vt:lpstr>
      <vt:lpstr>Preserving Caller-Saved Registers</vt:lpstr>
      <vt:lpstr>Recursive Function Example</vt:lpstr>
      <vt:lpstr>Frame Pointer</vt:lpstr>
      <vt:lpstr>Using Frame Pointer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355</cp:revision>
  <dcterms:created xsi:type="dcterms:W3CDTF">2015-11-11T03:30:50Z</dcterms:created>
  <dcterms:modified xsi:type="dcterms:W3CDTF">2021-01-28T06:01:36Z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