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64" r:id="rId3"/>
    <p:sldId id="365" r:id="rId4"/>
    <p:sldId id="368" r:id="rId5"/>
    <p:sldId id="367" r:id="rId6"/>
    <p:sldId id="369" r:id="rId7"/>
    <p:sldId id="362" r:id="rId8"/>
    <p:sldId id="363" r:id="rId9"/>
    <p:sldId id="27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217"/>
    <a:srgbClr val="1E3272"/>
    <a:srgbClr val="2F5CB5"/>
    <a:srgbClr val="F7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80" d="100"/>
          <a:sy n="80" d="100"/>
        </p:scale>
        <p:origin x="-54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02.02.2021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02.02.2021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8</a:t>
            </a:r>
            <a:r>
              <a:rPr lang="en-US" b="1" dirty="0" smtClean="0"/>
              <a:t>: Memory-Mapped I/O (MMIO)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64047"/>
          </a:xfrm>
        </p:spPr>
        <p:txBody>
          <a:bodyPr>
            <a:normAutofit/>
          </a:bodyPr>
          <a:lstStyle/>
          <a:p>
            <a:r>
              <a:rPr lang="en-US" dirty="0" smtClean="0"/>
              <a:t>Human readable</a:t>
            </a:r>
          </a:p>
          <a:p>
            <a:pPr lvl="1"/>
            <a:r>
              <a:rPr lang="en-US" dirty="0" smtClean="0"/>
              <a:t>Suitable for communicating with </a:t>
            </a:r>
            <a:r>
              <a:rPr lang="en-US" dirty="0" smtClean="0"/>
              <a:t>users</a:t>
            </a:r>
            <a:endParaRPr lang="en-US" dirty="0" smtClean="0"/>
          </a:p>
          <a:p>
            <a:pPr lvl="1"/>
            <a:r>
              <a:rPr lang="en-US" dirty="0" smtClean="0"/>
              <a:t>Video </a:t>
            </a:r>
            <a:r>
              <a:rPr lang="en-US" dirty="0" smtClean="0"/>
              <a:t>displays, </a:t>
            </a:r>
            <a:r>
              <a:rPr lang="en-US" dirty="0" smtClean="0"/>
              <a:t>printers</a:t>
            </a:r>
          </a:p>
          <a:p>
            <a:r>
              <a:rPr lang="en-US" dirty="0" smtClean="0"/>
              <a:t>Machine readable</a:t>
            </a:r>
          </a:p>
          <a:p>
            <a:pPr lvl="1"/>
            <a:r>
              <a:rPr lang="en-US" dirty="0" smtClean="0"/>
              <a:t>Suitable for communicating with equipment</a:t>
            </a:r>
          </a:p>
          <a:p>
            <a:pPr lvl="1"/>
            <a:r>
              <a:rPr lang="en-US" dirty="0" smtClean="0"/>
              <a:t>Magnetic </a:t>
            </a:r>
            <a:r>
              <a:rPr lang="en-US" dirty="0" smtClean="0"/>
              <a:t>disks, SSDs, sensors</a:t>
            </a:r>
            <a:endParaRPr lang="en-US" dirty="0" smtClean="0"/>
          </a:p>
          <a:p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Suitable for communicating with remote devices such as a </a:t>
            </a:r>
            <a:r>
              <a:rPr lang="en-US" dirty="0" smtClean="0"/>
              <a:t>terminal </a:t>
            </a:r>
            <a:r>
              <a:rPr lang="en-US" dirty="0" smtClean="0"/>
              <a:t>or another </a:t>
            </a:r>
            <a:r>
              <a:rPr lang="en-US" dirty="0" smtClean="0"/>
              <a:t>computer</a:t>
            </a:r>
          </a:p>
          <a:p>
            <a:pPr lvl="1"/>
            <a:r>
              <a:rPr lang="en-US" dirty="0" smtClean="0"/>
              <a:t>Network interface card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Devices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Module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728675" y="3027225"/>
            <a:ext cx="2743200" cy="1651000"/>
          </a:xfrm>
          <a:prstGeom prst="rect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7B217"/>
                </a:solidFill>
              </a:rPr>
              <a:t>I/O Module</a:t>
            </a:r>
            <a:endParaRPr lang="ru-RU" sz="3600" b="1" dirty="0">
              <a:solidFill>
                <a:srgbClr val="F7B217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119075" y="1350825"/>
            <a:ext cx="3619500" cy="304800"/>
          </a:xfrm>
          <a:prstGeom prst="rect">
            <a:avLst/>
          </a:prstGeom>
          <a:solidFill>
            <a:srgbClr val="F3B217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Address Lines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11" name="Правая фигурная скобка 10"/>
          <p:cNvSpPr/>
          <p:nvPr/>
        </p:nvSpPr>
        <p:spPr>
          <a:xfrm>
            <a:off x="9820550" y="1311075"/>
            <a:ext cx="444500" cy="1384300"/>
          </a:xfrm>
          <a:prstGeom prst="rightBrac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0387079" y="1741224"/>
            <a:ext cx="1036977" cy="5588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400" b="1" dirty="0" err="1" smtClean="0">
                <a:solidFill>
                  <a:srgbClr val="1E3272"/>
                </a:solidFill>
                <a:latin typeface="+mj-lt"/>
              </a:rPr>
              <a:t>Systembus</a:t>
            </a:r>
            <a:endParaRPr lang="ru-RU" sz="2400" b="1" dirty="0" smtClean="0">
              <a:solidFill>
                <a:srgbClr val="1E3272"/>
              </a:solidFill>
              <a:latin typeface="+mj-lt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>
            <a:off x="6840176" y="4678225"/>
            <a:ext cx="587000" cy="1318813"/>
          </a:xfrm>
          <a:prstGeom prst="lin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6" idx="2"/>
          </p:cNvCxnSpPr>
          <p:nvPr/>
        </p:nvCxnSpPr>
        <p:spPr>
          <a:xfrm>
            <a:off x="8100275" y="4678225"/>
            <a:ext cx="46186" cy="1306937"/>
          </a:xfrm>
          <a:prstGeom prst="lin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786075" y="4678225"/>
            <a:ext cx="583545" cy="1318813"/>
          </a:xfrm>
          <a:prstGeom prst="lin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авая фигурная скобка 21"/>
          <p:cNvSpPr/>
          <p:nvPr/>
        </p:nvSpPr>
        <p:spPr>
          <a:xfrm>
            <a:off x="9572825" y="4797800"/>
            <a:ext cx="444500" cy="1384300"/>
          </a:xfrm>
          <a:prstGeom prst="rightBrac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V="1">
            <a:off x="7350975" y="2697025"/>
            <a:ext cx="0" cy="317500"/>
          </a:xfrm>
          <a:prstGeom prst="lin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 flipV="1">
            <a:off x="8821000" y="1646100"/>
            <a:ext cx="3175" cy="1374775"/>
          </a:xfrm>
          <a:prstGeom prst="lin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093675" y="1858825"/>
            <a:ext cx="3657600" cy="304800"/>
          </a:xfrm>
          <a:prstGeom prst="rect">
            <a:avLst/>
          </a:prstGeom>
          <a:solidFill>
            <a:srgbClr val="F3B217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Data Lines</a:t>
            </a:r>
            <a:endParaRPr lang="ru-RU" b="1" dirty="0">
              <a:solidFill>
                <a:srgbClr val="1E3272"/>
              </a:solidFill>
            </a:endParaRPr>
          </a:p>
        </p:txBody>
      </p:sp>
      <p:cxnSp>
        <p:nvCxnSpPr>
          <p:cNvPr id="32" name="Прямая соединительная линия 31"/>
          <p:cNvCxnSpPr>
            <a:stCxn id="6" idx="0"/>
          </p:cNvCxnSpPr>
          <p:nvPr/>
        </p:nvCxnSpPr>
        <p:spPr>
          <a:xfrm flipV="1">
            <a:off x="8100275" y="2150925"/>
            <a:ext cx="6350" cy="876300"/>
          </a:xfrm>
          <a:prstGeom prst="line">
            <a:avLst/>
          </a:prstGeom>
          <a:ln w="38100">
            <a:solidFill>
              <a:srgbClr val="1E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6080975" y="2392225"/>
            <a:ext cx="3657600" cy="292100"/>
          </a:xfrm>
          <a:prstGeom prst="rect">
            <a:avLst/>
          </a:prstGeom>
          <a:solidFill>
            <a:srgbClr val="F3B217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1E3272"/>
                </a:solidFill>
              </a:rPr>
              <a:t>Control Lines</a:t>
            </a:r>
            <a:endParaRPr lang="ru-RU" b="1" dirty="0">
              <a:solidFill>
                <a:srgbClr val="1E327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022650" y="4952019"/>
            <a:ext cx="1625600" cy="999919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400" b="1" dirty="0" smtClean="0">
                <a:solidFill>
                  <a:srgbClr val="1E3272"/>
                </a:solidFill>
                <a:latin typeface="+mj-lt"/>
              </a:rPr>
              <a:t>Links to peripheral</a:t>
            </a:r>
          </a:p>
          <a:p>
            <a:r>
              <a:rPr lang="en-US" sz="2400" b="1" dirty="0" smtClean="0">
                <a:solidFill>
                  <a:srgbClr val="1E3272"/>
                </a:solidFill>
                <a:latin typeface="+mj-lt"/>
              </a:rPr>
              <a:t>devices</a:t>
            </a:r>
            <a:endParaRPr lang="ru-RU" sz="2400" b="1" dirty="0" smtClean="0">
              <a:solidFill>
                <a:srgbClr val="1E3272"/>
              </a:solidFill>
              <a:latin typeface="+mj-lt"/>
            </a:endParaRPr>
          </a:p>
        </p:txBody>
      </p:sp>
      <p:sp>
        <p:nvSpPr>
          <p:cNvPr id="39" name="Содержимое 1"/>
          <p:cNvSpPr>
            <a:spLocks noGrp="1"/>
          </p:cNvSpPr>
          <p:nvPr>
            <p:ph idx="1"/>
          </p:nvPr>
        </p:nvSpPr>
        <p:spPr>
          <a:xfrm>
            <a:off x="778824" y="1094927"/>
            <a:ext cx="5408222" cy="5531506"/>
          </a:xfrm>
        </p:spPr>
        <p:txBody>
          <a:bodyPr>
            <a:normAutofit/>
          </a:bodyPr>
          <a:lstStyle/>
          <a:p>
            <a:r>
              <a:rPr lang="en-US" dirty="0" smtClean="0"/>
              <a:t>Attach to the </a:t>
            </a:r>
            <a:r>
              <a:rPr lang="en-US" dirty="0" smtClean="0"/>
              <a:t>processor by </a:t>
            </a:r>
            <a:r>
              <a:rPr lang="en-US" dirty="0" smtClean="0"/>
              <a:t>a link to an I/O module</a:t>
            </a:r>
          </a:p>
          <a:p>
            <a:pPr lvl="1"/>
            <a:r>
              <a:rPr lang="en-US" dirty="0" smtClean="0"/>
              <a:t>The link is used to exchange control, status, and data between the I/O module and the </a:t>
            </a:r>
            <a:r>
              <a:rPr lang="en-US" dirty="0" smtClean="0"/>
              <a:t>external device</a:t>
            </a:r>
            <a:endParaRPr lang="en-US" dirty="0" smtClean="0"/>
          </a:p>
          <a:p>
            <a:r>
              <a:rPr lang="en-US" dirty="0" smtClean="0"/>
              <a:t>Peripheral device</a:t>
            </a:r>
          </a:p>
          <a:p>
            <a:pPr lvl="1"/>
            <a:r>
              <a:rPr lang="en-US" dirty="0" smtClean="0"/>
              <a:t>An external device connected to an I/O module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en-US" b="1" dirty="0" smtClean="0">
                <a:solidFill>
                  <a:srgbClr val="F3B217"/>
                </a:solidFill>
              </a:rPr>
              <a:t>Control signals </a:t>
            </a:r>
            <a:r>
              <a:rPr lang="en-US" dirty="0" smtClean="0"/>
              <a:t>determine the function that the device will </a:t>
            </a:r>
            <a:r>
              <a:rPr lang="en-US" dirty="0" smtClean="0"/>
              <a:t>perform</a:t>
            </a:r>
          </a:p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en-US" b="1" dirty="0" smtClean="0">
                <a:solidFill>
                  <a:srgbClr val="F3B217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/>
              <a:t>are </a:t>
            </a:r>
            <a:r>
              <a:rPr lang="en-US" dirty="0" smtClean="0"/>
              <a:t>a </a:t>
            </a:r>
            <a:r>
              <a:rPr lang="en-US" dirty="0" smtClean="0"/>
              <a:t>set of bits </a:t>
            </a:r>
            <a:r>
              <a:rPr lang="en-US" dirty="0" smtClean="0"/>
              <a:t>to be </a:t>
            </a:r>
            <a:r>
              <a:rPr lang="en-US" dirty="0" smtClean="0"/>
              <a:t>sent to or received from the I/O </a:t>
            </a:r>
            <a:r>
              <a:rPr lang="en-US" dirty="0" smtClean="0"/>
              <a:t>module</a:t>
            </a:r>
          </a:p>
          <a:p>
            <a:pPr>
              <a:lnSpc>
                <a:spcPct val="150000"/>
              </a:lnSpc>
              <a:spcBef>
                <a:spcPts val="3000"/>
              </a:spcBef>
            </a:pPr>
            <a:r>
              <a:rPr lang="en-US" b="1" dirty="0" smtClean="0">
                <a:solidFill>
                  <a:srgbClr val="F3B217"/>
                </a:solidFill>
              </a:rPr>
              <a:t>Status </a:t>
            </a:r>
            <a:r>
              <a:rPr lang="en-US" b="1" dirty="0" smtClean="0">
                <a:solidFill>
                  <a:srgbClr val="F3B217"/>
                </a:solidFill>
              </a:rPr>
              <a:t>signals </a:t>
            </a:r>
            <a:r>
              <a:rPr lang="en-US" dirty="0" smtClean="0"/>
              <a:t>indicate the state of </a:t>
            </a:r>
            <a:r>
              <a:rPr lang="en-US" dirty="0" smtClean="0"/>
              <a:t>the device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47426"/>
            <a:ext cx="10515600" cy="5739324"/>
          </a:xfrm>
        </p:spPr>
        <p:txBody>
          <a:bodyPr>
            <a:normAutofit fontScale="85000" lnSpcReduction="20000"/>
          </a:bodyPr>
          <a:lstStyle/>
          <a:p>
            <a:r>
              <a:rPr lang="en-US" sz="4200" dirty="0" smtClean="0"/>
              <a:t>Programmed I/O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300" dirty="0" smtClean="0"/>
              <a:t>Data are exchanged between the processor and the I/O module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300" dirty="0" smtClean="0"/>
              <a:t>Processor executes a program that gives it direct control of the I/O operation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300" dirty="0" smtClean="0"/>
              <a:t>When the processor issues a command it must wait until the I/O operation is complete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300" dirty="0" smtClean="0"/>
              <a:t>If the processor is faster than the I/O module this is wasteful of processor time</a:t>
            </a:r>
          </a:p>
          <a:p>
            <a:r>
              <a:rPr lang="en-US" sz="4200" dirty="0" smtClean="0"/>
              <a:t>Interrupt-driven I/O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300" dirty="0" smtClean="0"/>
              <a:t>Processor issues an I/O command, continues to execute other instructions, and is interrupted by the I/O module when the latter has completed its work</a:t>
            </a:r>
          </a:p>
          <a:p>
            <a:r>
              <a:rPr lang="en-US" sz="4200" dirty="0" smtClean="0"/>
              <a:t>Direct memory access (DMA)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3300" dirty="0" smtClean="0"/>
              <a:t>The I/O module and main memory exchange data directly without processor involvement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Techniques for I/O </a:t>
            </a:r>
            <a:r>
              <a:rPr lang="en-US" dirty="0" smtClean="0"/>
              <a:t>Operations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Processor accesses I/O devices just like memory (like keyboards, monitors, printers)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Each I/O device assigned one or more address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When that address is detected, data read/written to I/O device instead of memory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A portion of the address space dedicated to I/O devices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Memory-Mapped I/O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3B217"/>
                </a:solidFill>
              </a:rPr>
              <a:t>Memory-Mapped I/O</a:t>
            </a:r>
            <a:r>
              <a:rPr lang="en-US" dirty="0" smtClean="0"/>
              <a:t> is an I/O scheme in which portions of the address space are assigned to I/O devices, and reads and writes to those addresses are interpreted as commands to the I/O </a:t>
            </a:r>
            <a:r>
              <a:rPr lang="en-US" dirty="0" smtClean="0"/>
              <a:t>device</a:t>
            </a:r>
          </a:p>
          <a:p>
            <a:r>
              <a:rPr lang="en-US" b="1" dirty="0" smtClean="0">
                <a:solidFill>
                  <a:srgbClr val="F3B217"/>
                </a:solidFill>
              </a:rPr>
              <a:t>Direct </a:t>
            </a:r>
            <a:r>
              <a:rPr lang="en-US" b="1" dirty="0" smtClean="0">
                <a:solidFill>
                  <a:srgbClr val="F3B217"/>
                </a:solidFill>
              </a:rPr>
              <a:t>Memory Access (DMA) </a:t>
            </a:r>
            <a:r>
              <a:rPr lang="en-US" dirty="0" smtClean="0"/>
              <a:t>is a mechanism that provides a device controller with the ability to transfer data directly to or from the memory without involving the </a:t>
            </a:r>
            <a:r>
              <a:rPr lang="en-US" dirty="0" smtClean="0"/>
              <a:t>processor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Memory-Mapped I/O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3B217"/>
                </a:solidFill>
              </a:rPr>
              <a:t>Interrupt-Driven </a:t>
            </a:r>
            <a:r>
              <a:rPr lang="en-US" b="1" dirty="0" smtClean="0">
                <a:solidFill>
                  <a:srgbClr val="F3B217"/>
                </a:solidFill>
              </a:rPr>
              <a:t>I/O </a:t>
            </a:r>
            <a:r>
              <a:rPr lang="en-US" dirty="0" smtClean="0"/>
              <a:t>is an I/O scheme that employs interrupts to indicate to the processor that an I/O device </a:t>
            </a:r>
            <a:r>
              <a:rPr lang="en-US" dirty="0" smtClean="0"/>
              <a:t>needs attention</a:t>
            </a:r>
            <a:endParaRPr lang="ru-RU" dirty="0" smtClean="0"/>
          </a:p>
          <a:p>
            <a:r>
              <a:rPr lang="en-US" b="1" dirty="0" smtClean="0">
                <a:solidFill>
                  <a:srgbClr val="F7B217"/>
                </a:solidFill>
              </a:rPr>
              <a:t>Polling</a:t>
            </a:r>
            <a:r>
              <a:rPr lang="en-US" dirty="0" smtClean="0"/>
              <a:t> is the process </a:t>
            </a:r>
            <a:r>
              <a:rPr lang="en-US" dirty="0" smtClean="0"/>
              <a:t>of periodically checking the status of an I/O device to determine the need to service the </a:t>
            </a:r>
            <a:r>
              <a:rPr lang="en-US" dirty="0" smtClean="0"/>
              <a:t>device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Device Driver </a:t>
            </a:r>
            <a:r>
              <a:rPr lang="en-US" dirty="0" smtClean="0"/>
              <a:t>is a program </a:t>
            </a:r>
            <a:r>
              <a:rPr lang="en-US" dirty="0" smtClean="0"/>
              <a:t>that controls an I/O device that is attached to the </a:t>
            </a:r>
            <a:r>
              <a:rPr lang="en-US" dirty="0" smtClean="0"/>
              <a:t>computer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Memory-Mapped I/O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19003</TotalTime>
  <Words>437</Words>
  <Application>Microsoft Office PowerPoint</Application>
  <PresentationFormat>Произвольный</PresentationFormat>
  <Paragraphs>77</Paragraphs>
  <Slides>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Computer Architecture and Operating Systems Lecture 8: Memory-Mapped I/O (MMIO)</vt:lpstr>
      <vt:lpstr>I/O Devices</vt:lpstr>
      <vt:lpstr>I/O Module</vt:lpstr>
      <vt:lpstr>Signals</vt:lpstr>
      <vt:lpstr>Three Techniques for I/O Operations</vt:lpstr>
      <vt:lpstr>Memory-Mapped I/O</vt:lpstr>
      <vt:lpstr>Memory-Mapped I/O</vt:lpstr>
      <vt:lpstr>Memory-Mapped I/O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396</cp:revision>
  <dcterms:created xsi:type="dcterms:W3CDTF">2015-11-11T03:30:50Z</dcterms:created>
  <dcterms:modified xsi:type="dcterms:W3CDTF">2021-02-02T22:03:22Z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