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3" r:id="rId3"/>
    <p:sldId id="276" r:id="rId4"/>
    <p:sldId id="275" r:id="rId5"/>
    <p:sldId id="274" r:id="rId6"/>
    <p:sldId id="282" r:id="rId7"/>
    <p:sldId id="277" r:id="rId8"/>
    <p:sldId id="278" r:id="rId9"/>
    <p:sldId id="279" r:id="rId10"/>
    <p:sldId id="280" r:id="rId11"/>
    <p:sldId id="281" r:id="rId12"/>
    <p:sldId id="272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217"/>
    <a:srgbClr val="2F5CB5"/>
    <a:srgbClr val="1E3272"/>
    <a:srgbClr val="F3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2" autoAdjust="0"/>
    <p:restoredTop sz="99729" autoAdjust="0"/>
  </p:normalViewPr>
  <p:slideViewPr>
    <p:cSldViewPr snapToGrid="0">
      <p:cViewPr varScale="1">
        <p:scale>
          <a:sx n="70" d="100"/>
          <a:sy n="70" d="100"/>
        </p:scale>
        <p:origin x="5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23.05.2021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23.05.2021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87256"/>
          </a:xfrm>
          <a:effectLst/>
        </p:spPr>
        <p:txBody>
          <a:bodyPr>
            <a:normAutofit/>
          </a:bodyPr>
          <a:lstStyle/>
          <a:p>
            <a:pPr fontAlgn="base"/>
            <a:r>
              <a:rPr lang="en-US" b="1" dirty="0" smtClean="0">
                <a:solidFill>
                  <a:schemeClr val="bg1"/>
                </a:solidFill>
              </a:rPr>
              <a:t>Computer Architecture </a:t>
            </a:r>
            <a:r>
              <a:rPr lang="en-US" b="1" dirty="0" smtClean="0"/>
              <a:t>and </a:t>
            </a:r>
            <a:r>
              <a:rPr lang="en-US" b="1" dirty="0" smtClean="0">
                <a:solidFill>
                  <a:srgbClr val="F7B217"/>
                </a:solidFill>
              </a:rPr>
              <a:t>Operating Systems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Lecture 10: Users, Groups, and Permissions</a:t>
            </a:r>
            <a:endParaRPr lang="en-US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= 4</a:t>
            </a:r>
          </a:p>
          <a:p>
            <a:r>
              <a:rPr lang="en-US" dirty="0"/>
              <a:t>w = 2</a:t>
            </a:r>
          </a:p>
          <a:p>
            <a:r>
              <a:rPr lang="en-US" dirty="0"/>
              <a:t>x = </a:t>
            </a:r>
            <a:r>
              <a:rPr lang="en-US" dirty="0" smtClean="0"/>
              <a:t>1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200" dirty="0"/>
              <a:t>A sample permission string would be </a:t>
            </a:r>
            <a:r>
              <a:rPr lang="en-US" sz="3200" b="1" dirty="0" err="1"/>
              <a:t>chmod</a:t>
            </a:r>
            <a:r>
              <a:rPr lang="en-US" sz="3200" b="1" dirty="0"/>
              <a:t> 640 file1</a:t>
            </a:r>
            <a:r>
              <a:rPr lang="en-US" sz="3200" dirty="0"/>
              <a:t>, which means that the </a:t>
            </a:r>
            <a:r>
              <a:rPr lang="en-US" sz="3200" u="sng" dirty="0"/>
              <a:t>owner has read and write permissions</a:t>
            </a:r>
            <a:r>
              <a:rPr lang="en-US" sz="3200" dirty="0"/>
              <a:t>, the </a:t>
            </a:r>
            <a:r>
              <a:rPr lang="en-US" sz="3200" u="sng" dirty="0"/>
              <a:t>group has read permissions</a:t>
            </a:r>
            <a:r>
              <a:rPr lang="en-US" sz="3200" dirty="0"/>
              <a:t>, and all </a:t>
            </a:r>
            <a:r>
              <a:rPr lang="en-US" sz="3200" u="sng" dirty="0"/>
              <a:t>other user have no rights </a:t>
            </a:r>
            <a:r>
              <a:rPr lang="en-US" sz="3200" dirty="0"/>
              <a:t>to the file.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Values for Permissions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19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492304"/>
          </a:xfrm>
        </p:spPr>
        <p:txBody>
          <a:bodyPr>
            <a:normAutofit/>
          </a:bodyPr>
          <a:lstStyle/>
          <a:p>
            <a:r>
              <a:rPr lang="en-US" b="1" dirty="0"/>
              <a:t>_</a:t>
            </a:r>
            <a:r>
              <a:rPr lang="en-US" dirty="0"/>
              <a:t> – no special permissions</a:t>
            </a:r>
          </a:p>
          <a:p>
            <a:r>
              <a:rPr lang="en-US" b="1" dirty="0"/>
              <a:t>d</a:t>
            </a:r>
            <a:r>
              <a:rPr lang="en-US" dirty="0"/>
              <a:t> – directory</a:t>
            </a:r>
          </a:p>
          <a:p>
            <a:r>
              <a:rPr lang="en-US" b="1" dirty="0" smtClean="0"/>
              <a:t>l </a:t>
            </a:r>
            <a:r>
              <a:rPr lang="en-US" dirty="0" smtClean="0"/>
              <a:t>– file </a:t>
            </a:r>
            <a:r>
              <a:rPr lang="en-US" dirty="0"/>
              <a:t>or directory is a symbolic link</a:t>
            </a:r>
          </a:p>
          <a:p>
            <a:r>
              <a:rPr lang="en-US" b="1" dirty="0"/>
              <a:t>s</a:t>
            </a:r>
            <a:r>
              <a:rPr lang="en-US" dirty="0"/>
              <a:t> </a:t>
            </a:r>
            <a:r>
              <a:rPr lang="en-US" dirty="0" smtClean="0"/>
              <a:t>–indicates </a:t>
            </a:r>
            <a:r>
              <a:rPr lang="en-US" dirty="0"/>
              <a:t>the </a:t>
            </a:r>
            <a:r>
              <a:rPr lang="en-US" i="1" dirty="0" err="1"/>
              <a:t>setuid</a:t>
            </a:r>
            <a:r>
              <a:rPr lang="en-US" dirty="0"/>
              <a:t>/</a:t>
            </a:r>
            <a:r>
              <a:rPr lang="en-US" i="1" dirty="0" err="1"/>
              <a:t>setgid</a:t>
            </a:r>
            <a:r>
              <a:rPr lang="en-US" dirty="0"/>
              <a:t> </a:t>
            </a:r>
            <a:r>
              <a:rPr lang="en-US" dirty="0" smtClean="0"/>
              <a:t>permissions (if defined is shown in </a:t>
            </a:r>
            <a:r>
              <a:rPr lang="en-US" dirty="0"/>
              <a:t>the read portion of the owner or group </a:t>
            </a:r>
            <a:r>
              <a:rPr lang="en-US" dirty="0" smtClean="0"/>
              <a:t>permissions).</a:t>
            </a:r>
            <a:endParaRPr lang="en-US" dirty="0"/>
          </a:p>
          <a:p>
            <a:r>
              <a:rPr lang="en-US" b="1" dirty="0"/>
              <a:t>t</a:t>
            </a:r>
            <a:r>
              <a:rPr lang="en-US" dirty="0"/>
              <a:t> </a:t>
            </a:r>
            <a:r>
              <a:rPr lang="en-US" dirty="0" smtClean="0"/>
              <a:t>– indicates </a:t>
            </a:r>
            <a:r>
              <a:rPr lang="en-US" dirty="0"/>
              <a:t>the sticky bit </a:t>
            </a:r>
            <a:r>
              <a:rPr lang="en-US" dirty="0" smtClean="0"/>
              <a:t>permissions (if defined shown in the executable portion of the all users permissions)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Permissions</a:t>
            </a:r>
          </a:p>
        </p:txBody>
      </p:sp>
    </p:spTree>
    <p:extLst>
      <p:ext uri="{BB962C8B-B14F-4D97-AF65-F5344CB8AC3E}">
        <p14:creationId xmlns:p14="http://schemas.microsoft.com/office/powerpoint/2010/main" val="348535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security concerns can be classified in two groups:</a:t>
            </a:r>
          </a:p>
          <a:p>
            <a:r>
              <a:rPr lang="en-US" b="1" dirty="0" smtClean="0"/>
              <a:t>Authentication </a:t>
            </a:r>
            <a:r>
              <a:rPr lang="en-US" dirty="0" smtClean="0"/>
              <a:t>–</a:t>
            </a:r>
            <a:r>
              <a:rPr lang="en-US" b="1" dirty="0" smtClean="0"/>
              <a:t> </a:t>
            </a:r>
            <a:r>
              <a:rPr lang="en-US" dirty="0" smtClean="0"/>
              <a:t>making </a:t>
            </a:r>
            <a:r>
              <a:rPr lang="en-US" dirty="0"/>
              <a:t>sure that nobody can access the system </a:t>
            </a:r>
            <a:r>
              <a:rPr lang="en-US" dirty="0" smtClean="0"/>
              <a:t>without first </a:t>
            </a:r>
            <a:r>
              <a:rPr lang="en-US" dirty="0"/>
              <a:t>proving that she has entry rights</a:t>
            </a:r>
          </a:p>
          <a:p>
            <a:r>
              <a:rPr lang="en-US" b="1" dirty="0" smtClean="0"/>
              <a:t>Access control</a:t>
            </a:r>
            <a:r>
              <a:rPr lang="en-US" dirty="0" smtClean="0"/>
              <a:t> – providing </a:t>
            </a:r>
            <a:r>
              <a:rPr lang="en-US" dirty="0"/>
              <a:t>a mechanism for checking whether a user </a:t>
            </a:r>
            <a:r>
              <a:rPr lang="en-US" dirty="0" smtClean="0"/>
              <a:t>has the </a:t>
            </a:r>
            <a:r>
              <a:rPr lang="en-US" dirty="0"/>
              <a:t>right to access a certain object and preventing access to objects </a:t>
            </a:r>
            <a:r>
              <a:rPr lang="en-US" dirty="0" smtClean="0"/>
              <a:t>as required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and Access </a:t>
            </a:r>
            <a:r>
              <a:rPr lang="en-US" dirty="0" smtClean="0"/>
              <a:t>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16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600"/>
              </a:spcBef>
            </a:pPr>
            <a:r>
              <a:rPr lang="en-US" dirty="0" smtClean="0"/>
              <a:t>User with UID = 0 is special</a:t>
            </a:r>
          </a:p>
          <a:p>
            <a:pPr>
              <a:spcBef>
                <a:spcPts val="3600"/>
              </a:spcBef>
            </a:pPr>
            <a:r>
              <a:rPr lang="en-US" dirty="0" smtClean="0"/>
              <a:t>It is typically named “</a:t>
            </a:r>
            <a:r>
              <a:rPr lang="ru-RU" dirty="0" smtClean="0"/>
              <a:t>root</a:t>
            </a:r>
            <a:r>
              <a:rPr lang="en-US" dirty="0" smtClean="0"/>
              <a:t>” (though this is not fixed)</a:t>
            </a:r>
          </a:p>
          <a:p>
            <a:pPr>
              <a:spcBef>
                <a:spcPts val="3600"/>
              </a:spcBef>
            </a:pPr>
            <a:r>
              <a:rPr lang="en-US" dirty="0"/>
              <a:t>A</a:t>
            </a:r>
            <a:r>
              <a:rPr lang="en-US" dirty="0" smtClean="0"/>
              <a:t> process is run by root has not access control limitations (can do everything)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5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91318"/>
            <a:ext cx="10515600" cy="436526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Login </a:t>
            </a:r>
            <a:r>
              <a:rPr lang="en-US" dirty="0" smtClean="0"/>
              <a:t>Name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Encrypted </a:t>
            </a:r>
            <a:r>
              <a:rPr lang="en-US" dirty="0" smtClean="0"/>
              <a:t>Password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User ID (UID)</a:t>
            </a:r>
          </a:p>
          <a:p>
            <a:pPr>
              <a:spcBef>
                <a:spcPts val="600"/>
              </a:spcBef>
            </a:pPr>
            <a:r>
              <a:rPr lang="en-US" dirty="0"/>
              <a:t>Group ID (GID)</a:t>
            </a:r>
          </a:p>
          <a:p>
            <a:pPr>
              <a:spcBef>
                <a:spcPts val="600"/>
              </a:spcBef>
            </a:pPr>
            <a:r>
              <a:rPr lang="en-US" dirty="0"/>
              <a:t>Home </a:t>
            </a:r>
            <a:r>
              <a:rPr lang="en-US" dirty="0" smtClean="0"/>
              <a:t>Directory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Comment</a:t>
            </a:r>
          </a:p>
          <a:p>
            <a:pPr>
              <a:spcBef>
                <a:spcPts val="600"/>
              </a:spcBef>
            </a:pPr>
            <a:r>
              <a:rPr lang="en-US" dirty="0"/>
              <a:t>Login </a:t>
            </a:r>
            <a:r>
              <a:rPr lang="en-US" dirty="0" smtClean="0"/>
              <a:t>Shell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Attributes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68484" y="5080819"/>
            <a:ext cx="7626627" cy="1569660"/>
          </a:xfrm>
          <a:prstGeom prst="rect">
            <a:avLst/>
          </a:prstGeom>
          <a:solidFill>
            <a:srgbClr val="2F5CB5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7B217"/>
                </a:solidFill>
              </a:rPr>
              <a:t>tatarnikov@akos:~$ cat /</a:t>
            </a:r>
            <a:r>
              <a:rPr lang="en-US" sz="2400" b="1" dirty="0" err="1">
                <a:solidFill>
                  <a:srgbClr val="F7B217"/>
                </a:solidFill>
              </a:rPr>
              <a:t>etc</a:t>
            </a:r>
            <a:r>
              <a:rPr lang="en-US" sz="2400" b="1" dirty="0">
                <a:solidFill>
                  <a:srgbClr val="F7B217"/>
                </a:solidFill>
              </a:rPr>
              <a:t>/</a:t>
            </a:r>
            <a:r>
              <a:rPr lang="en-US" sz="2400" b="1" dirty="0" err="1">
                <a:solidFill>
                  <a:srgbClr val="F7B217"/>
                </a:solidFill>
              </a:rPr>
              <a:t>passwd</a:t>
            </a:r>
            <a:r>
              <a:rPr lang="en-US" sz="2400" b="1" dirty="0">
                <a:solidFill>
                  <a:srgbClr val="F7B217"/>
                </a:solidFill>
              </a:rPr>
              <a:t> | grep -C 1 </a:t>
            </a:r>
            <a:r>
              <a:rPr lang="en-US" sz="2400" b="1" dirty="0" err="1">
                <a:solidFill>
                  <a:srgbClr val="F7B217"/>
                </a:solidFill>
              </a:rPr>
              <a:t>tatarnikov</a:t>
            </a:r>
            <a:endParaRPr lang="en-US" sz="2400" b="1" dirty="0">
              <a:solidFill>
                <a:srgbClr val="F7B217"/>
              </a:solidFill>
            </a:endParaRPr>
          </a:p>
          <a:p>
            <a:r>
              <a:rPr lang="en-US" sz="2400" b="1" dirty="0">
                <a:solidFill>
                  <a:srgbClr val="F7B217"/>
                </a:solidFill>
              </a:rPr>
              <a:t>rdavydov:x:1000:1001::/home/</a:t>
            </a:r>
            <a:r>
              <a:rPr lang="en-US" sz="2400" b="1" dirty="0" err="1">
                <a:solidFill>
                  <a:srgbClr val="F7B217"/>
                </a:solidFill>
              </a:rPr>
              <a:t>rdavydov</a:t>
            </a:r>
            <a:r>
              <a:rPr lang="en-US" sz="2400" b="1" dirty="0">
                <a:solidFill>
                  <a:srgbClr val="F7B217"/>
                </a:solidFill>
              </a:rPr>
              <a:t>:/bin/bash</a:t>
            </a:r>
          </a:p>
          <a:p>
            <a:r>
              <a:rPr lang="en-US" sz="2400" b="1" dirty="0">
                <a:solidFill>
                  <a:srgbClr val="F7B217"/>
                </a:solidFill>
              </a:rPr>
              <a:t>tatarnikov:x:1001:1002:,,,:/home/</a:t>
            </a:r>
            <a:r>
              <a:rPr lang="en-US" sz="2400" b="1" dirty="0" err="1">
                <a:solidFill>
                  <a:srgbClr val="F7B217"/>
                </a:solidFill>
              </a:rPr>
              <a:t>tatarnikov</a:t>
            </a:r>
            <a:r>
              <a:rPr lang="en-US" sz="2400" b="1" dirty="0">
                <a:solidFill>
                  <a:srgbClr val="F7B217"/>
                </a:solidFill>
              </a:rPr>
              <a:t>:/bin/bash</a:t>
            </a:r>
          </a:p>
          <a:p>
            <a:r>
              <a:rPr lang="en-US" sz="2400" b="1" dirty="0">
                <a:solidFill>
                  <a:srgbClr val="F7B217"/>
                </a:solidFill>
              </a:rPr>
              <a:t>chgena:x:1002:1003:,,,:/home/</a:t>
            </a:r>
            <a:r>
              <a:rPr lang="en-US" sz="2400" b="1" dirty="0" err="1">
                <a:solidFill>
                  <a:srgbClr val="F7B217"/>
                </a:solidFill>
              </a:rPr>
              <a:t>chgena</a:t>
            </a:r>
            <a:r>
              <a:rPr lang="en-US" sz="2400" b="1" dirty="0">
                <a:solidFill>
                  <a:srgbClr val="F7B217"/>
                </a:solidFill>
              </a:rPr>
              <a:t>:/bin/bash</a:t>
            </a:r>
          </a:p>
        </p:txBody>
      </p:sp>
    </p:spTree>
    <p:extLst>
      <p:ext uri="{BB962C8B-B14F-4D97-AF65-F5344CB8AC3E}">
        <p14:creationId xmlns:p14="http://schemas.microsoft.com/office/powerpoint/2010/main" val="74896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Name</a:t>
            </a:r>
          </a:p>
          <a:p>
            <a:r>
              <a:rPr lang="en-US" dirty="0" smtClean="0"/>
              <a:t>Encrypted Password</a:t>
            </a:r>
          </a:p>
          <a:p>
            <a:r>
              <a:rPr lang="en-US" dirty="0"/>
              <a:t>Group Identifier </a:t>
            </a:r>
            <a:r>
              <a:rPr lang="ru-RU" dirty="0"/>
              <a:t>(</a:t>
            </a:r>
            <a:r>
              <a:rPr lang="en-US" dirty="0"/>
              <a:t>GID</a:t>
            </a:r>
            <a:r>
              <a:rPr lang="ru-RU" dirty="0"/>
              <a:t>)</a:t>
            </a:r>
            <a:endParaRPr lang="en-US" dirty="0"/>
          </a:p>
          <a:p>
            <a:r>
              <a:rPr lang="en-US" dirty="0" smtClean="0"/>
              <a:t>User List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Attributes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49752" y="3994060"/>
            <a:ext cx="6967065" cy="2677656"/>
          </a:xfrm>
          <a:prstGeom prst="rect">
            <a:avLst/>
          </a:prstGeom>
          <a:solidFill>
            <a:srgbClr val="2F5CB5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F7B217"/>
                </a:solidFill>
              </a:rPr>
              <a:t>tatarnikov@akos</a:t>
            </a:r>
            <a:r>
              <a:rPr lang="en-US" sz="2400" b="1" dirty="0">
                <a:solidFill>
                  <a:srgbClr val="F7B217"/>
                </a:solidFill>
              </a:rPr>
              <a:t>:~$ cat /</a:t>
            </a:r>
            <a:r>
              <a:rPr lang="en-US" sz="2400" b="1" dirty="0" err="1">
                <a:solidFill>
                  <a:srgbClr val="F7B217"/>
                </a:solidFill>
              </a:rPr>
              <a:t>etc</a:t>
            </a:r>
            <a:r>
              <a:rPr lang="en-US" sz="2400" b="1" dirty="0">
                <a:solidFill>
                  <a:srgbClr val="F7B217"/>
                </a:solidFill>
              </a:rPr>
              <a:t>/group</a:t>
            </a:r>
          </a:p>
          <a:p>
            <a:r>
              <a:rPr lang="en-US" sz="2400" b="1" dirty="0">
                <a:solidFill>
                  <a:srgbClr val="F7B217"/>
                </a:solidFill>
              </a:rPr>
              <a:t>root:x:0:</a:t>
            </a:r>
          </a:p>
          <a:p>
            <a:r>
              <a:rPr lang="en-US" sz="2400" b="1" dirty="0">
                <a:solidFill>
                  <a:srgbClr val="F7B217"/>
                </a:solidFill>
              </a:rPr>
              <a:t>daemon:x:1:</a:t>
            </a:r>
          </a:p>
          <a:p>
            <a:r>
              <a:rPr lang="en-US" sz="2400" b="1" dirty="0">
                <a:solidFill>
                  <a:srgbClr val="F7B217"/>
                </a:solidFill>
              </a:rPr>
              <a:t>bin:x:2:</a:t>
            </a:r>
          </a:p>
          <a:p>
            <a:r>
              <a:rPr lang="en-US" sz="2400" b="1" dirty="0">
                <a:solidFill>
                  <a:srgbClr val="F7B217"/>
                </a:solidFill>
              </a:rPr>
              <a:t>sys:x:3:</a:t>
            </a:r>
          </a:p>
          <a:p>
            <a:r>
              <a:rPr lang="en-US" sz="2400" b="1" dirty="0">
                <a:solidFill>
                  <a:srgbClr val="F7B217"/>
                </a:solidFill>
              </a:rPr>
              <a:t>adm:x:4:syslog</a:t>
            </a:r>
          </a:p>
          <a:p>
            <a:r>
              <a:rPr lang="en-US" sz="2400" b="1" dirty="0">
                <a:solidFill>
                  <a:srgbClr val="F7B217"/>
                </a:solidFill>
              </a:rPr>
              <a:t>sudo:x:27:tatarnikov,chgena,kanakhin,ejudge,nikita</a:t>
            </a:r>
          </a:p>
        </p:txBody>
      </p:sp>
    </p:spTree>
    <p:extLst>
      <p:ext uri="{BB962C8B-B14F-4D97-AF65-F5344CB8AC3E}">
        <p14:creationId xmlns:p14="http://schemas.microsoft.com/office/powerpoint/2010/main" val="383789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 smtClean="0"/>
              <a:t>Model “user-group-others”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If the process UID matches the file UID</a:t>
            </a:r>
            <a:r>
              <a:rPr lang="ru-RU" dirty="0" smtClean="0"/>
              <a:t>, </a:t>
            </a:r>
            <a:r>
              <a:rPr lang="en-US" dirty="0" smtClean="0"/>
              <a:t>the set of </a:t>
            </a:r>
            <a:r>
              <a:rPr lang="en-US" b="1" dirty="0" smtClean="0"/>
              <a:t>user</a:t>
            </a:r>
            <a:r>
              <a:rPr lang="en-US" dirty="0" smtClean="0"/>
              <a:t> rights is used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If one of the process GIDs matches the file GID</a:t>
            </a:r>
            <a:r>
              <a:rPr lang="ru-RU" dirty="0" smtClean="0"/>
              <a:t>, </a:t>
            </a:r>
            <a:r>
              <a:rPr lang="en-US" dirty="0" smtClean="0"/>
              <a:t>the set of </a:t>
            </a:r>
            <a:r>
              <a:rPr lang="en-US" b="1" dirty="0" smtClean="0"/>
              <a:t>group</a:t>
            </a:r>
            <a:r>
              <a:rPr lang="en-US" dirty="0" smtClean="0"/>
              <a:t> rights is taken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Otherwise the set of </a:t>
            </a:r>
            <a:r>
              <a:rPr lang="en-US" b="1" dirty="0" smtClean="0"/>
              <a:t>other</a:t>
            </a:r>
            <a:r>
              <a:rPr lang="en-US" dirty="0" smtClean="0"/>
              <a:t> rights is taken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ru-RU" dirty="0" smtClean="0"/>
              <a:t>iscretionary </a:t>
            </a:r>
            <a:r>
              <a:rPr lang="en-US" dirty="0" smtClean="0"/>
              <a:t>A</a:t>
            </a:r>
            <a:r>
              <a:rPr lang="ru-RU" dirty="0" smtClean="0"/>
              <a:t>ccess </a:t>
            </a:r>
            <a:r>
              <a:rPr lang="en-US" dirty="0" smtClean="0"/>
              <a:t>C</a:t>
            </a:r>
            <a:r>
              <a:rPr lang="ru-RU" dirty="0" smtClean="0"/>
              <a:t>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659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98443" y="999151"/>
            <a:ext cx="10830340" cy="5671206"/>
          </a:xfrm>
        </p:spPr>
        <p:txBody>
          <a:bodyPr>
            <a:normAutofit/>
          </a:bodyPr>
          <a:lstStyle/>
          <a:p>
            <a:r>
              <a:rPr lang="ru-RU" b="1" dirty="0"/>
              <a:t>r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b="1" dirty="0" smtClean="0"/>
              <a:t>w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b="1" dirty="0" smtClean="0"/>
              <a:t>x</a:t>
            </a:r>
            <a:r>
              <a:rPr lang="ru-RU" dirty="0" smtClean="0"/>
              <a:t> — </a:t>
            </a:r>
            <a:r>
              <a:rPr lang="en-US" dirty="0" smtClean="0"/>
              <a:t>interpretation is different for folders and files</a:t>
            </a:r>
          </a:p>
          <a:p>
            <a:r>
              <a:rPr lang="en-US" dirty="0" smtClean="0"/>
              <a:t>Files:</a:t>
            </a:r>
          </a:p>
          <a:p>
            <a:pPr lvl="1"/>
            <a:r>
              <a:rPr lang="ru-RU" b="1" dirty="0" smtClean="0"/>
              <a:t>r</a:t>
            </a:r>
            <a:r>
              <a:rPr lang="ru-RU" dirty="0" smtClean="0"/>
              <a:t> </a:t>
            </a:r>
            <a:r>
              <a:rPr lang="ru-RU" dirty="0"/>
              <a:t>— </a:t>
            </a:r>
            <a:r>
              <a:rPr lang="en-US" dirty="0" smtClean="0"/>
              <a:t>right to read from file</a:t>
            </a:r>
          </a:p>
          <a:p>
            <a:pPr lvl="1"/>
            <a:r>
              <a:rPr lang="ru-RU" b="1" dirty="0" smtClean="0"/>
              <a:t>w</a:t>
            </a:r>
            <a:r>
              <a:rPr lang="ru-RU" dirty="0" smtClean="0"/>
              <a:t> — </a:t>
            </a:r>
            <a:r>
              <a:rPr lang="en-US" dirty="0" smtClean="0"/>
              <a:t>right to write to file</a:t>
            </a:r>
          </a:p>
          <a:p>
            <a:pPr lvl="1"/>
            <a:r>
              <a:rPr lang="ru-RU" b="1" dirty="0" smtClean="0"/>
              <a:t>x</a:t>
            </a:r>
            <a:r>
              <a:rPr lang="ru-RU" dirty="0" smtClean="0"/>
              <a:t> </a:t>
            </a:r>
            <a:r>
              <a:rPr lang="ru-RU" dirty="0"/>
              <a:t>— </a:t>
            </a:r>
            <a:r>
              <a:rPr lang="en-US" dirty="0" smtClean="0"/>
              <a:t>right to execute a file</a:t>
            </a:r>
          </a:p>
          <a:p>
            <a:r>
              <a:rPr lang="en-US" dirty="0" smtClean="0"/>
              <a:t>Folders:</a:t>
            </a:r>
          </a:p>
          <a:p>
            <a:pPr lvl="1"/>
            <a:r>
              <a:rPr lang="ru-RU" b="1" dirty="0" smtClean="0"/>
              <a:t>r</a:t>
            </a:r>
            <a:r>
              <a:rPr lang="ru-RU" dirty="0" smtClean="0"/>
              <a:t> </a:t>
            </a:r>
            <a:r>
              <a:rPr lang="ru-RU" dirty="0"/>
              <a:t>— </a:t>
            </a:r>
            <a:r>
              <a:rPr lang="en-US" dirty="0" smtClean="0"/>
              <a:t>right to read the list of files</a:t>
            </a:r>
          </a:p>
          <a:p>
            <a:pPr lvl="1"/>
            <a:r>
              <a:rPr lang="ru-RU" b="1" dirty="0" smtClean="0"/>
              <a:t>w</a:t>
            </a:r>
            <a:r>
              <a:rPr lang="ru-RU" dirty="0" smtClean="0"/>
              <a:t> </a:t>
            </a:r>
            <a:r>
              <a:rPr lang="ru-RU" dirty="0"/>
              <a:t>— </a:t>
            </a:r>
            <a:r>
              <a:rPr lang="en-US" dirty="0" smtClean="0"/>
              <a:t>right to modify the list of files </a:t>
            </a:r>
            <a:r>
              <a:rPr lang="ru-RU" dirty="0" smtClean="0"/>
              <a:t>(</a:t>
            </a:r>
            <a:r>
              <a:rPr lang="en-US" dirty="0" smtClean="0"/>
              <a:t>create</a:t>
            </a:r>
            <a:r>
              <a:rPr lang="ru-RU" dirty="0" smtClean="0"/>
              <a:t>, </a:t>
            </a:r>
            <a:r>
              <a:rPr lang="en-US" dirty="0" smtClean="0"/>
              <a:t>delete</a:t>
            </a:r>
            <a:r>
              <a:rPr lang="ru-RU" dirty="0" smtClean="0"/>
              <a:t>, </a:t>
            </a:r>
            <a:r>
              <a:rPr lang="en-US" dirty="0" smtClean="0"/>
              <a:t>rename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b="1" dirty="0" smtClean="0"/>
              <a:t>x</a:t>
            </a:r>
            <a:r>
              <a:rPr lang="ru-RU" dirty="0" smtClean="0"/>
              <a:t> </a:t>
            </a:r>
            <a:r>
              <a:rPr lang="ru-RU" dirty="0"/>
              <a:t>— </a:t>
            </a:r>
            <a:r>
              <a:rPr lang="en-US" dirty="0" smtClean="0"/>
              <a:t>right to find the specified file name</a:t>
            </a:r>
          </a:p>
          <a:p>
            <a:pPr lvl="2"/>
            <a:r>
              <a:rPr lang="en-US" dirty="0" smtClean="0"/>
              <a:t>E.g. </a:t>
            </a:r>
            <a:r>
              <a:rPr lang="ru-RU" dirty="0" smtClean="0"/>
              <a:t>''--</a:t>
            </a:r>
            <a:r>
              <a:rPr lang="ru-RU" dirty="0"/>
              <a:t>x'' </a:t>
            </a:r>
            <a:r>
              <a:rPr lang="en-US" dirty="0" smtClean="0"/>
              <a:t>means a users cannot see the list of file name, but can access specific files if he knows their names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Rights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16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492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Utility “ls”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Utility “</a:t>
            </a:r>
            <a:r>
              <a:rPr lang="en-US" dirty="0" err="1" smtClean="0"/>
              <a:t>chmod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and Setting Permissions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18793" y="1873363"/>
            <a:ext cx="6682409" cy="1938992"/>
          </a:xfrm>
          <a:prstGeom prst="rect">
            <a:avLst/>
          </a:prstGeom>
          <a:solidFill>
            <a:srgbClr val="2F5CB5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7B217"/>
                </a:solidFill>
              </a:rPr>
              <a:t>tatarnikov@akos:/home$ cd </a:t>
            </a:r>
            <a:r>
              <a:rPr lang="en-US" sz="2000" b="1" dirty="0" err="1">
                <a:solidFill>
                  <a:srgbClr val="F7B217"/>
                </a:solidFill>
              </a:rPr>
              <a:t>tatarnikov</a:t>
            </a:r>
            <a:r>
              <a:rPr lang="en-US" sz="2000" b="1" dirty="0">
                <a:solidFill>
                  <a:srgbClr val="F7B217"/>
                </a:solidFill>
              </a:rPr>
              <a:t>/hello/</a:t>
            </a:r>
          </a:p>
          <a:p>
            <a:r>
              <a:rPr lang="en-US" sz="2000" b="1" dirty="0">
                <a:solidFill>
                  <a:srgbClr val="F7B217"/>
                </a:solidFill>
              </a:rPr>
              <a:t>tatarnikov@akos:~/hello$ ls -l</a:t>
            </a:r>
          </a:p>
          <a:p>
            <a:r>
              <a:rPr lang="en-US" sz="2000" b="1" dirty="0">
                <a:solidFill>
                  <a:srgbClr val="F7B217"/>
                </a:solidFill>
              </a:rPr>
              <a:t>total 28</a:t>
            </a:r>
          </a:p>
          <a:p>
            <a:r>
              <a:rPr lang="en-US" sz="2000" b="1" dirty="0">
                <a:solidFill>
                  <a:srgbClr val="F7B217"/>
                </a:solidFill>
              </a:rPr>
              <a:t>-</a:t>
            </a:r>
            <a:r>
              <a:rPr lang="en-US" sz="2000" b="1" dirty="0" err="1">
                <a:solidFill>
                  <a:srgbClr val="F7B217"/>
                </a:solidFill>
              </a:rPr>
              <a:t>rwxrwxr</a:t>
            </a:r>
            <a:r>
              <a:rPr lang="en-US" sz="2000" b="1" dirty="0">
                <a:solidFill>
                  <a:srgbClr val="F7B217"/>
                </a:solidFill>
              </a:rPr>
              <a:t>-x 1 </a:t>
            </a:r>
            <a:r>
              <a:rPr lang="en-US" sz="2000" b="1" dirty="0" err="1">
                <a:solidFill>
                  <a:srgbClr val="F7B217"/>
                </a:solidFill>
              </a:rPr>
              <a:t>tatarnikov</a:t>
            </a:r>
            <a:r>
              <a:rPr lang="en-US" sz="2000" b="1" dirty="0">
                <a:solidFill>
                  <a:srgbClr val="F7B217"/>
                </a:solidFill>
              </a:rPr>
              <a:t> </a:t>
            </a:r>
            <a:r>
              <a:rPr lang="en-US" sz="2000" b="1" dirty="0" err="1">
                <a:solidFill>
                  <a:srgbClr val="F7B217"/>
                </a:solidFill>
              </a:rPr>
              <a:t>tatarnikov</a:t>
            </a:r>
            <a:r>
              <a:rPr lang="en-US" sz="2000" b="1" dirty="0">
                <a:solidFill>
                  <a:srgbClr val="F7B217"/>
                </a:solidFill>
              </a:rPr>
              <a:t> 16696 Apr 12 15:52 hello</a:t>
            </a:r>
          </a:p>
          <a:p>
            <a:r>
              <a:rPr lang="en-US" sz="2000" b="1" dirty="0">
                <a:solidFill>
                  <a:srgbClr val="F7B217"/>
                </a:solidFill>
              </a:rPr>
              <a:t>-</a:t>
            </a:r>
            <a:r>
              <a:rPr lang="en-US" sz="2000" b="1" dirty="0" err="1">
                <a:solidFill>
                  <a:srgbClr val="F7B217"/>
                </a:solidFill>
              </a:rPr>
              <a:t>rw</a:t>
            </a:r>
            <a:r>
              <a:rPr lang="en-US" sz="2000" b="1" dirty="0">
                <a:solidFill>
                  <a:srgbClr val="F7B217"/>
                </a:solidFill>
              </a:rPr>
              <a:t>-</a:t>
            </a:r>
            <a:r>
              <a:rPr lang="en-US" sz="2000" b="1" dirty="0" err="1">
                <a:solidFill>
                  <a:srgbClr val="F7B217"/>
                </a:solidFill>
              </a:rPr>
              <a:t>rw</a:t>
            </a:r>
            <a:r>
              <a:rPr lang="en-US" sz="2000" b="1" dirty="0">
                <a:solidFill>
                  <a:srgbClr val="F7B217"/>
                </a:solidFill>
              </a:rPr>
              <a:t>-r-- 1 </a:t>
            </a:r>
            <a:r>
              <a:rPr lang="en-US" sz="2000" b="1" dirty="0" err="1">
                <a:solidFill>
                  <a:srgbClr val="F7B217"/>
                </a:solidFill>
              </a:rPr>
              <a:t>tatarnikov</a:t>
            </a:r>
            <a:r>
              <a:rPr lang="en-US" sz="2000" b="1" dirty="0">
                <a:solidFill>
                  <a:srgbClr val="F7B217"/>
                </a:solidFill>
              </a:rPr>
              <a:t> </a:t>
            </a:r>
            <a:r>
              <a:rPr lang="en-US" sz="2000" b="1" dirty="0" err="1">
                <a:solidFill>
                  <a:srgbClr val="F7B217"/>
                </a:solidFill>
              </a:rPr>
              <a:t>tatarnikov</a:t>
            </a:r>
            <a:r>
              <a:rPr lang="en-US" sz="2000" b="1" dirty="0">
                <a:solidFill>
                  <a:srgbClr val="F7B217"/>
                </a:solidFill>
              </a:rPr>
              <a:t>    71 Apr 12 15:50 </a:t>
            </a:r>
            <a:r>
              <a:rPr lang="en-US" sz="2000" b="1" dirty="0" err="1">
                <a:solidFill>
                  <a:srgbClr val="F7B217"/>
                </a:solidFill>
              </a:rPr>
              <a:t>hello.c</a:t>
            </a:r>
            <a:endParaRPr lang="en-US" sz="2000" b="1" dirty="0">
              <a:solidFill>
                <a:srgbClr val="F7B217"/>
              </a:solidFill>
            </a:endParaRPr>
          </a:p>
          <a:p>
            <a:r>
              <a:rPr lang="en-US" sz="2000" b="1" dirty="0">
                <a:solidFill>
                  <a:srgbClr val="F7B217"/>
                </a:solidFill>
              </a:rPr>
              <a:t>-</a:t>
            </a:r>
            <a:r>
              <a:rPr lang="en-US" sz="2000" b="1" dirty="0" err="1">
                <a:solidFill>
                  <a:srgbClr val="F7B217"/>
                </a:solidFill>
              </a:rPr>
              <a:t>rw</a:t>
            </a:r>
            <a:r>
              <a:rPr lang="en-US" sz="2000" b="1" dirty="0">
                <a:solidFill>
                  <a:srgbClr val="F7B217"/>
                </a:solidFill>
              </a:rPr>
              <a:t>-</a:t>
            </a:r>
            <a:r>
              <a:rPr lang="en-US" sz="2000" b="1" dirty="0" err="1">
                <a:solidFill>
                  <a:srgbClr val="F7B217"/>
                </a:solidFill>
              </a:rPr>
              <a:t>rw</a:t>
            </a:r>
            <a:r>
              <a:rPr lang="en-US" sz="2000" b="1" dirty="0">
                <a:solidFill>
                  <a:srgbClr val="F7B217"/>
                </a:solidFill>
              </a:rPr>
              <a:t>-r-- 1 </a:t>
            </a:r>
            <a:r>
              <a:rPr lang="en-US" sz="2000" b="1" dirty="0" err="1">
                <a:solidFill>
                  <a:srgbClr val="F7B217"/>
                </a:solidFill>
              </a:rPr>
              <a:t>tatarnikov</a:t>
            </a:r>
            <a:r>
              <a:rPr lang="en-US" sz="2000" b="1" dirty="0">
                <a:solidFill>
                  <a:srgbClr val="F7B217"/>
                </a:solidFill>
              </a:rPr>
              <a:t> </a:t>
            </a:r>
            <a:r>
              <a:rPr lang="en-US" sz="2000" b="1" dirty="0" err="1">
                <a:solidFill>
                  <a:srgbClr val="F7B217"/>
                </a:solidFill>
              </a:rPr>
              <a:t>tatarnikov</a:t>
            </a:r>
            <a:r>
              <a:rPr lang="en-US" sz="2000" b="1" dirty="0">
                <a:solidFill>
                  <a:srgbClr val="F7B217"/>
                </a:solidFill>
              </a:rPr>
              <a:t>    56 Apr 12 15:51 </a:t>
            </a:r>
            <a:r>
              <a:rPr lang="en-US" sz="2000" b="1" dirty="0" err="1">
                <a:solidFill>
                  <a:srgbClr val="F7B217"/>
                </a:solidFill>
              </a:rPr>
              <a:t>Makefile</a:t>
            </a:r>
            <a:endParaRPr lang="en-US" sz="2000" b="1" dirty="0">
              <a:solidFill>
                <a:srgbClr val="F7B217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18791" y="5422301"/>
            <a:ext cx="6682409" cy="1015663"/>
          </a:xfrm>
          <a:prstGeom prst="rect">
            <a:avLst/>
          </a:prstGeom>
          <a:solidFill>
            <a:srgbClr val="2F5CB5"/>
          </a:solidFill>
          <a:ln>
            <a:solidFill>
              <a:srgbClr val="2F5CB5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7B217"/>
                </a:solidFill>
              </a:rPr>
              <a:t>tatarnikov@akos:~/hello$ </a:t>
            </a:r>
            <a:r>
              <a:rPr lang="en-US" sz="2000" b="1" dirty="0" err="1">
                <a:solidFill>
                  <a:srgbClr val="F7B217"/>
                </a:solidFill>
              </a:rPr>
              <a:t>chmod</a:t>
            </a:r>
            <a:r>
              <a:rPr lang="en-US" sz="2000" b="1" dirty="0">
                <a:solidFill>
                  <a:srgbClr val="F7B217"/>
                </a:solidFill>
              </a:rPr>
              <a:t> </a:t>
            </a:r>
            <a:r>
              <a:rPr lang="en-US" sz="2000" b="1" dirty="0" err="1">
                <a:solidFill>
                  <a:srgbClr val="F7B217"/>
                </a:solidFill>
              </a:rPr>
              <a:t>o+w</a:t>
            </a:r>
            <a:r>
              <a:rPr lang="en-US" sz="2000" b="1" dirty="0">
                <a:solidFill>
                  <a:srgbClr val="F7B217"/>
                </a:solidFill>
              </a:rPr>
              <a:t> </a:t>
            </a:r>
            <a:r>
              <a:rPr lang="en-US" sz="2000" b="1" dirty="0" err="1">
                <a:solidFill>
                  <a:srgbClr val="F7B217"/>
                </a:solidFill>
              </a:rPr>
              <a:t>hello.c</a:t>
            </a:r>
            <a:endParaRPr lang="en-US" sz="2000" b="1" dirty="0">
              <a:solidFill>
                <a:srgbClr val="F7B217"/>
              </a:solidFill>
            </a:endParaRPr>
          </a:p>
          <a:p>
            <a:r>
              <a:rPr lang="en-US" sz="2000" b="1" dirty="0">
                <a:solidFill>
                  <a:srgbClr val="F7B217"/>
                </a:solidFill>
              </a:rPr>
              <a:t>tatarnikov@akos:~/hello$ ls </a:t>
            </a:r>
            <a:r>
              <a:rPr lang="en-US" sz="2000" b="1" dirty="0" err="1">
                <a:solidFill>
                  <a:srgbClr val="F7B217"/>
                </a:solidFill>
              </a:rPr>
              <a:t>hello.c</a:t>
            </a:r>
            <a:r>
              <a:rPr lang="en-US" sz="2000" b="1" dirty="0">
                <a:solidFill>
                  <a:srgbClr val="F7B217"/>
                </a:solidFill>
              </a:rPr>
              <a:t> -l</a:t>
            </a:r>
          </a:p>
          <a:p>
            <a:r>
              <a:rPr lang="en-US" sz="2000" b="1" dirty="0">
                <a:solidFill>
                  <a:srgbClr val="F7B217"/>
                </a:solidFill>
              </a:rPr>
              <a:t>-</a:t>
            </a:r>
            <a:r>
              <a:rPr lang="en-US" sz="2000" b="1" dirty="0" err="1">
                <a:solidFill>
                  <a:srgbClr val="F7B217"/>
                </a:solidFill>
              </a:rPr>
              <a:t>rw-rw-rw</a:t>
            </a:r>
            <a:r>
              <a:rPr lang="en-US" sz="2000" b="1" dirty="0">
                <a:solidFill>
                  <a:srgbClr val="F7B217"/>
                </a:solidFill>
              </a:rPr>
              <a:t>- 1 </a:t>
            </a:r>
            <a:r>
              <a:rPr lang="en-US" sz="2000" b="1" dirty="0" err="1">
                <a:solidFill>
                  <a:srgbClr val="F7B217"/>
                </a:solidFill>
              </a:rPr>
              <a:t>tatarnikov</a:t>
            </a:r>
            <a:r>
              <a:rPr lang="en-US" sz="2000" b="1" dirty="0">
                <a:solidFill>
                  <a:srgbClr val="F7B217"/>
                </a:solidFill>
              </a:rPr>
              <a:t> </a:t>
            </a:r>
            <a:r>
              <a:rPr lang="en-US" sz="2000" b="1" dirty="0" err="1">
                <a:solidFill>
                  <a:srgbClr val="F7B217"/>
                </a:solidFill>
              </a:rPr>
              <a:t>tatarnikov</a:t>
            </a:r>
            <a:r>
              <a:rPr lang="en-US" sz="2000" b="1" dirty="0">
                <a:solidFill>
                  <a:srgbClr val="F7B217"/>
                </a:solidFill>
              </a:rPr>
              <a:t> 71 Apr 12 15:50 </a:t>
            </a:r>
            <a:r>
              <a:rPr lang="en-US" sz="2000" b="1" dirty="0" err="1">
                <a:solidFill>
                  <a:srgbClr val="F7B217"/>
                </a:solidFill>
              </a:rPr>
              <a:t>hello.c</a:t>
            </a:r>
            <a:endParaRPr lang="en-US" sz="2000" b="1" dirty="0">
              <a:solidFill>
                <a:srgbClr val="F7B2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6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u</a:t>
            </a:r>
            <a:r>
              <a:rPr lang="en-US" sz="4000" dirty="0" smtClean="0"/>
              <a:t> </a:t>
            </a:r>
            <a:r>
              <a:rPr lang="en-US" sz="4000" dirty="0"/>
              <a:t>– Owner</a:t>
            </a:r>
          </a:p>
          <a:p>
            <a:r>
              <a:rPr lang="en-US" sz="4000" b="1" dirty="0"/>
              <a:t>g</a:t>
            </a:r>
            <a:r>
              <a:rPr lang="en-US" sz="4000" dirty="0"/>
              <a:t> – Group</a:t>
            </a:r>
          </a:p>
          <a:p>
            <a:r>
              <a:rPr lang="en-US" sz="4000" b="1" dirty="0"/>
              <a:t>o</a:t>
            </a:r>
            <a:r>
              <a:rPr lang="en-US" sz="4000" dirty="0"/>
              <a:t> – Others</a:t>
            </a:r>
          </a:p>
          <a:p>
            <a:r>
              <a:rPr lang="en-US" sz="4000" b="1" dirty="0"/>
              <a:t>a</a:t>
            </a:r>
            <a:r>
              <a:rPr lang="en-US" sz="4000" dirty="0"/>
              <a:t> – All U</a:t>
            </a:r>
            <a:r>
              <a:rPr lang="en-US" sz="4000" dirty="0" smtClean="0"/>
              <a:t>sers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200" i="1" dirty="0"/>
              <a:t>The </a:t>
            </a:r>
            <a:r>
              <a:rPr lang="en-US" sz="3200" i="1" dirty="0" smtClean="0"/>
              <a:t>permission assignment are: </a:t>
            </a:r>
            <a:r>
              <a:rPr lang="en-US" sz="3200" i="1" dirty="0"/>
              <a:t>+ (plus) and – (minus); these are used to tell the system whether to add or remove the specific permissions.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57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26179</TotalTime>
  <Words>561</Words>
  <Application>Microsoft Office PowerPoint</Application>
  <PresentationFormat>Widescreen</PresentationFormat>
  <Paragraphs>115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Wingdings</vt:lpstr>
      <vt:lpstr>Тема Office</vt:lpstr>
      <vt:lpstr>Computer Architecture and Operating Systems Lecture 10: Users, Groups, and Permissions</vt:lpstr>
      <vt:lpstr>Authentication and Access Control</vt:lpstr>
      <vt:lpstr>Root User</vt:lpstr>
      <vt:lpstr>User Attributes</vt:lpstr>
      <vt:lpstr>Group Attributes</vt:lpstr>
      <vt:lpstr>Discretionary Access Control</vt:lpstr>
      <vt:lpstr>Access Rights</vt:lpstr>
      <vt:lpstr>Getting and Setting Permissions</vt:lpstr>
      <vt:lpstr>Permission Groups</vt:lpstr>
      <vt:lpstr>Numeric Values for Permissions</vt:lpstr>
      <vt:lpstr>Advanced Permissions</vt:lpstr>
      <vt:lpstr>Any 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Andrei Tatarnikov</cp:lastModifiedBy>
  <cp:revision>696</cp:revision>
  <dcterms:created xsi:type="dcterms:W3CDTF">2015-11-11T03:30:50Z</dcterms:created>
  <dcterms:modified xsi:type="dcterms:W3CDTF">2021-05-24T05:24:00Z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