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22" r:id="rId3"/>
    <p:sldId id="327" r:id="rId4"/>
    <p:sldId id="328" r:id="rId5"/>
    <p:sldId id="329" r:id="rId6"/>
    <p:sldId id="326" r:id="rId7"/>
    <p:sldId id="330" r:id="rId8"/>
    <p:sldId id="27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F7B217"/>
    <a:srgbClr val="1E3272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0" d="100"/>
          <a:sy n="70" d="100"/>
        </p:scale>
        <p:origin x="5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5</a:t>
            </a:r>
            <a:r>
              <a:rPr lang="en-US" b="1" dirty="0" smtClean="0"/>
              <a:t>: Assembly Programming – Branches and Arrays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 and Memory Layout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015700" y="1211282"/>
            <a:ext cx="2305049" cy="219982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Stack</a:t>
            </a: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Dynamic Data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015247" y="3401546"/>
            <a:ext cx="2305503" cy="970429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.data</a:t>
            </a:r>
            <a:endParaRPr lang="ru-RU" sz="3600" b="1" dirty="0">
              <a:solidFill>
                <a:srgbClr val="27327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012982" y="4358245"/>
            <a:ext cx="2307768" cy="96188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.text</a:t>
            </a:r>
            <a:endParaRPr lang="ru-RU" sz="3600" b="1" dirty="0">
              <a:solidFill>
                <a:srgbClr val="27327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012982" y="5319675"/>
            <a:ext cx="2307768" cy="785600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Reserved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10046527" y="1810176"/>
            <a:ext cx="225631" cy="237506"/>
          </a:xfrm>
          <a:prstGeom prst="down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верх 11"/>
          <p:cNvSpPr/>
          <p:nvPr/>
        </p:nvSpPr>
        <p:spPr>
          <a:xfrm>
            <a:off x="10058401" y="2594592"/>
            <a:ext cx="225631" cy="237506"/>
          </a:xfrm>
          <a:prstGeom prst="up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912903" y="5023247"/>
            <a:ext cx="2309087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0040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2565" y="5816897"/>
            <a:ext cx="2046804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0000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9996" y="4067760"/>
            <a:ext cx="2243008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1001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88605" y="9425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7FFF EFFC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1324864" y="1397001"/>
            <a:ext cx="5088636" cy="473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.</a:t>
            </a:r>
            <a:r>
              <a:rPr lang="en-US" sz="3600" dirty="0" smtClean="0">
                <a:solidFill>
                  <a:srgbClr val="FF0000"/>
                </a:solidFill>
              </a:rPr>
              <a:t>data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0070C0"/>
                </a:solidFill>
              </a:rPr>
              <a:t>hello: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.string </a:t>
            </a:r>
            <a:r>
              <a:rPr lang="en-US" sz="3600" dirty="0" smtClean="0">
                <a:solidFill>
                  <a:srgbClr val="00B050"/>
                </a:solidFill>
              </a:rPr>
              <a:t>"Hello, world!"</a:t>
            </a:r>
          </a:p>
          <a:p>
            <a:pPr>
              <a:lnSpc>
                <a:spcPct val="90000"/>
              </a:lnSpc>
            </a:pP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       .</a:t>
            </a:r>
            <a:r>
              <a:rPr lang="en-US" sz="3600" dirty="0" smtClean="0">
                <a:solidFill>
                  <a:srgbClr val="FF0000"/>
                </a:solidFill>
              </a:rPr>
              <a:t>text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0070C0"/>
                </a:solidFill>
              </a:rPr>
              <a:t>main: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a7</a:t>
            </a:r>
            <a:r>
              <a:rPr lang="en-US" sz="3600" dirty="0" smtClean="0">
                <a:solidFill>
                  <a:srgbClr val="1E3272"/>
                </a:solidFill>
              </a:rPr>
              <a:t>, 4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la </a:t>
            </a:r>
            <a:r>
              <a:rPr lang="en-US" sz="3600" dirty="0" smtClean="0">
                <a:solidFill>
                  <a:srgbClr val="FF0000"/>
                </a:solidFill>
              </a:rPr>
              <a:t>a0</a:t>
            </a:r>
            <a:r>
              <a:rPr lang="en-US" sz="3600" dirty="0" smtClean="0">
                <a:solidFill>
                  <a:srgbClr val="1E3272"/>
                </a:solidFill>
              </a:rPr>
              <a:t>, hello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ecall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990600" y="3454400"/>
            <a:ext cx="3479800" cy="2768600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>
            <a:stCxn id="21" idx="6"/>
            <a:endCxn id="8" idx="1"/>
          </p:cNvCxnSpPr>
          <p:nvPr/>
        </p:nvCxnSpPr>
        <p:spPr>
          <a:xfrm>
            <a:off x="4470400" y="4838700"/>
            <a:ext cx="4542582" cy="48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876300" y="1219200"/>
            <a:ext cx="5702300" cy="2184400"/>
          </a:xfrm>
          <a:prstGeom prst="ellipse">
            <a:avLst/>
          </a:prstGeom>
          <a:noFill/>
          <a:ln w="38100"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>
            <a:endCxn id="7" idx="1"/>
          </p:cNvCxnSpPr>
          <p:nvPr/>
        </p:nvCxnSpPr>
        <p:spPr>
          <a:xfrm>
            <a:off x="5511800" y="3200400"/>
            <a:ext cx="3503447" cy="68636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4005" y="30888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0x1004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/>
              <a:t> are symbolic names for addresses (in the .data or .text segment).</a:t>
            </a:r>
          </a:p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/>
              <a:t> are used by control-flow instructions (branches and jumps).</a:t>
            </a:r>
          </a:p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>
                <a:solidFill>
                  <a:srgbClr val="F7B217"/>
                </a:solidFill>
              </a:rPr>
              <a:t> </a:t>
            </a:r>
            <a:r>
              <a:rPr lang="en-US" dirty="0" smtClean="0"/>
              <a:t>are used by load and store instructions.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399" y="4179189"/>
            <a:ext cx="3905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6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3304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Addresses can be represented in several ways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</a:t>
            </a:r>
            <a:endParaRPr 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0452" y="1817666"/>
            <a:ext cx="7571095" cy="489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956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 smtClean="0">
                <a:solidFill>
                  <a:srgbClr val="F7B217"/>
                </a:solidFill>
              </a:rPr>
              <a:t>Program Counter (PC) </a:t>
            </a:r>
            <a:r>
              <a:rPr lang="en-US" dirty="0" smtClean="0"/>
              <a:t>is a special register that stores the address of the currently executed instruction.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When an instruction is executed, the PC is incremented by the size of the instruction (4 bytes) to point to the next instruction.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Branch and jump instructions assign to the PC new addresses to change the control flow.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Branch instructions use PC-relative addresses (increment or decrement current value by an offset).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3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b="1" dirty="0" smtClean="0"/>
              <a:t>Branch Instructions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Branch =                    </a:t>
            </a:r>
            <a:r>
              <a:rPr lang="en-US" dirty="0" err="1" smtClean="0">
                <a:solidFill>
                  <a:srgbClr val="0070C0"/>
                </a:solidFill>
              </a:rPr>
              <a:t>beq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rs2</a:t>
            </a:r>
            <a:r>
              <a:rPr lang="en-US" dirty="0" smtClean="0"/>
              <a:t>, </a:t>
            </a:r>
            <a:r>
              <a:rPr lang="en-US" i="1" dirty="0" smtClean="0"/>
              <a:t>label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Branch </a:t>
            </a:r>
            <a:r>
              <a:rPr lang="en-US" dirty="0"/>
              <a:t>≠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bne</a:t>
            </a: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&lt;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blt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≥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bge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&lt; </a:t>
            </a:r>
            <a:r>
              <a:rPr lang="en-US" dirty="0" smtClean="0"/>
              <a:t>Unsigned  </a:t>
            </a:r>
            <a:r>
              <a:rPr lang="en-US" dirty="0" err="1">
                <a:solidFill>
                  <a:srgbClr val="0070C0"/>
                </a:solidFill>
              </a:rPr>
              <a:t>bltu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≥ </a:t>
            </a:r>
            <a:r>
              <a:rPr lang="en-US" dirty="0" smtClean="0"/>
              <a:t>Unsigned  </a:t>
            </a:r>
            <a:r>
              <a:rPr lang="en-US" dirty="0" err="1">
                <a:solidFill>
                  <a:srgbClr val="0070C0"/>
                </a:solidFill>
              </a:rPr>
              <a:t>bgeu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7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70219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sz="6500" b="1" dirty="0" smtClean="0"/>
              <a:t>Branch </a:t>
            </a:r>
            <a:r>
              <a:rPr lang="en-US" sz="6500" b="1" dirty="0" err="1" smtClean="0"/>
              <a:t>Pseudoinstructions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</a:t>
            </a:r>
            <a:r>
              <a:rPr lang="en-US" sz="5800" dirty="0" smtClean="0"/>
              <a:t>unconditionally      </a:t>
            </a:r>
            <a:r>
              <a:rPr lang="en-US" sz="5800" dirty="0" smtClean="0">
                <a:solidFill>
                  <a:srgbClr val="2F5CB5"/>
                </a:solidFill>
              </a:rPr>
              <a:t>b</a:t>
            </a:r>
            <a:r>
              <a:rPr lang="en-US" sz="5800" dirty="0" smtClean="0"/>
              <a:t>        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=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beqz</a:t>
            </a:r>
            <a:r>
              <a:rPr lang="en-US" sz="5800" dirty="0" smtClean="0">
                <a:solidFill>
                  <a:srgbClr val="2F5CB5"/>
                </a:solidFill>
              </a:rPr>
              <a:t> 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≥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bgez</a:t>
            </a:r>
            <a:r>
              <a:rPr lang="en-US" sz="5800" dirty="0" smtClean="0">
                <a:solidFill>
                  <a:srgbClr val="2F5CB5"/>
                </a:solidFill>
              </a:rPr>
              <a:t>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&gt;               </a:t>
            </a:r>
            <a:r>
              <a:rPr lang="ru-RU" sz="5800" dirty="0" smtClean="0"/>
              <a:t>        </a:t>
            </a:r>
            <a:r>
              <a:rPr lang="en-US" sz="5800" dirty="0" smtClean="0"/>
              <a:t>        </a:t>
            </a:r>
            <a:r>
              <a:rPr lang="en-US" sz="5800" dirty="0" err="1" smtClean="0">
                <a:solidFill>
                  <a:srgbClr val="2F5CB5"/>
                </a:solidFill>
              </a:rPr>
              <a:t>bgt</a:t>
            </a:r>
            <a:r>
              <a:rPr lang="en-US" sz="5800" dirty="0" smtClean="0">
                <a:solidFill>
                  <a:srgbClr val="2F5CB5"/>
                </a:solidFill>
              </a:rPr>
              <a:t> </a:t>
            </a:r>
            <a:r>
              <a:rPr lang="en-US" sz="5800" dirty="0"/>
              <a:t> 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&gt; Unsigned       </a:t>
            </a:r>
            <a:r>
              <a:rPr lang="en-US" sz="5800" dirty="0" smtClean="0"/>
              <a:t>      </a:t>
            </a:r>
            <a:r>
              <a:rPr lang="en-US" sz="5800" dirty="0" err="1" smtClean="0">
                <a:solidFill>
                  <a:srgbClr val="2F5CB5"/>
                </a:solidFill>
              </a:rPr>
              <a:t>bgtu</a:t>
            </a:r>
            <a:r>
              <a:rPr lang="en-US" sz="5800" dirty="0"/>
              <a:t>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&gt; 0             </a:t>
            </a:r>
            <a:r>
              <a:rPr lang="ru-RU" sz="5800" dirty="0" smtClean="0"/>
              <a:t>       </a:t>
            </a:r>
            <a:r>
              <a:rPr lang="en-US" sz="5800" dirty="0" smtClean="0"/>
              <a:t> </a:t>
            </a:r>
            <a:r>
              <a:rPr lang="en-US" sz="5800" dirty="0" smtClean="0"/>
              <a:t>       </a:t>
            </a:r>
            <a:r>
              <a:rPr lang="en-US" sz="5800" dirty="0" err="1" smtClean="0">
                <a:solidFill>
                  <a:srgbClr val="2F5CB5"/>
                </a:solidFill>
              </a:rPr>
              <a:t>bgtz</a:t>
            </a:r>
            <a:r>
              <a:rPr lang="en-US" sz="5800" dirty="0"/>
              <a:t>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≤                </a:t>
            </a:r>
            <a:r>
              <a:rPr lang="en-US" sz="5800" dirty="0" smtClean="0"/>
              <a:t> 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ble</a:t>
            </a:r>
            <a:r>
              <a:rPr lang="en-US" sz="5800" dirty="0"/>
              <a:t>  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≤ Unsigned       </a:t>
            </a:r>
            <a:r>
              <a:rPr lang="en-US" sz="5800" dirty="0" smtClean="0"/>
              <a:t>      </a:t>
            </a:r>
            <a:r>
              <a:rPr lang="en-US" sz="5800" dirty="0" smtClean="0">
                <a:solidFill>
                  <a:srgbClr val="2F5CB5"/>
                </a:solidFill>
              </a:rPr>
              <a:t>bleu</a:t>
            </a:r>
            <a:r>
              <a:rPr lang="en-US" sz="5800" dirty="0"/>
              <a:t>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≤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blez</a:t>
            </a:r>
            <a:r>
              <a:rPr lang="en-US" sz="5800" dirty="0" smtClean="0"/>
              <a:t> 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&lt; 0             </a:t>
            </a:r>
            <a:r>
              <a:rPr lang="en-US" sz="5800" dirty="0" smtClean="0"/>
              <a:t> 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bltz</a:t>
            </a:r>
            <a:r>
              <a:rPr lang="en-US" sz="5800" dirty="0" smtClean="0">
                <a:solidFill>
                  <a:srgbClr val="2F5CB5"/>
                </a:solidFill>
              </a:rPr>
              <a:t> </a:t>
            </a:r>
            <a:r>
              <a:rPr lang="en-US" sz="5800" dirty="0" smtClean="0"/>
              <a:t> 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≠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bnez</a:t>
            </a:r>
            <a:r>
              <a:rPr lang="en-US" sz="5800" dirty="0" smtClean="0"/>
              <a:t>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</a:t>
            </a:r>
            <a:r>
              <a:rPr lang="en-US" dirty="0" err="1" smtClean="0"/>
              <a:t>Pseudoinstructions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7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16826</TotalTime>
  <Words>341</Words>
  <Application>Microsoft Office PowerPoint</Application>
  <PresentationFormat>Widescreen</PresentationFormat>
  <Paragraphs>82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Тема Office</vt:lpstr>
      <vt:lpstr>Computer Architecture and Operating Systems Lecture 5: Assembly Programming – Branches and Arrays</vt:lpstr>
      <vt:lpstr>Program Structure and Memory Layout</vt:lpstr>
      <vt:lpstr>Labels</vt:lpstr>
      <vt:lpstr>Addressing</vt:lpstr>
      <vt:lpstr>Program Counter</vt:lpstr>
      <vt:lpstr>Branch Instructions</vt:lpstr>
      <vt:lpstr>Branch Pseudoinstructions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260</cp:revision>
  <dcterms:created xsi:type="dcterms:W3CDTF">2015-11-11T03:30:50Z</dcterms:created>
  <dcterms:modified xsi:type="dcterms:W3CDTF">2021-01-25T12:51:51Z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