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21" r:id="rId3"/>
    <p:sldId id="323" r:id="rId4"/>
    <p:sldId id="324" r:id="rId5"/>
    <p:sldId id="322" r:id="rId6"/>
    <p:sldId id="314" r:id="rId7"/>
    <p:sldId id="311" r:id="rId8"/>
    <p:sldId id="315" r:id="rId9"/>
    <p:sldId id="309" r:id="rId10"/>
    <p:sldId id="312" r:id="rId11"/>
    <p:sldId id="313" r:id="rId12"/>
    <p:sldId id="318" r:id="rId13"/>
    <p:sldId id="319" r:id="rId14"/>
    <p:sldId id="320" r:id="rId15"/>
    <p:sldId id="317" r:id="rId16"/>
    <p:sldId id="316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217"/>
    <a:srgbClr val="273272"/>
    <a:srgbClr val="1E3272"/>
    <a:srgbClr val="2F5CB5"/>
    <a:srgbClr val="F8BA30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>
        <p:scale>
          <a:sx n="75" d="100"/>
          <a:sy n="75" d="100"/>
        </p:scale>
        <p:origin x="-7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16.11.2020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16.11.2020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4</a:t>
            </a:r>
            <a:r>
              <a:rPr lang="en-US" b="1" dirty="0" smtClean="0"/>
              <a:t>: Instruction Set Architecture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901262" y="4000431"/>
            <a:ext cx="10515600" cy="2784347"/>
          </a:xfrm>
        </p:spPr>
        <p:txBody>
          <a:bodyPr/>
          <a:lstStyle/>
          <a:p>
            <a:r>
              <a:rPr lang="en-US" altLang="en-US" dirty="0" smtClean="0"/>
              <a:t>Immediate arithmetic and load instructions</a:t>
            </a:r>
          </a:p>
          <a:p>
            <a:pPr lvl="1"/>
            <a:r>
              <a:rPr lang="en-US" altLang="en-US" dirty="0" smtClean="0"/>
              <a:t>rs1: source or base address register number</a:t>
            </a:r>
          </a:p>
          <a:p>
            <a:pPr lvl="1"/>
            <a:r>
              <a:rPr lang="en-US" altLang="en-US" dirty="0" smtClean="0"/>
              <a:t>immediate: constant operand, or offset added to base address</a:t>
            </a:r>
          </a:p>
          <a:p>
            <a:pPr lvl="2"/>
            <a:r>
              <a:rPr lang="en-US" altLang="en-US" sz="2800" dirty="0" smtClean="0"/>
              <a:t>2s-complement, sign extended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I-format Instructions</a:t>
            </a:r>
            <a:endParaRPr lang="ru-RU" dirty="0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2918975" y="1097959"/>
            <a:ext cx="6772275" cy="838457"/>
            <a:chOff x="1331640" y="1391533"/>
            <a:chExt cx="6771978" cy="839981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2374899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/>
                <a:t>immediate</a:t>
              </a:r>
              <a:endParaRPr lang="en-AU" altLang="en-US" sz="2200" dirty="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/>
                <a:t>rs1</a:t>
              </a:r>
              <a:endParaRPr lang="en-AU" altLang="en-US" sz="2200" dirty="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 smtClean="0"/>
                <a:t>rd</a:t>
              </a:r>
              <a:endParaRPr lang="en-AU" altLang="en-US" sz="2200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/>
                <a:t>funct3</a:t>
              </a:r>
              <a:endParaRPr lang="en-AU" altLang="en-US" sz="2200" dirty="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/>
                <a:t>opcode</a:t>
              </a:r>
              <a:endParaRPr lang="en-AU" altLang="en-US" sz="2200" dirty="0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026228" y="1828096"/>
              <a:ext cx="893154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12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7050447" y="1830677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7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3880506" y="1828095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5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5899510" y="183067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5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4816834" y="1828095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3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</p:grp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6525" y="2507205"/>
            <a:ext cx="2375003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0x123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5297582" y="2507205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6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7322209" y="2507205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5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6374798" y="2507205"/>
            <a:ext cx="945823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8401756" y="2507205"/>
            <a:ext cx="1297044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19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922200" y="2902397"/>
            <a:ext cx="2375003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000100100011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293477" y="2902397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00110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7327854" y="2902397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00101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6374656" y="2902397"/>
            <a:ext cx="955784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000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8407732" y="2902397"/>
            <a:ext cx="1297044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0010011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4913384" y="1887545"/>
            <a:ext cx="30636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dirty="0" err="1" smtClean="0">
                <a:solidFill>
                  <a:schemeClr val="accent6"/>
                </a:solidFill>
              </a:rPr>
              <a:t>addi</a:t>
            </a:r>
            <a:r>
              <a:rPr lang="en-US" altLang="en-US" sz="3600" b="1" dirty="0" smtClean="0">
                <a:solidFill>
                  <a:schemeClr val="accent6"/>
                </a:solidFill>
              </a:rPr>
              <a:t> t0, t1, 123</a:t>
            </a:r>
            <a:endParaRPr lang="ru-RU" sz="36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985137" y="3319546"/>
            <a:ext cx="10723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chemeClr val="accent6"/>
                </a:solidFill>
              </a:rPr>
              <a:t>0001 0010 0011 0011 0000 0010 1001 0011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two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 = 0x12330293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16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4034615"/>
            <a:ext cx="10515600" cy="261157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Different immediate format for store instructions</a:t>
            </a:r>
          </a:p>
          <a:p>
            <a:pPr lvl="1"/>
            <a:r>
              <a:rPr lang="en-US" altLang="en-US" dirty="0" smtClean="0"/>
              <a:t>rs1: base address register number</a:t>
            </a:r>
          </a:p>
          <a:p>
            <a:pPr lvl="1"/>
            <a:r>
              <a:rPr lang="en-US" altLang="en-US" dirty="0" smtClean="0"/>
              <a:t>rs2: source operand register number</a:t>
            </a:r>
          </a:p>
          <a:p>
            <a:pPr lvl="1"/>
            <a:r>
              <a:rPr lang="en-US" altLang="en-US" dirty="0" smtClean="0"/>
              <a:t>immediate: offset added to base address</a:t>
            </a:r>
          </a:p>
          <a:p>
            <a:pPr lvl="2"/>
            <a:r>
              <a:rPr lang="en-US" altLang="en-US" sz="2800" dirty="0" smtClean="0"/>
              <a:t>Split so that rs1 and rs2 fields always in the same place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S-format Instructions</a:t>
            </a:r>
            <a:endParaRPr lang="ru-RU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2493637" y="1159216"/>
            <a:ext cx="7161328" cy="848724"/>
            <a:chOff x="2341237" y="1130641"/>
            <a:chExt cx="7161328" cy="848724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341237" y="1134084"/>
              <a:ext cx="1469171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200" dirty="0" smtClean="0">
                  <a:solidFill>
                    <a:srgbClr val="1E3272"/>
                  </a:solidFill>
                </a:rPr>
                <a:t>imm[11:5]</a:t>
              </a:r>
              <a:endParaRPr lang="en-US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806580" y="1130641"/>
              <a:ext cx="1079547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rs2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871497" y="1133049"/>
              <a:ext cx="1079547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 smtClean="0">
                  <a:solidFill>
                    <a:srgbClr val="1E3272"/>
                  </a:solidFill>
                </a:rPr>
                <a:t>rs1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6882474" y="1130863"/>
              <a:ext cx="1321757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200" dirty="0" smtClean="0">
                  <a:solidFill>
                    <a:srgbClr val="1E3272"/>
                  </a:solidFill>
                </a:rPr>
                <a:t>imm[4:0]</a:t>
              </a:r>
              <a:endParaRPr lang="en-US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950957" y="1131791"/>
              <a:ext cx="936369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funct3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8205521" y="1133540"/>
              <a:ext cx="1297044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opcode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738734" y="1576679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7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8418684" y="1579255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7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962749" y="1576679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043884" y="1576679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7062976" y="1579255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5980253" y="1576679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3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</p:grp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2488668" y="2420567"/>
            <a:ext cx="1469171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US" altLang="en-US" sz="2000" dirty="0">
              <a:solidFill>
                <a:srgbClr val="1E3272"/>
              </a:solidFill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960835" y="2424851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5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039400" y="2427372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6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7057997" y="2427050"/>
            <a:ext cx="132175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4</a:t>
            </a:r>
            <a:endParaRPr lang="en-US" altLang="en-US" sz="2000" dirty="0">
              <a:solidFill>
                <a:srgbClr val="1E3272"/>
              </a:solidFill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6118860" y="2425527"/>
            <a:ext cx="936369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2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8381349" y="2427276"/>
            <a:ext cx="1297044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35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2487453" y="2821677"/>
            <a:ext cx="1469171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0000000</a:t>
            </a:r>
            <a:endParaRPr lang="en-US" altLang="en-US" sz="2000" dirty="0">
              <a:solidFill>
                <a:srgbClr val="1E3272"/>
              </a:solidFill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3959620" y="2825961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00101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5038185" y="2826190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00110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7056782" y="2825868"/>
            <a:ext cx="132175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00100</a:t>
            </a:r>
            <a:endParaRPr lang="en-US" altLang="en-US" sz="2000" dirty="0">
              <a:solidFill>
                <a:srgbClr val="1E3272"/>
              </a:solidFill>
            </a:endParaRP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6117645" y="2826637"/>
            <a:ext cx="936369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010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8379829" y="2828386"/>
            <a:ext cx="1297044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100011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4971906" y="1850970"/>
            <a:ext cx="23496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dirty="0" err="1" smtClean="0">
                <a:solidFill>
                  <a:schemeClr val="accent6"/>
                </a:solidFill>
              </a:rPr>
              <a:t>sw</a:t>
            </a:r>
            <a:r>
              <a:rPr lang="en-US" altLang="en-US" sz="3600" b="1" dirty="0" smtClean="0">
                <a:solidFill>
                  <a:schemeClr val="accent6"/>
                </a:solidFill>
              </a:rPr>
              <a:t> t0, 4(t1)</a:t>
            </a:r>
            <a:endParaRPr lang="ru-RU" sz="36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815009" y="3308913"/>
            <a:ext cx="10723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chemeClr val="accent6"/>
                </a:solidFill>
              </a:rPr>
              <a:t>0000 0000 0101 0011 0010 0010 0010 0011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two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 = 0x00532223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16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3357898"/>
            <a:ext cx="10515600" cy="327480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dirty="0" smtClean="0"/>
              <a:t>Branch instructions specify</a:t>
            </a:r>
          </a:p>
          <a:p>
            <a:pPr lvl="1">
              <a:spcBef>
                <a:spcPts val="600"/>
              </a:spcBef>
            </a:pPr>
            <a:r>
              <a:rPr lang="en-US" altLang="en-US" dirty="0" err="1" smtClean="0"/>
              <a:t>Opcode</a:t>
            </a:r>
            <a:r>
              <a:rPr lang="en-US" altLang="en-US" dirty="0" smtClean="0"/>
              <a:t>, two registers, target address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Most branch targets are near branch</a:t>
            </a:r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Forward or backward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PC-relative addressing</a:t>
            </a:r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Target address = PC + immediate × 2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SB-format Instructions</a:t>
            </a:r>
            <a:endParaRPr lang="ru-RU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50025" y="1214323"/>
            <a:ext cx="1367496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200" dirty="0" smtClean="0">
                <a:solidFill>
                  <a:srgbClr val="273272"/>
                </a:solidFill>
              </a:rPr>
              <a:t>imm[10:5]</a:t>
            </a:r>
            <a:endParaRPr lang="en-AU" altLang="en-US" sz="2200" dirty="0">
              <a:solidFill>
                <a:srgbClr val="273272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117520" y="1214324"/>
            <a:ext cx="1079500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200" dirty="0">
                <a:solidFill>
                  <a:srgbClr val="273272"/>
                </a:solidFill>
              </a:rPr>
              <a:t>rs2</a:t>
            </a:r>
            <a:endParaRPr lang="en-AU" altLang="en-US" sz="2200" dirty="0">
              <a:solidFill>
                <a:srgbClr val="273272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197020" y="1214324"/>
            <a:ext cx="1079500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200" dirty="0" smtClean="0">
                <a:solidFill>
                  <a:srgbClr val="273272"/>
                </a:solidFill>
              </a:rPr>
              <a:t>rs1</a:t>
            </a:r>
            <a:endParaRPr lang="en-AU" altLang="en-US" sz="2200" dirty="0">
              <a:solidFill>
                <a:srgbClr val="273272"/>
              </a:solidFill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216318" y="1214324"/>
            <a:ext cx="1250788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200" dirty="0" smtClean="0">
                <a:solidFill>
                  <a:srgbClr val="273272"/>
                </a:solidFill>
              </a:rPr>
              <a:t>imm[4:1]</a:t>
            </a:r>
            <a:endParaRPr lang="en-AU" altLang="en-US" sz="2200" dirty="0">
              <a:solidFill>
                <a:srgbClr val="273272"/>
              </a:solidFill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278108" y="1214324"/>
            <a:ext cx="936625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200" dirty="0">
                <a:solidFill>
                  <a:srgbClr val="273272"/>
                </a:solidFill>
              </a:rPr>
              <a:t>funct3</a:t>
            </a:r>
            <a:endParaRPr lang="en-AU" altLang="en-US" sz="2200" dirty="0">
              <a:solidFill>
                <a:srgbClr val="273272"/>
              </a:solidFill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8758984" y="1214324"/>
            <a:ext cx="1296988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200" dirty="0" err="1">
                <a:solidFill>
                  <a:srgbClr val="273272"/>
                </a:solidFill>
              </a:rPr>
              <a:t>opcode</a:t>
            </a:r>
            <a:endParaRPr lang="en-AU" altLang="en-US" sz="2200" dirty="0">
              <a:solidFill>
                <a:srgbClr val="273272"/>
              </a:solidFill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8468472" y="1214324"/>
            <a:ext cx="290512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200"/>
              <a:t> </a:t>
            </a:r>
            <a:endParaRPr lang="en-AU" altLang="en-US" sz="2200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461780" y="1214324"/>
            <a:ext cx="290513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200"/>
              <a:t> </a:t>
            </a:r>
            <a:endParaRPr lang="en-AU" altLang="en-US" sz="2200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180628" y="1828686"/>
            <a:ext cx="981359" cy="307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en-US" dirty="0">
                <a:solidFill>
                  <a:srgbClr val="273272"/>
                </a:solidFill>
              </a:rPr>
              <a:t>imm[12]</a:t>
            </a:r>
            <a:endParaRPr lang="en-AU" altLang="en-US" dirty="0">
              <a:solidFill>
                <a:srgbClr val="273272"/>
              </a:solidFill>
            </a:endParaRPr>
          </a:p>
        </p:txBody>
      </p:sp>
      <p:cxnSp>
        <p:nvCxnSpPr>
          <p:cNvPr id="16" name="Straight Arrow Connector 2"/>
          <p:cNvCxnSpPr>
            <a:cxnSpLocks noChangeShapeType="1"/>
          </p:cNvCxnSpPr>
          <p:nvPr/>
        </p:nvCxnSpPr>
        <p:spPr bwMode="auto">
          <a:xfrm flipV="1">
            <a:off x="2601458" y="1487374"/>
            <a:ext cx="0" cy="341312"/>
          </a:xfrm>
          <a:prstGeom prst="straightConnector1">
            <a:avLst/>
          </a:prstGeom>
          <a:noFill/>
          <a:ln w="25400" algn="ctr">
            <a:solidFill>
              <a:srgbClr val="273272"/>
            </a:solidFill>
            <a:round/>
            <a:headEnd/>
            <a:tailEnd type="triangle" w="med" len="med"/>
          </a:ln>
        </p:spPr>
      </p:cxn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123049" y="1828686"/>
            <a:ext cx="981359" cy="307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en-US" dirty="0">
                <a:solidFill>
                  <a:srgbClr val="273272"/>
                </a:solidFill>
              </a:rPr>
              <a:t>imm[11]</a:t>
            </a:r>
            <a:endParaRPr lang="en-AU" altLang="en-US" dirty="0">
              <a:solidFill>
                <a:srgbClr val="273272"/>
              </a:solidFill>
            </a:endParaRPr>
          </a:p>
        </p:txBody>
      </p:sp>
      <p:cxnSp>
        <p:nvCxnSpPr>
          <p:cNvPr id="18" name="Straight Arrow Connector 33"/>
          <p:cNvCxnSpPr>
            <a:cxnSpLocks noChangeShapeType="1"/>
            <a:stCxn id="17" idx="0"/>
          </p:cNvCxnSpPr>
          <p:nvPr/>
        </p:nvCxnSpPr>
        <p:spPr bwMode="auto">
          <a:xfrm flipH="1" flipV="1">
            <a:off x="8612934" y="1487374"/>
            <a:ext cx="795" cy="341312"/>
          </a:xfrm>
          <a:prstGeom prst="straightConnector1">
            <a:avLst/>
          </a:prstGeom>
          <a:noFill/>
          <a:ln w="25400" algn="ctr">
            <a:solidFill>
              <a:srgbClr val="273272"/>
            </a:solidFill>
            <a:round/>
            <a:headEnd/>
            <a:tailEnd type="triangle" w="med" len="med"/>
          </a:ln>
        </p:spPr>
      </p:cxn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2782933" y="2494849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/>
              <a:t> </a:t>
            </a:r>
            <a:endParaRPr lang="en-AU" altLang="en-US" sz="2000"/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4079920" y="249484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/>
              <a:t>rs2</a:t>
            </a:r>
            <a:endParaRPr lang="en-AU" altLang="en-US" sz="2000" dirty="0"/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159420" y="249484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rs1</a:t>
            </a:r>
            <a:endParaRPr lang="en-AU" altLang="en-US" sz="2000"/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6240508" y="2494849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funct3</a:t>
            </a:r>
            <a:endParaRPr lang="en-AU" altLang="en-US" sz="2000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8258220" y="2494849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7318420" y="2431349"/>
            <a:ext cx="5318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en-US" sz="1400"/>
              <a:t>imm</a:t>
            </a:r>
            <a:br>
              <a:rPr lang="en-US" altLang="en-US" sz="1400"/>
            </a:br>
            <a:r>
              <a:rPr lang="en-US" altLang="en-US" sz="1400"/>
              <a:t>[4:1]</a:t>
            </a:r>
            <a:endParaRPr lang="en-AU" altLang="en-US" sz="1400"/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7967708" y="2494849"/>
            <a:ext cx="29051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2492420" y="2494849"/>
            <a:ext cx="2905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7166845" y="2494849"/>
            <a:ext cx="788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 </a:t>
            </a:r>
            <a:endParaRPr lang="en-AU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2989943"/>
            <a:ext cx="10515600" cy="318600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UJ-format Instructions</a:t>
            </a:r>
            <a:endParaRPr lang="ru-RU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353268" y="112217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rd</a:t>
            </a:r>
            <a:endParaRPr lang="en-AU" altLang="en-US" sz="200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8432768" y="1122170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8720106" y="1565083"/>
            <a:ext cx="6746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1600"/>
              <a:t>7 bits</a:t>
            </a:r>
            <a:endParaRPr lang="en-AU" altLang="en-US" sz="160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572343" y="1565083"/>
            <a:ext cx="669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570506" y="1122170"/>
            <a:ext cx="29051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311743" y="1736533"/>
            <a:ext cx="80803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en-US" sz="1400"/>
              <a:t>imm[11]</a:t>
            </a:r>
            <a:endParaRPr lang="en-AU" altLang="en-US" sz="1400"/>
          </a:p>
        </p:txBody>
      </p:sp>
      <p:cxnSp>
        <p:nvCxnSpPr>
          <p:cNvPr id="11" name="Straight Arrow Connector 38"/>
          <p:cNvCxnSpPr>
            <a:cxnSpLocks noChangeShapeType="1"/>
            <a:stCxn id="10" idx="0"/>
          </p:cNvCxnSpPr>
          <p:nvPr/>
        </p:nvCxnSpPr>
        <p:spPr bwMode="auto">
          <a:xfrm flipV="1">
            <a:off x="5716556" y="1396808"/>
            <a:ext cx="0" cy="339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733643" y="1122170"/>
            <a:ext cx="2905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463768" y="1736533"/>
            <a:ext cx="8223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en-US" sz="1400"/>
              <a:t>imm[20]</a:t>
            </a:r>
            <a:endParaRPr lang="en-AU" altLang="en-US" sz="1400"/>
          </a:p>
        </p:txBody>
      </p:sp>
      <p:cxnSp>
        <p:nvCxnSpPr>
          <p:cNvPr id="14" name="Straight Arrow Connector 41"/>
          <p:cNvCxnSpPr>
            <a:cxnSpLocks noChangeShapeType="1"/>
            <a:stCxn id="13" idx="0"/>
          </p:cNvCxnSpPr>
          <p:nvPr/>
        </p:nvCxnSpPr>
        <p:spPr bwMode="auto">
          <a:xfrm flipV="1">
            <a:off x="2874931" y="1396808"/>
            <a:ext cx="0" cy="339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861018" y="1122170"/>
            <a:ext cx="149225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AU" altLang="en-US" sz="2000"/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024156" y="1122170"/>
            <a:ext cx="254317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AU" altLang="en-US" sz="2000"/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3633756" y="1226945"/>
            <a:ext cx="1198562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en-US"/>
              <a:t>imm[10:1]</a:t>
            </a:r>
            <a:endParaRPr lang="en-AU" altLang="en-US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910231" y="1226945"/>
            <a:ext cx="1327150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en-US"/>
              <a:t>imm[19:12]</a:t>
            </a:r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U-format Instructions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RISC-V Addressing Summary</a:t>
            </a:r>
            <a:endParaRPr lang="ru-RU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0611" y="1230311"/>
            <a:ext cx="8022352" cy="518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RISC-V Encoding Summary</a:t>
            </a:r>
            <a:endParaRPr lang="ru-RU" dirty="0"/>
          </a:p>
        </p:txBody>
      </p:sp>
      <p:pic>
        <p:nvPicPr>
          <p:cNvPr id="5" name="Picture 1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731" y="2252344"/>
            <a:ext cx="10533177" cy="214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325258" y="1538517"/>
            <a:ext cx="6865256" cy="4296229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000" b="1" dirty="0" smtClean="0">
                <a:solidFill>
                  <a:srgbClr val="273272"/>
                </a:solidFill>
              </a:rPr>
              <a:t>Computer</a:t>
            </a:r>
            <a:endParaRPr lang="ru-RU" sz="4000" b="1" dirty="0">
              <a:solidFill>
                <a:srgbClr val="273272"/>
              </a:solidFill>
            </a:endParaRPr>
          </a:p>
        </p:txBody>
      </p:sp>
      <p:cxnSp>
        <p:nvCxnSpPr>
          <p:cNvPr id="17" name="Прямая соединительная линия 16"/>
          <p:cNvCxnSpPr>
            <a:stCxn id="6" idx="2"/>
          </p:cNvCxnSpPr>
          <p:nvPr/>
        </p:nvCxnSpPr>
        <p:spPr>
          <a:xfrm flipH="1">
            <a:off x="5587340" y="4956630"/>
            <a:ext cx="666" cy="232887"/>
          </a:xfrm>
          <a:prstGeom prst="line">
            <a:avLst/>
          </a:prstGeom>
          <a:ln w="50800">
            <a:solidFill>
              <a:srgbClr val="27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968828" y="1560279"/>
            <a:ext cx="3095172" cy="4319821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  <a:buNone/>
            </a:pPr>
            <a:r>
              <a:rPr lang="en-US" b="1" dirty="0" smtClean="0"/>
              <a:t>Main Parts: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Control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err="1" smtClean="0"/>
              <a:t>Datapath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Memory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Input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Output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Computer Works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13943" y="2322287"/>
            <a:ext cx="2148125" cy="2634343"/>
          </a:xfrm>
          <a:prstGeom prst="rect">
            <a:avLst/>
          </a:prstGeom>
          <a:solidFill>
            <a:schemeClr val="accent1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CPU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828997" y="2315032"/>
            <a:ext cx="1865071" cy="2634343"/>
          </a:xfrm>
          <a:prstGeom prst="rect">
            <a:avLst/>
          </a:prstGeom>
          <a:solidFill>
            <a:schemeClr val="accent1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Memory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868253" y="2322288"/>
            <a:ext cx="2148090" cy="2634343"/>
          </a:xfrm>
          <a:prstGeom prst="rect">
            <a:avLst/>
          </a:prstGeom>
          <a:solidFill>
            <a:schemeClr val="accent1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Devices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9027884" y="3033488"/>
            <a:ext cx="1828802" cy="696686"/>
          </a:xfrm>
          <a:prstGeom prst="round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273272"/>
                </a:solidFill>
              </a:rPr>
              <a:t>Input</a:t>
            </a:r>
            <a:endParaRPr lang="ru-RU" sz="3200" b="1" dirty="0">
              <a:solidFill>
                <a:srgbClr val="273272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9006116" y="3984160"/>
            <a:ext cx="1865084" cy="674927"/>
          </a:xfrm>
          <a:prstGeom prst="round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273272"/>
                </a:solidFill>
              </a:rPr>
              <a:t>Output</a:t>
            </a:r>
            <a:endParaRPr lang="ru-RU" sz="3200" b="1" dirty="0">
              <a:solidFill>
                <a:srgbClr val="273272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673600" y="2931887"/>
            <a:ext cx="1821625" cy="812799"/>
          </a:xfrm>
          <a:prstGeom prst="round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273272"/>
                </a:solidFill>
              </a:rPr>
              <a:t>Control</a:t>
            </a:r>
          </a:p>
          <a:p>
            <a:pPr algn="ctr"/>
            <a:r>
              <a:rPr lang="en-US" sz="2400" b="1" dirty="0" smtClean="0">
                <a:solidFill>
                  <a:srgbClr val="273272"/>
                </a:solidFill>
              </a:rPr>
              <a:t>“Brain”</a:t>
            </a:r>
            <a:endParaRPr lang="ru-RU" sz="2400" b="1" dirty="0">
              <a:solidFill>
                <a:srgbClr val="273272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673685" y="3918858"/>
            <a:ext cx="1828716" cy="856343"/>
          </a:xfrm>
          <a:prstGeom prst="round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273272"/>
                </a:solidFill>
              </a:rPr>
              <a:t>Datapath</a:t>
            </a:r>
            <a:endParaRPr lang="en-US" sz="3200" b="1" dirty="0" smtClean="0">
              <a:solidFill>
                <a:srgbClr val="273272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273272"/>
                </a:solidFill>
              </a:rPr>
              <a:t>Registers</a:t>
            </a:r>
            <a:endParaRPr lang="ru-RU" sz="2400" b="1" dirty="0">
              <a:solidFill>
                <a:srgbClr val="273272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513979" y="5196114"/>
            <a:ext cx="6487849" cy="413657"/>
          </a:xfrm>
          <a:prstGeom prst="rect">
            <a:avLst/>
          </a:prstGeom>
          <a:solidFill>
            <a:schemeClr val="accent1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Bus</a:t>
            </a:r>
            <a:endParaRPr lang="ru-RU" sz="2800" b="1" dirty="0">
              <a:solidFill>
                <a:schemeClr val="bg1"/>
              </a:solidFill>
            </a:endParaRP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7740779" y="4960579"/>
            <a:ext cx="666" cy="232887"/>
          </a:xfrm>
          <a:prstGeom prst="line">
            <a:avLst/>
          </a:prstGeom>
          <a:ln w="50800">
            <a:solidFill>
              <a:srgbClr val="27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H="1">
            <a:off x="9959603" y="4952653"/>
            <a:ext cx="666" cy="232887"/>
          </a:xfrm>
          <a:prstGeom prst="line">
            <a:avLst/>
          </a:prstGeom>
          <a:ln w="50800">
            <a:solidFill>
              <a:srgbClr val="27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718800" cy="52989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32-bit instructions </a:t>
            </a:r>
            <a:r>
              <a:rPr lang="en-US" dirty="0" smtClean="0"/>
              <a:t>and </a:t>
            </a:r>
            <a:r>
              <a:rPr lang="en-US" dirty="0" smtClean="0"/>
              <a:t>data stored in memory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Program is a sequence </a:t>
            </a:r>
            <a:r>
              <a:rPr lang="en-US" dirty="0" smtClean="0"/>
              <a:t>of </a:t>
            </a:r>
            <a:r>
              <a:rPr lang="en-US" dirty="0" smtClean="0"/>
              <a:t>instructions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To run a new program: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3500" dirty="0" smtClean="0"/>
              <a:t>Simply load the new </a:t>
            </a:r>
            <a:r>
              <a:rPr lang="en-US" sz="3500" dirty="0" smtClean="0"/>
              <a:t>program </a:t>
            </a:r>
            <a:r>
              <a:rPr lang="en-US" sz="3500" dirty="0" smtClean="0"/>
              <a:t>into </a:t>
            </a:r>
            <a:r>
              <a:rPr lang="en-US" sz="3500" dirty="0" smtClean="0"/>
              <a:t>memory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Program Execution: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CPU </a:t>
            </a:r>
            <a:r>
              <a:rPr lang="en-US" dirty="0" smtClean="0"/>
              <a:t>fetches (reads) instructions from memory in sequence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CPU performs </a:t>
            </a:r>
            <a:r>
              <a:rPr lang="en-US" dirty="0" smtClean="0"/>
              <a:t>the specified </a:t>
            </a:r>
            <a:r>
              <a:rPr lang="en-US" dirty="0" smtClean="0"/>
              <a:t>operations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Program Concept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Program Representation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46200" y="973434"/>
            <a:ext cx="2933700" cy="2034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 smtClean="0">
                <a:solidFill>
                  <a:srgbClr val="273272"/>
                </a:solidFill>
              </a:rPr>
              <a:t>Assembly Code</a:t>
            </a: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accent6"/>
                </a:solidFill>
              </a:rPr>
              <a:t>lw    t0</a:t>
            </a:r>
            <a:r>
              <a:rPr lang="en-US" sz="3000" dirty="0" smtClean="0">
                <a:solidFill>
                  <a:schemeClr val="accent6"/>
                </a:solidFill>
              </a:rPr>
              <a:t>, </a:t>
            </a:r>
            <a:r>
              <a:rPr lang="en-US" sz="3000" dirty="0" smtClean="0">
                <a:solidFill>
                  <a:schemeClr val="accent6"/>
                </a:solidFill>
              </a:rPr>
              <a:t>32 (t1</a:t>
            </a:r>
            <a:r>
              <a:rPr lang="en-US" sz="3000" dirty="0" smtClean="0">
                <a:solidFill>
                  <a:schemeClr val="accent6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accent6"/>
                </a:solidFill>
              </a:rPr>
              <a:t>add  s1</a:t>
            </a:r>
            <a:r>
              <a:rPr lang="en-US" sz="3000" dirty="0" smtClean="0">
                <a:solidFill>
                  <a:schemeClr val="accent6"/>
                </a:solidFill>
              </a:rPr>
              <a:t>, s0, </a:t>
            </a:r>
            <a:r>
              <a:rPr lang="en-US" sz="3000" dirty="0" smtClean="0">
                <a:solidFill>
                  <a:schemeClr val="accent6"/>
                </a:solidFill>
              </a:rPr>
              <a:t> s2</a:t>
            </a:r>
            <a:endParaRPr lang="en-US" sz="3000" dirty="0" smtClean="0">
              <a:solidFill>
                <a:schemeClr val="accent6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000" dirty="0" err="1" smtClean="0">
                <a:solidFill>
                  <a:schemeClr val="accent6"/>
                </a:solidFill>
              </a:rPr>
              <a:t>addi</a:t>
            </a:r>
            <a:r>
              <a:rPr lang="en-US" sz="3000" dirty="0" smtClean="0">
                <a:solidFill>
                  <a:schemeClr val="accent6"/>
                </a:solidFill>
              </a:rPr>
              <a:t> t0, s3, -12</a:t>
            </a: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accent6"/>
                </a:solidFill>
              </a:rPr>
              <a:t>sub </a:t>
            </a:r>
            <a:r>
              <a:rPr lang="en-US" sz="3000" dirty="0" smtClean="0">
                <a:solidFill>
                  <a:schemeClr val="accent6"/>
                </a:solidFill>
              </a:rPr>
              <a:t>  t0</a:t>
            </a:r>
            <a:r>
              <a:rPr lang="en-US" sz="3000" dirty="0" smtClean="0">
                <a:solidFill>
                  <a:schemeClr val="accent6"/>
                </a:solidFill>
              </a:rPr>
              <a:t>, t3, </a:t>
            </a:r>
            <a:r>
              <a:rPr lang="en-US" sz="3000" dirty="0" smtClean="0">
                <a:solidFill>
                  <a:schemeClr val="accent6"/>
                </a:solidFill>
              </a:rPr>
              <a:t> t5 </a:t>
            </a:r>
            <a:endParaRPr lang="ru-RU" sz="3000" dirty="0">
              <a:solidFill>
                <a:schemeClr val="accent6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420100" y="973435"/>
            <a:ext cx="2730500" cy="2059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 smtClean="0">
                <a:solidFill>
                  <a:srgbClr val="273272"/>
                </a:solidFill>
              </a:rPr>
              <a:t>Machine Code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chemeClr val="accent6"/>
                </a:solidFill>
              </a:rPr>
              <a:t> </a:t>
            </a:r>
            <a:r>
              <a:rPr lang="en-US" sz="3000" dirty="0" smtClean="0">
                <a:solidFill>
                  <a:schemeClr val="accent6"/>
                </a:solidFill>
              </a:rPr>
              <a:t>0x02032283</a:t>
            </a:r>
            <a:endParaRPr lang="en-US" sz="3000" dirty="0" smtClean="0">
              <a:solidFill>
                <a:schemeClr val="accent6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accent6"/>
                </a:solidFill>
              </a:rPr>
              <a:t> 0x012404B3</a:t>
            </a:r>
            <a:endParaRPr lang="en-US" sz="3000" dirty="0" smtClean="0">
              <a:solidFill>
                <a:schemeClr val="accent6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accent6"/>
                </a:solidFill>
              </a:rPr>
              <a:t> 0xFF498293</a:t>
            </a:r>
            <a:endParaRPr lang="en-US" sz="3000" dirty="0" smtClean="0">
              <a:solidFill>
                <a:schemeClr val="accent6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accent6"/>
                </a:solidFill>
              </a:rPr>
              <a:t> 0x41EE02B3</a:t>
            </a:r>
            <a:endParaRPr lang="ru-RU" sz="3000" dirty="0">
              <a:solidFill>
                <a:schemeClr val="accent6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060700" y="3111500"/>
            <a:ext cx="5219700" cy="3594100"/>
          </a:xfrm>
          <a:prstGeom prst="roundRect">
            <a:avLst/>
          </a:prstGeom>
          <a:solidFill>
            <a:schemeClr val="accent1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1"/>
          <a:lstStyle/>
          <a:p>
            <a:pPr algn="ctr"/>
            <a:r>
              <a:rPr lang="en-US" sz="3600" b="1" dirty="0" smtClean="0">
                <a:solidFill>
                  <a:srgbClr val="F7B217"/>
                </a:solidFill>
              </a:rPr>
              <a:t>Memory</a:t>
            </a:r>
            <a:endParaRPr lang="ru-RU" sz="3600" b="1" dirty="0">
              <a:solidFill>
                <a:srgbClr val="F7B217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211892" y="2444233"/>
            <a:ext cx="30906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273272"/>
                </a:solidFill>
              </a:rPr>
              <a:t>Stored Program</a:t>
            </a:r>
            <a:endParaRPr lang="ru-RU" sz="3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416300" y="3895636"/>
            <a:ext cx="2159000" cy="280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chemeClr val="bg1"/>
                </a:solidFill>
              </a:rPr>
              <a:t>Address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0x00400000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0x00400004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0x00400008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0x0040000</a:t>
            </a:r>
            <a:r>
              <a:rPr lang="ru-RU" sz="2800" dirty="0" smtClean="0">
                <a:solidFill>
                  <a:schemeClr val="bg1"/>
                </a:solidFill>
              </a:rPr>
              <a:t>С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…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842000" y="3882936"/>
            <a:ext cx="2159000" cy="280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chemeClr val="bg1"/>
                </a:solidFill>
              </a:rPr>
              <a:t>Instructions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0x02032283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0x012404B3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0xFF498293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0x41EE02B3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…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378200" y="5816600"/>
            <a:ext cx="4470400" cy="457200"/>
          </a:xfrm>
          <a:prstGeom prst="rect">
            <a:avLst/>
          </a:prstGeom>
          <a:noFill/>
          <a:ln w="38100">
            <a:solidFill>
              <a:srgbClr val="27327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>
            <a:stCxn id="12" idx="3"/>
            <a:endCxn id="5" idx="1"/>
          </p:cNvCxnSpPr>
          <p:nvPr/>
        </p:nvCxnSpPr>
        <p:spPr>
          <a:xfrm flipV="1">
            <a:off x="7848600" y="4819998"/>
            <a:ext cx="673100" cy="1225202"/>
          </a:xfrm>
          <a:prstGeom prst="straightConnector1">
            <a:avLst/>
          </a:prstGeom>
          <a:ln w="38100">
            <a:solidFill>
              <a:srgbClr val="27327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8521700" y="4127500"/>
            <a:ext cx="3479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</a:rPr>
              <a:t>Program Counter (PC)</a:t>
            </a:r>
            <a:r>
              <a:rPr lang="en-US" sz="2800" dirty="0" smtClean="0">
                <a:solidFill>
                  <a:srgbClr val="273272"/>
                </a:solidFill>
              </a:rPr>
              <a:t>: keeps track of current instruction</a:t>
            </a:r>
            <a:endParaRPr lang="en-US" sz="2800" dirty="0">
              <a:solidFill>
                <a:srgbClr val="27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6172199" cy="540087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en-US" dirty="0" smtClean="0"/>
              <a:t>Text: program code</a:t>
            </a:r>
          </a:p>
          <a:p>
            <a:pPr>
              <a:spcBef>
                <a:spcPts val="2400"/>
              </a:spcBef>
            </a:pPr>
            <a:r>
              <a:rPr lang="en-US" altLang="en-US" dirty="0" smtClean="0"/>
              <a:t>Static data: global variables</a:t>
            </a:r>
          </a:p>
          <a:p>
            <a:pPr lvl="1">
              <a:spcBef>
                <a:spcPts val="1200"/>
              </a:spcBef>
            </a:pPr>
            <a:r>
              <a:rPr lang="en-US" altLang="en-US" dirty="0" smtClean="0"/>
              <a:t>E.g., static variables in C, constant arrays and strings</a:t>
            </a:r>
          </a:p>
          <a:p>
            <a:pPr>
              <a:spcBef>
                <a:spcPts val="2400"/>
              </a:spcBef>
            </a:pPr>
            <a:r>
              <a:rPr lang="en-US" altLang="en-US" dirty="0" smtClean="0"/>
              <a:t>Dynamic data: heap</a:t>
            </a:r>
          </a:p>
          <a:p>
            <a:pPr lvl="1">
              <a:spcBef>
                <a:spcPts val="1200"/>
              </a:spcBef>
            </a:pPr>
            <a:r>
              <a:rPr lang="en-US" altLang="en-US" dirty="0" smtClean="0"/>
              <a:t>E.g., </a:t>
            </a:r>
            <a:r>
              <a:rPr lang="en-US" altLang="en-US" dirty="0" err="1" smtClean="0"/>
              <a:t>malloc</a:t>
            </a:r>
            <a:r>
              <a:rPr lang="en-US" altLang="en-US" dirty="0" smtClean="0"/>
              <a:t> in C, new in Java</a:t>
            </a:r>
          </a:p>
          <a:p>
            <a:pPr>
              <a:spcBef>
                <a:spcPts val="2400"/>
              </a:spcBef>
            </a:pPr>
            <a:r>
              <a:rPr lang="en-US" altLang="en-US" dirty="0" smtClean="0"/>
              <a:t>Stack: automatic storage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</a:t>
            </a:r>
            <a:r>
              <a:rPr lang="en-US" dirty="0" smtClean="0"/>
              <a:t>Layout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015700" y="1211282"/>
            <a:ext cx="2305049" cy="2199828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Stack</a:t>
            </a:r>
          </a:p>
          <a:p>
            <a:pPr algn="ctr"/>
            <a:endParaRPr lang="en-US" sz="3600" dirty="0" smtClean="0">
              <a:solidFill>
                <a:srgbClr val="273272"/>
              </a:solidFill>
            </a:endParaRPr>
          </a:p>
          <a:p>
            <a:pPr algn="ctr"/>
            <a:endParaRPr lang="en-US" sz="3600" dirty="0" smtClean="0">
              <a:solidFill>
                <a:srgbClr val="273272"/>
              </a:solidFill>
            </a:endParaRPr>
          </a:p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Dynamic Data</a:t>
            </a:r>
            <a:endParaRPr lang="ru-RU" sz="2800" dirty="0">
              <a:solidFill>
                <a:srgbClr val="27327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015247" y="3401546"/>
            <a:ext cx="2305503" cy="970429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Static Data</a:t>
            </a:r>
            <a:endParaRPr lang="ru-RU" sz="2800" dirty="0">
              <a:solidFill>
                <a:srgbClr val="273272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012982" y="4358245"/>
            <a:ext cx="2307768" cy="961888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Text</a:t>
            </a:r>
            <a:endParaRPr lang="ru-RU" sz="2800" dirty="0">
              <a:solidFill>
                <a:srgbClr val="27327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012982" y="5319675"/>
            <a:ext cx="2307768" cy="7856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Reserved</a:t>
            </a:r>
            <a:endParaRPr lang="ru-RU" sz="2800" dirty="0">
              <a:solidFill>
                <a:srgbClr val="273272"/>
              </a:solidFill>
            </a:endParaRPr>
          </a:p>
        </p:txBody>
      </p:sp>
      <p:sp>
        <p:nvSpPr>
          <p:cNvPr id="10" name="Стрелка вниз 9"/>
          <p:cNvSpPr/>
          <p:nvPr/>
        </p:nvSpPr>
        <p:spPr>
          <a:xfrm>
            <a:off x="10046527" y="1772076"/>
            <a:ext cx="225631" cy="237506"/>
          </a:xfrm>
          <a:prstGeom prst="downArrow">
            <a:avLst/>
          </a:prstGeom>
          <a:solidFill>
            <a:srgbClr val="273272"/>
          </a:solidFill>
          <a:ln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верх 11"/>
          <p:cNvSpPr/>
          <p:nvPr/>
        </p:nvSpPr>
        <p:spPr>
          <a:xfrm>
            <a:off x="10058401" y="2607292"/>
            <a:ext cx="225631" cy="237506"/>
          </a:xfrm>
          <a:prstGeom prst="upArrow">
            <a:avLst/>
          </a:prstGeom>
          <a:solidFill>
            <a:srgbClr val="273272"/>
          </a:solidFill>
          <a:ln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747803" y="5023247"/>
            <a:ext cx="2309087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200" b="1" dirty="0" smtClean="0">
                <a:solidFill>
                  <a:srgbClr val="2E5E8E"/>
                </a:solidFill>
              </a:rPr>
              <a:t>PC = 0x </a:t>
            </a:r>
            <a:r>
              <a:rPr lang="en-US" sz="2200" b="1" dirty="0" smtClean="0">
                <a:solidFill>
                  <a:srgbClr val="2E5E8E"/>
                </a:solidFill>
              </a:rPr>
              <a:t>0040 </a:t>
            </a:r>
            <a:r>
              <a:rPr lang="en-US" sz="2200" b="1" dirty="0" smtClean="0">
                <a:solidFill>
                  <a:srgbClr val="2E5E8E"/>
                </a:solidFill>
              </a:rPr>
              <a:t>0000</a:t>
            </a:r>
            <a:endParaRPr lang="ru-RU" sz="2200" b="1" dirty="0" smtClean="0">
              <a:solidFill>
                <a:srgbClr val="2E5E8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14449" y="5816897"/>
            <a:ext cx="346360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200" b="1" dirty="0" smtClean="0">
                <a:solidFill>
                  <a:srgbClr val="2E5E8E"/>
                </a:solidFill>
              </a:rPr>
              <a:t>0</a:t>
            </a:r>
            <a:endParaRPr lang="ru-RU" sz="2200" b="1" dirty="0" smtClean="0">
              <a:solidFill>
                <a:srgbClr val="2E5E8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26796" y="4067760"/>
            <a:ext cx="2243008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200" b="1" dirty="0" smtClean="0">
                <a:solidFill>
                  <a:srgbClr val="2E5E8E"/>
                </a:solidFill>
              </a:rPr>
              <a:t>GP = </a:t>
            </a:r>
            <a:r>
              <a:rPr lang="en-US" sz="2200" b="1" dirty="0" smtClean="0">
                <a:solidFill>
                  <a:srgbClr val="2E5E8E"/>
                </a:solidFill>
              </a:rPr>
              <a:t>0x 1000 8000</a:t>
            </a:r>
            <a:endParaRPr lang="ru-RU" sz="2200" b="1" dirty="0" smtClean="0">
              <a:solidFill>
                <a:srgbClr val="2E5E8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23505" y="929842"/>
            <a:ext cx="2307770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200" b="1" dirty="0" smtClean="0">
                <a:solidFill>
                  <a:srgbClr val="2E5E8E"/>
                </a:solidFill>
              </a:rPr>
              <a:t>SP = </a:t>
            </a:r>
            <a:r>
              <a:rPr lang="en-US" sz="2200" b="1" dirty="0" smtClean="0">
                <a:solidFill>
                  <a:srgbClr val="2E5E8E"/>
                </a:solidFill>
              </a:rPr>
              <a:t>0x 7FFF EFFC</a:t>
            </a:r>
            <a:endParaRPr lang="ru-RU" sz="2200" b="1" dirty="0" smtClean="0">
              <a:solidFill>
                <a:srgbClr val="2E5E8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1384735" y="1072377"/>
          <a:ext cx="9253954" cy="550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71"/>
                <a:gridCol w="6180083"/>
                <a:gridCol w="1019503"/>
                <a:gridCol w="1114097"/>
              </a:tblGrid>
              <a:tr h="14682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7B217"/>
                          </a:solidFill>
                        </a:rPr>
                        <a:t>Name</a:t>
                      </a:r>
                      <a:endParaRPr lang="ru-RU" sz="1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7B217"/>
                          </a:solidFill>
                        </a:rPr>
                        <a:t>Description</a:t>
                      </a:r>
                      <a:endParaRPr lang="ru-RU" sz="1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7B217"/>
                          </a:solidFill>
                        </a:rPr>
                        <a:t>Version</a:t>
                      </a:r>
                      <a:endParaRPr lang="ru-RU" sz="1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7B217"/>
                          </a:solidFill>
                        </a:rPr>
                        <a:t>Status</a:t>
                      </a:r>
                      <a:endParaRPr lang="ru-RU" sz="1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1E3272"/>
                          </a:solidFill>
                        </a:rPr>
                        <a:t>Base</a:t>
                      </a:r>
                      <a:endParaRPr lang="ru-RU" sz="1800" b="1" dirty="0">
                        <a:solidFill>
                          <a:srgbClr val="1E3272"/>
                        </a:solidFill>
                      </a:endParaRPr>
                    </a:p>
                  </a:txBody>
                  <a:tcPr>
                    <a:solidFill>
                      <a:srgbClr val="F7B2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RVWMO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Weak Memory Ordering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RV32I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Base Integer Instruction Set, 32-bit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2.1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RV64I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Base Integer Instruction Set, 64-bit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2.1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RV128I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Base Integer Instruction Set, 128-bit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1.7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Open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</a:tr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1E3272"/>
                          </a:solidFill>
                        </a:rPr>
                        <a:t>Extensions</a:t>
                      </a:r>
                      <a:endParaRPr lang="ru-RU" sz="1800" b="1" dirty="0">
                        <a:solidFill>
                          <a:srgbClr val="1E3272"/>
                        </a:solidFill>
                      </a:endParaRPr>
                    </a:p>
                  </a:txBody>
                  <a:tcPr>
                    <a:solidFill>
                      <a:srgbClr val="F7B2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M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Integer Multiplication and Division	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A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Atomic Instructions	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2.1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F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Single-Precision Floating-Point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2.2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Double-Precision Floating-Point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2.2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G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Shorthand for the base integer set (I) and above extensions (MAFD)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N/A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N/A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Q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Quad-Precision Floating-Point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2.2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C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Compressed Instructions	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err="1" smtClean="0">
                          <a:solidFill>
                            <a:srgbClr val="273272"/>
                          </a:solidFill>
                        </a:rPr>
                        <a:t>ZiCSR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Control and Status Register (CSR)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185079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err="1" smtClean="0">
                          <a:solidFill>
                            <a:srgbClr val="273272"/>
                          </a:solidFill>
                        </a:rPr>
                        <a:t>Zifencei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Instruction-Fetch Fence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800" b="1" dirty="0" smtClean="0">
                          <a:solidFill>
                            <a:srgbClr val="273272"/>
                          </a:solidFill>
                        </a:rPr>
                        <a:t>And more standard and custom extensions…</a:t>
                      </a:r>
                      <a:endParaRPr lang="ru-RU" sz="1800" b="1" dirty="0">
                        <a:solidFill>
                          <a:srgbClr val="273272"/>
                        </a:solidFill>
                      </a:endParaRPr>
                    </a:p>
                  </a:txBody>
                  <a:tcPr>
                    <a:solidFill>
                      <a:srgbClr val="F7B21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</a:t>
            </a:r>
            <a:r>
              <a:rPr lang="en-US" dirty="0" smtClean="0"/>
              <a:t>Instructions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9" y="1178052"/>
            <a:ext cx="10502463" cy="5464485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Design Principle 1: </a:t>
            </a:r>
            <a:r>
              <a:rPr lang="en-US" altLang="en-US" dirty="0" smtClean="0"/>
              <a:t>Simplicity favors regularity</a:t>
            </a:r>
          </a:p>
          <a:p>
            <a:pPr lvl="1"/>
            <a:r>
              <a:rPr lang="en-US" altLang="en-US" dirty="0" smtClean="0"/>
              <a:t>Regularity makes implementation simpler</a:t>
            </a:r>
          </a:p>
          <a:p>
            <a:pPr lvl="1"/>
            <a:r>
              <a:rPr lang="en-US" altLang="en-US" dirty="0" smtClean="0"/>
              <a:t>Simplicity enables higher performance at lower cost</a:t>
            </a:r>
            <a:endParaRPr lang="en-AU" altLang="en-US" dirty="0" smtClean="0"/>
          </a:p>
          <a:p>
            <a:pPr>
              <a:defRPr/>
            </a:pPr>
            <a:r>
              <a:rPr lang="en-US" altLang="en-US" b="1" dirty="0" smtClean="0"/>
              <a:t>Design Principle 2: </a:t>
            </a:r>
            <a:r>
              <a:rPr lang="en-US" altLang="en-US" dirty="0" smtClean="0"/>
              <a:t>Smaller is faster</a:t>
            </a:r>
          </a:p>
          <a:p>
            <a:pPr lvl="1">
              <a:defRPr/>
            </a:pPr>
            <a:r>
              <a:rPr lang="en-US" altLang="en-US" dirty="0" smtClean="0"/>
              <a:t>32 registers, fewer instructions</a:t>
            </a:r>
          </a:p>
          <a:p>
            <a:r>
              <a:rPr lang="en-US" altLang="en-US" b="1" dirty="0" smtClean="0"/>
              <a:t>Design Principle 3: </a:t>
            </a:r>
            <a:r>
              <a:rPr lang="en-US" altLang="en-US" dirty="0" smtClean="0"/>
              <a:t>Good design demands good compromises</a:t>
            </a:r>
          </a:p>
          <a:p>
            <a:pPr lvl="1"/>
            <a:r>
              <a:rPr lang="en-US" altLang="en-US" dirty="0" smtClean="0"/>
              <a:t>Different formats complicate decoding, but allow 32-bit instructions uniformly</a:t>
            </a:r>
          </a:p>
          <a:p>
            <a:pPr lvl="1"/>
            <a:r>
              <a:rPr lang="en-US" altLang="en-US" dirty="0" smtClean="0"/>
              <a:t>Keep formats as similar as possible</a:t>
            </a:r>
          </a:p>
          <a:p>
            <a:pPr lvl="1">
              <a:defRPr/>
            </a:pPr>
            <a:endParaRPr lang="en-US" alt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smtClean="0"/>
              <a:t>Principles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40524"/>
            <a:ext cx="10515600" cy="577017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R-format: </a:t>
            </a:r>
            <a:r>
              <a:rPr lang="en-US" sz="4100" dirty="0" smtClean="0">
                <a:solidFill>
                  <a:srgbClr val="1E3272"/>
                </a:solidFill>
              </a:rPr>
              <a:t>instructions using 3 register inputs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add, </a:t>
            </a:r>
            <a:r>
              <a:rPr lang="en-US" sz="3600" dirty="0" err="1" smtClean="0">
                <a:solidFill>
                  <a:srgbClr val="1E3272"/>
                </a:solidFill>
              </a:rPr>
              <a:t>xor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err="1" smtClean="0">
                <a:solidFill>
                  <a:srgbClr val="1E3272"/>
                </a:solidFill>
              </a:rPr>
              <a:t>mul</a:t>
            </a:r>
            <a:r>
              <a:rPr lang="en-US" sz="3600" dirty="0" smtClean="0">
                <a:solidFill>
                  <a:srgbClr val="1E3272"/>
                </a:solidFill>
              </a:rPr>
              <a:t> - arithmetic/logical ops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I-format: </a:t>
            </a:r>
            <a:r>
              <a:rPr lang="en-US" sz="4100" dirty="0" smtClean="0">
                <a:solidFill>
                  <a:srgbClr val="1E3272"/>
                </a:solidFill>
              </a:rPr>
              <a:t>instructions with </a:t>
            </a:r>
            <a:r>
              <a:rPr lang="en-US" sz="4100" dirty="0" err="1" smtClean="0">
                <a:solidFill>
                  <a:srgbClr val="1E3272"/>
                </a:solidFill>
              </a:rPr>
              <a:t>immediates</a:t>
            </a:r>
            <a:r>
              <a:rPr lang="en-US" sz="4100" dirty="0" smtClean="0">
                <a:solidFill>
                  <a:srgbClr val="1E3272"/>
                </a:solidFill>
              </a:rPr>
              <a:t>, loads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 addi, lw, </a:t>
            </a:r>
            <a:r>
              <a:rPr lang="en-US" sz="3600" dirty="0" err="1" smtClean="0">
                <a:solidFill>
                  <a:srgbClr val="1E3272"/>
                </a:solidFill>
              </a:rPr>
              <a:t>jalr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err="1" smtClean="0">
                <a:solidFill>
                  <a:srgbClr val="1E3272"/>
                </a:solidFill>
              </a:rPr>
              <a:t>slli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S-format: </a:t>
            </a:r>
            <a:r>
              <a:rPr lang="en-US" sz="4100" dirty="0" smtClean="0">
                <a:solidFill>
                  <a:srgbClr val="1E3272"/>
                </a:solidFill>
              </a:rPr>
              <a:t>store instructions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 sw, </a:t>
            </a:r>
            <a:r>
              <a:rPr lang="en-US" sz="3600" dirty="0" err="1" smtClean="0">
                <a:solidFill>
                  <a:srgbClr val="1E3272"/>
                </a:solidFill>
              </a:rPr>
              <a:t>sb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SB-format: </a:t>
            </a:r>
            <a:r>
              <a:rPr lang="en-US" sz="4100" dirty="0" smtClean="0">
                <a:solidFill>
                  <a:srgbClr val="1E3272"/>
                </a:solidFill>
              </a:rPr>
              <a:t>branch instructions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1E3272"/>
                </a:solidFill>
              </a:rPr>
              <a:t> </a:t>
            </a:r>
            <a:r>
              <a:rPr lang="en-US" sz="3600" dirty="0" err="1" smtClean="0">
                <a:solidFill>
                  <a:srgbClr val="1E3272"/>
                </a:solidFill>
              </a:rPr>
              <a:t>beq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err="1" smtClean="0">
                <a:solidFill>
                  <a:srgbClr val="1E3272"/>
                </a:solidFill>
              </a:rPr>
              <a:t>bge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U-format: </a:t>
            </a:r>
            <a:r>
              <a:rPr lang="en-US" sz="4100" dirty="0" smtClean="0">
                <a:solidFill>
                  <a:srgbClr val="1E3272"/>
                </a:solidFill>
              </a:rPr>
              <a:t>instructions with upper </a:t>
            </a:r>
            <a:r>
              <a:rPr lang="en-US" sz="4100" dirty="0" err="1" smtClean="0">
                <a:solidFill>
                  <a:srgbClr val="1E3272"/>
                </a:solidFill>
              </a:rPr>
              <a:t>immediates</a:t>
            </a:r>
            <a:endParaRPr lang="en-US" sz="4100" dirty="0" smtClean="0">
              <a:solidFill>
                <a:srgbClr val="1E3272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lui, </a:t>
            </a:r>
            <a:r>
              <a:rPr lang="en-US" sz="3600" dirty="0" err="1" smtClean="0">
                <a:solidFill>
                  <a:srgbClr val="1E3272"/>
                </a:solidFill>
              </a:rPr>
              <a:t>auipc</a:t>
            </a:r>
            <a:r>
              <a:rPr lang="en-US" sz="3600" dirty="0" smtClean="0">
                <a:solidFill>
                  <a:srgbClr val="1E3272"/>
                </a:solidFill>
              </a:rPr>
              <a:t> - upper immediate is 20-bits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UJ-format: </a:t>
            </a:r>
            <a:r>
              <a:rPr lang="en-US" sz="4100" dirty="0" smtClean="0">
                <a:solidFill>
                  <a:srgbClr val="1E3272"/>
                </a:solidFill>
              </a:rPr>
              <a:t>the jump instruction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err="1" smtClean="0">
                <a:solidFill>
                  <a:srgbClr val="1E3272"/>
                </a:solidFill>
              </a:rPr>
              <a:t>jal</a:t>
            </a:r>
            <a:endParaRPr lang="ru-RU" sz="3600" dirty="0">
              <a:solidFill>
                <a:srgbClr val="1E3272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 Instruction Formats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9" y="3836273"/>
            <a:ext cx="10702159" cy="29954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 smtClean="0"/>
              <a:t>Arithmetic Instructions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opcode: operation code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rd: destination register number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funct3: 3-bit function code (additional opcode)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rs1 and rs2: first and second source register 5-bit numbers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funct7: 7-bit function code (additional opcode)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R-format Instructions</a:t>
            </a:r>
            <a:endParaRPr lang="ru-RU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2645663" y="1111119"/>
            <a:ext cx="6772275" cy="846316"/>
            <a:chOff x="1331640" y="1383660"/>
            <a:chExt cx="6771978" cy="847854"/>
          </a:xfrm>
          <a:solidFill>
            <a:srgbClr val="F7B217"/>
          </a:solidFill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331640" y="1383660"/>
              <a:ext cx="1296987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funct7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628627" y="1383660"/>
              <a:ext cx="1079500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rs2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708127" y="1383660"/>
              <a:ext cx="1079500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rs1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5727131" y="1383661"/>
              <a:ext cx="1079500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rd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789215" y="1383661"/>
              <a:ext cx="936328" cy="431670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funct3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6806631" y="1383661"/>
              <a:ext cx="1296987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opcode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575456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7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7050447" y="1830677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7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799419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880506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5899510" y="1830677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4816835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3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</p:grpSp>
      <p:sp>
        <p:nvSpPr>
          <p:cNvPr id="32" name="Rectangle 37"/>
          <p:cNvSpPr txBox="1">
            <a:spLocks noChangeArrowheads="1"/>
          </p:cNvSpPr>
          <p:nvPr/>
        </p:nvSpPr>
        <p:spPr>
          <a:xfrm>
            <a:off x="3300246" y="1924755"/>
            <a:ext cx="5490817" cy="64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  <a:cs typeface="+mn-cs"/>
              </a:rPr>
              <a:t>add x9, x20, x21</a:t>
            </a: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886099" y="3269284"/>
            <a:ext cx="10486094" cy="57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1" dirty="0">
                <a:solidFill>
                  <a:schemeClr val="accent6"/>
                </a:solidFill>
              </a:rPr>
              <a:t>0000 0001 0101 1010 0000 0100 1011 0011</a:t>
            </a:r>
            <a:r>
              <a:rPr lang="en-US" altLang="en-US" sz="3200" b="1" baseline="-25000" dirty="0">
                <a:solidFill>
                  <a:schemeClr val="accent6"/>
                </a:solidFill>
              </a:rPr>
              <a:t>two</a:t>
            </a:r>
            <a:r>
              <a:rPr lang="en-US" altLang="en-US" sz="3200" b="1" dirty="0">
                <a:solidFill>
                  <a:schemeClr val="accent6"/>
                </a:solidFill>
              </a:rPr>
              <a:t> 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= 015A04B3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16</a:t>
            </a:r>
            <a:endParaRPr lang="en-AU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2614175" y="2467436"/>
            <a:ext cx="1302581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3921672" y="2467436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21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5001172" y="2467436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20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7020472" y="2467436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9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6082260" y="2467436"/>
            <a:ext cx="940665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8099972" y="2467436"/>
            <a:ext cx="1302582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51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2614175" y="2878771"/>
            <a:ext cx="1302581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0000000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3921672" y="2878771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10101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5001172" y="2878771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10100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7020472" y="2878771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01001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6082260" y="2878771"/>
            <a:ext cx="940665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8099972" y="2878771"/>
            <a:ext cx="130258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0110011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15506</TotalTime>
  <Words>810</Words>
  <Application>Microsoft Office PowerPoint</Application>
  <PresentationFormat>Произвольный</PresentationFormat>
  <Paragraphs>324</Paragraphs>
  <Slides>17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Computer Architecture and Operating Systems Lecture 4: Instruction Set Architecture</vt:lpstr>
      <vt:lpstr>How Computer Works</vt:lpstr>
      <vt:lpstr>Stored Program Concept</vt:lpstr>
      <vt:lpstr>Stored Program Representation</vt:lpstr>
      <vt:lpstr>Memory Layout</vt:lpstr>
      <vt:lpstr>RISC-V Instructions</vt:lpstr>
      <vt:lpstr>Design Principles</vt:lpstr>
      <vt:lpstr>Six Instruction Formats</vt:lpstr>
      <vt:lpstr>R-format Instructions</vt:lpstr>
      <vt:lpstr>I-format Instructions</vt:lpstr>
      <vt:lpstr>S-format Instructions</vt:lpstr>
      <vt:lpstr>SB-format Instructions</vt:lpstr>
      <vt:lpstr>UJ-format Instructions</vt:lpstr>
      <vt:lpstr>U-format Instructions</vt:lpstr>
      <vt:lpstr>RISC-V Addressing Summary</vt:lpstr>
      <vt:lpstr>RISC-V Encoding Summary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212</cp:revision>
  <dcterms:created xsi:type="dcterms:W3CDTF">2015-11-11T03:30:50Z</dcterms:created>
  <dcterms:modified xsi:type="dcterms:W3CDTF">2020-11-16T21:23:36Z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