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73" r:id="rId3"/>
    <p:sldId id="274" r:id="rId4"/>
    <p:sldId id="275" r:id="rId5"/>
    <p:sldId id="276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272" r:id="rId3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272"/>
    <a:srgbClr val="F7B217"/>
    <a:srgbClr val="2F5CB5"/>
    <a:srgbClr val="F3B217"/>
    <a:srgbClr val="F07F09"/>
    <a:srgbClr val="FF6600"/>
    <a:srgbClr val="273272"/>
    <a:srgbClr val="F8BA30"/>
    <a:srgbClr val="FFC000"/>
    <a:srgbClr val="2E5E8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32" autoAdjust="0"/>
    <p:restoredTop sz="99729" autoAdjust="0"/>
  </p:normalViewPr>
  <p:slideViewPr>
    <p:cSldViewPr snapToGrid="0">
      <p:cViewPr>
        <p:scale>
          <a:sx n="75" d="100"/>
          <a:sy n="75" d="100"/>
        </p:scale>
        <p:origin x="-744" y="-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06.04.2021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06.04.2021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3817915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1183184" y="689429"/>
            <a:ext cx="4488657" cy="34199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2" tIns="43246" rIns="86492" bIns="43246" anchor="ctr"/>
          <a:lstStyle/>
          <a:p>
            <a:endParaRPr lang="en-US"/>
          </a:p>
        </p:txBody>
      </p:sp>
      <p:sp>
        <p:nvSpPr>
          <p:cNvPr id="460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805" y="4345214"/>
            <a:ext cx="5030390" cy="411389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1183184" y="689429"/>
            <a:ext cx="4488657" cy="34199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2" tIns="43246" rIns="86492" bIns="43246" anchor="ctr"/>
          <a:lstStyle/>
          <a:p>
            <a:endParaRPr lang="en-US"/>
          </a:p>
        </p:txBody>
      </p:sp>
      <p:sp>
        <p:nvSpPr>
          <p:cNvPr id="512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805" y="4345214"/>
            <a:ext cx="5030390" cy="411389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183184" y="689429"/>
            <a:ext cx="4488657" cy="34199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2" tIns="43246" rIns="86492" bIns="43246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805" y="4345214"/>
            <a:ext cx="5030390" cy="411389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183184" y="689429"/>
            <a:ext cx="4488657" cy="34199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2" tIns="43246" rIns="86492" bIns="43246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805" y="4345214"/>
            <a:ext cx="5030390" cy="411389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183184" y="689429"/>
            <a:ext cx="4488657" cy="34199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2" tIns="43246" rIns="86492" bIns="43246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805" y="4345214"/>
            <a:ext cx="5030390" cy="411389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1183184" y="689429"/>
            <a:ext cx="4488657" cy="34199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2" tIns="43246" rIns="86492" bIns="43246" anchor="ctr"/>
          <a:lstStyle/>
          <a:p>
            <a:endParaRPr lang="en-US"/>
          </a:p>
        </p:txBody>
      </p:sp>
      <p:sp>
        <p:nvSpPr>
          <p:cNvPr id="378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805" y="4345214"/>
            <a:ext cx="5030390" cy="411389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1183184" y="689429"/>
            <a:ext cx="4488657" cy="34199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2" tIns="43246" rIns="86492" bIns="43246" anchor="ctr"/>
          <a:lstStyle/>
          <a:p>
            <a:endParaRPr lang="en-US"/>
          </a:p>
        </p:txBody>
      </p:sp>
      <p:sp>
        <p:nvSpPr>
          <p:cNvPr id="563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805" y="4345214"/>
            <a:ext cx="5030390" cy="411389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1183184" y="689429"/>
            <a:ext cx="4488657" cy="34199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2" tIns="43246" rIns="86492" bIns="43246" anchor="ctr"/>
          <a:lstStyle/>
          <a:p>
            <a:endParaRPr lang="en-US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805" y="4345214"/>
            <a:ext cx="5030390" cy="411389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1183184" y="689429"/>
            <a:ext cx="4488657" cy="34199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2" tIns="43246" rIns="86492" bIns="43246" anchor="ctr"/>
          <a:lstStyle/>
          <a:p>
            <a:endParaRPr lang="en-US"/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805" y="4345214"/>
            <a:ext cx="5030390" cy="411389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1183184" y="689429"/>
            <a:ext cx="4488657" cy="34199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2" tIns="43246" rIns="86492" bIns="43246" anchor="ctr"/>
          <a:lstStyle/>
          <a:p>
            <a:endParaRPr lang="en-US"/>
          </a:p>
        </p:txBody>
      </p:sp>
      <p:sp>
        <p:nvSpPr>
          <p:cNvPr id="593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805" y="4345214"/>
            <a:ext cx="5030390" cy="411389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1183184" y="689429"/>
            <a:ext cx="4488657" cy="34199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2" tIns="43246" rIns="86492" bIns="43246" anchor="ctr"/>
          <a:lstStyle/>
          <a:p>
            <a:endParaRPr lang="en-US"/>
          </a:p>
        </p:txBody>
      </p:sp>
      <p:sp>
        <p:nvSpPr>
          <p:cNvPr id="604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805" y="4345214"/>
            <a:ext cx="5030390" cy="411389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183184" y="689429"/>
            <a:ext cx="4488657" cy="34199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2" tIns="43246" rIns="86492" bIns="43246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805" y="4345214"/>
            <a:ext cx="5030390" cy="411389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183184" y="689429"/>
            <a:ext cx="4488657" cy="34199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2" tIns="43246" rIns="86492" bIns="43246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805" y="4345214"/>
            <a:ext cx="5030390" cy="411389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1183184" y="689429"/>
            <a:ext cx="4488657" cy="34199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2" tIns="43246" rIns="86492" bIns="43246" anchor="ctr"/>
          <a:lstStyle/>
          <a:p>
            <a:endParaRPr lang="en-US"/>
          </a:p>
        </p:txBody>
      </p:sp>
      <p:sp>
        <p:nvSpPr>
          <p:cNvPr id="634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805" y="4345214"/>
            <a:ext cx="5030390" cy="411389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1183184" y="689429"/>
            <a:ext cx="4488657" cy="34199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2" tIns="43246" rIns="86492" bIns="43246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805" y="4345214"/>
            <a:ext cx="5030390" cy="411389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15950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1184672" y="689429"/>
            <a:ext cx="4488657" cy="34199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2" tIns="43246" rIns="86492" bIns="43246" anchor="ctr"/>
          <a:lstStyle/>
          <a:p>
            <a:endParaRPr lang="en-US"/>
          </a:p>
        </p:txBody>
      </p:sp>
      <p:sp>
        <p:nvSpPr>
          <p:cNvPr id="389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805" y="4345214"/>
            <a:ext cx="5030390" cy="411389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1183184" y="689429"/>
            <a:ext cx="4488657" cy="34199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2" tIns="43246" rIns="86492" bIns="43246" anchor="ctr"/>
          <a:lstStyle/>
          <a:p>
            <a:endParaRPr lang="en-US"/>
          </a:p>
        </p:txBody>
      </p:sp>
      <p:sp>
        <p:nvSpPr>
          <p:cNvPr id="399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805" y="4345214"/>
            <a:ext cx="5030390" cy="411389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1183184" y="689429"/>
            <a:ext cx="4488657" cy="34199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2" tIns="43246" rIns="86492" bIns="43246" anchor="ctr"/>
          <a:lstStyle/>
          <a:p>
            <a:endParaRPr lang="en-US"/>
          </a:p>
        </p:txBody>
      </p:sp>
      <p:sp>
        <p:nvSpPr>
          <p:cNvPr id="419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805" y="4345214"/>
            <a:ext cx="5030390" cy="411389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1183184" y="689429"/>
            <a:ext cx="4488657" cy="34199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2" tIns="43246" rIns="86492" bIns="43246" anchor="ctr"/>
          <a:lstStyle/>
          <a:p>
            <a:endParaRPr lang="en-US"/>
          </a:p>
        </p:txBody>
      </p:sp>
      <p:sp>
        <p:nvSpPr>
          <p:cNvPr id="430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805" y="4345214"/>
            <a:ext cx="5030390" cy="411389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1183184" y="689429"/>
            <a:ext cx="4488657" cy="34199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2" tIns="43246" rIns="86492" bIns="43246" anchor="ctr"/>
          <a:lstStyle/>
          <a:p>
            <a:endParaRPr lang="en-US"/>
          </a:p>
        </p:txBody>
      </p:sp>
      <p:sp>
        <p:nvSpPr>
          <p:cNvPr id="440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805" y="4345214"/>
            <a:ext cx="5030390" cy="411389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1183184" y="689429"/>
            <a:ext cx="4488657" cy="34199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2" tIns="43246" rIns="86492" bIns="43246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805" y="4345214"/>
            <a:ext cx="5030390" cy="411389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87256"/>
          </a:xfrm>
          <a:effectLst/>
        </p:spPr>
        <p:txBody>
          <a:bodyPr>
            <a:normAutofit/>
          </a:bodyPr>
          <a:lstStyle/>
          <a:p>
            <a:pPr fontAlgn="base"/>
            <a:r>
              <a:rPr lang="en-US" b="1" dirty="0" smtClean="0">
                <a:solidFill>
                  <a:schemeClr val="bg1"/>
                </a:solidFill>
              </a:rPr>
              <a:t>Computer Architecture </a:t>
            </a:r>
            <a:r>
              <a:rPr lang="en-US" b="1" dirty="0" smtClean="0"/>
              <a:t>and </a:t>
            </a:r>
            <a:r>
              <a:rPr lang="en-US" b="1" dirty="0" smtClean="0">
                <a:solidFill>
                  <a:srgbClr val="F7B217"/>
                </a:solidFill>
              </a:rPr>
              <a:t>Operating Systems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ru-RU" b="1" dirty="0" smtClean="0"/>
              <a:t>5</a:t>
            </a:r>
            <a:r>
              <a:rPr lang="en-US" b="1" dirty="0" smtClean="0"/>
              <a:t>: </a:t>
            </a:r>
            <a:r>
              <a:rPr lang="en-US" b="1" dirty="0" smtClean="0"/>
              <a:t>Dynamic Memory Allocation</a:t>
            </a:r>
            <a:endParaRPr lang="en-US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Poor memory utilization caused by </a:t>
            </a:r>
            <a:r>
              <a:rPr lang="en-GB" b="1" i="1" dirty="0" smtClean="0">
                <a:solidFill>
                  <a:srgbClr val="F7B217"/>
                </a:solidFill>
              </a:rPr>
              <a:t>fragmentation</a:t>
            </a:r>
            <a:endParaRPr lang="en-GB" b="1" dirty="0" smtClean="0">
              <a:solidFill>
                <a:srgbClr val="F7B217"/>
              </a:solidFill>
            </a:endParaRP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 smtClean="0">
                <a:solidFill>
                  <a:srgbClr val="F7B217"/>
                </a:solidFill>
                <a:ea typeface="+mn-ea"/>
                <a:cs typeface="+mn-cs"/>
              </a:rPr>
              <a:t>internal</a:t>
            </a:r>
            <a:r>
              <a:rPr lang="en-GB" dirty="0" smtClean="0"/>
              <a:t> fragmentation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 smtClean="0">
                <a:solidFill>
                  <a:srgbClr val="F7B217"/>
                </a:solidFill>
                <a:ea typeface="+mn-ea"/>
                <a:cs typeface="+mn-cs"/>
              </a:rPr>
              <a:t>external</a:t>
            </a:r>
            <a:r>
              <a:rPr lang="en-GB" dirty="0" smtClean="0"/>
              <a:t> fragmentation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0" y="139701"/>
            <a:ext cx="10528300" cy="825499"/>
          </a:xfrm>
          <a:ln/>
        </p:spPr>
        <p:txBody>
          <a:bodyPr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Internal Fragmentation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87401" y="1182688"/>
            <a:ext cx="10553699" cy="5408612"/>
          </a:xfrm>
          <a:ln/>
        </p:spPr>
        <p:txBody>
          <a:bodyPr>
            <a:normAutofit fontScale="92500" lnSpcReduction="20000"/>
          </a:bodyPr>
          <a:lstStyle/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3000" dirty="0" smtClean="0"/>
              <a:t>For </a:t>
            </a:r>
            <a:r>
              <a:rPr lang="en-GB" sz="3000" dirty="0"/>
              <a:t>a given block, </a:t>
            </a:r>
            <a:r>
              <a:rPr lang="en-GB" sz="3000" b="1" i="1" dirty="0" smtClean="0">
                <a:solidFill>
                  <a:srgbClr val="F7B217"/>
                </a:solidFill>
              </a:rPr>
              <a:t>internal fragmentation </a:t>
            </a:r>
            <a:r>
              <a:rPr lang="en-GB" sz="3000" dirty="0" smtClean="0"/>
              <a:t>occurs if payload is smaller than block size</a:t>
            </a:r>
            <a:endParaRPr lang="en-GB" sz="3000" dirty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 smtClean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 smtClean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 smtClean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 smtClean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 smtClean="0"/>
          </a:p>
          <a:p>
            <a:pPr>
              <a:lnSpc>
                <a:spcPct val="88000"/>
              </a:lnSpc>
              <a:spcBef>
                <a:spcPts val="563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 smtClean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3000" dirty="0" smtClean="0"/>
              <a:t>Caused </a:t>
            </a:r>
            <a:r>
              <a:rPr lang="en-GB" sz="3000" dirty="0"/>
              <a:t>by </a:t>
            </a:r>
            <a:endParaRPr lang="en-GB" sz="3000" dirty="0" smtClean="0"/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ea typeface="+mn-ea"/>
                <a:cs typeface="+mn-cs"/>
              </a:rPr>
              <a:t>Overhead of maintaining heap data structures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ea typeface="+mn-ea"/>
                <a:cs typeface="+mn-cs"/>
              </a:rPr>
              <a:t>Padding for alignment purposes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ea typeface="+mn-ea"/>
                <a:cs typeface="+mn-cs"/>
              </a:rPr>
              <a:t>Explicit policy decisions </a:t>
            </a:r>
            <a:br>
              <a:rPr lang="en-GB" dirty="0" smtClean="0">
                <a:ea typeface="+mn-ea"/>
                <a:cs typeface="+mn-cs"/>
              </a:rPr>
            </a:br>
            <a:r>
              <a:rPr lang="en-GB" dirty="0" smtClean="0">
                <a:ea typeface="+mn-ea"/>
                <a:cs typeface="+mn-cs"/>
              </a:rPr>
              <a:t>(e.g., to return a big block to satisfy a small request)</a:t>
            </a:r>
            <a:endParaRPr lang="en-GB" sz="2200" dirty="0" smtClean="0"/>
          </a:p>
          <a:p>
            <a:pPr>
              <a:lnSpc>
                <a:spcPct val="88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3000" dirty="0" smtClean="0"/>
              <a:t>Depends </a:t>
            </a:r>
            <a:r>
              <a:rPr lang="en-GB" sz="3000" dirty="0"/>
              <a:t>only on the pattern of </a:t>
            </a:r>
            <a:r>
              <a:rPr lang="en-GB" sz="3000" b="1" i="1" dirty="0">
                <a:solidFill>
                  <a:srgbClr val="F7B217"/>
                </a:solidFill>
              </a:rPr>
              <a:t>previous</a:t>
            </a:r>
            <a:r>
              <a:rPr lang="en-GB" sz="3000" dirty="0"/>
              <a:t> requests</a:t>
            </a:r>
            <a:endParaRPr lang="en-GB" sz="3000" dirty="0" smtClean="0"/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</a:t>
            </a:r>
            <a:r>
              <a:rPr lang="en-GB" dirty="0" smtClean="0"/>
              <a:t>hus</a:t>
            </a:r>
            <a:r>
              <a:rPr lang="en-GB" dirty="0"/>
              <a:t>, easy to measure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4228061" y="2514600"/>
            <a:ext cx="3759200" cy="609600"/>
          </a:xfrm>
          <a:prstGeom prst="rect">
            <a:avLst/>
          </a:prstGeom>
          <a:solidFill>
            <a:srgbClr val="F7B21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>
                <a:solidFill>
                  <a:srgbClr val="1E3272"/>
                </a:solidFill>
                <a:latin typeface="Calibri" pitchFamily="34" charset="0"/>
              </a:rPr>
              <a:t>P</a:t>
            </a:r>
            <a:r>
              <a:rPr lang="en-GB" sz="2400" b="1" dirty="0" smtClean="0">
                <a:solidFill>
                  <a:srgbClr val="1E3272"/>
                </a:solidFill>
                <a:latin typeface="Calibri" pitchFamily="34" charset="0"/>
              </a:rPr>
              <a:t>ayload</a:t>
            </a:r>
            <a:endParaRPr lang="en-GB" sz="1600" b="1" dirty="0">
              <a:solidFill>
                <a:srgbClr val="1E3272"/>
              </a:solidFill>
              <a:latin typeface="Calibri" pitchFamily="34" charset="0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7987261" y="2514600"/>
            <a:ext cx="10160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3212061" y="2514600"/>
            <a:ext cx="10160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9581914" y="2416342"/>
            <a:ext cx="2014504" cy="81843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>
                <a:solidFill>
                  <a:srgbClr val="1E3272"/>
                </a:solidFill>
                <a:latin typeface="Calibri" pitchFamily="34" charset="0"/>
              </a:rPr>
              <a:t>Internal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>
                <a:solidFill>
                  <a:srgbClr val="1E3272"/>
                </a:solidFill>
                <a:latin typeface="Calibri" pitchFamily="34" charset="0"/>
              </a:rPr>
              <a:t>fragmentation</a:t>
            </a:r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 flipH="1">
            <a:off x="8530168" y="2819400"/>
            <a:ext cx="1020233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68" name="AutoShape 8"/>
          <p:cNvSpPr>
            <a:spLocks/>
          </p:cNvSpPr>
          <p:nvPr/>
        </p:nvSpPr>
        <p:spPr bwMode="auto">
          <a:xfrm rot="16200000">
            <a:off x="5953145" y="-609600"/>
            <a:ext cx="304800" cy="5791200"/>
          </a:xfrm>
          <a:prstGeom prst="rightBrace">
            <a:avLst>
              <a:gd name="adj1" fmla="val 118750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5605097" y="1651000"/>
            <a:ext cx="871049" cy="4564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>
                <a:solidFill>
                  <a:srgbClr val="1E3272"/>
                </a:solidFill>
                <a:latin typeface="Calibri" pitchFamily="34" charset="0"/>
              </a:rPr>
              <a:t>B</a:t>
            </a:r>
            <a:r>
              <a:rPr lang="en-GB" sz="2400" b="1" dirty="0" smtClean="0">
                <a:solidFill>
                  <a:srgbClr val="1E3272"/>
                </a:solidFill>
                <a:latin typeface="Calibri" pitchFamily="34" charset="0"/>
              </a:rPr>
              <a:t>lock</a:t>
            </a:r>
            <a:endParaRPr lang="en-GB" sz="1400" b="1" dirty="0">
              <a:solidFill>
                <a:srgbClr val="1E3272"/>
              </a:solidFill>
              <a:latin typeface="Calibri" pitchFamily="34" charset="0"/>
            </a:endParaRP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760686" y="2390942"/>
            <a:ext cx="2014504" cy="81843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>
                <a:solidFill>
                  <a:srgbClr val="1E3272"/>
                </a:solidFill>
                <a:latin typeface="Calibri" pitchFamily="34" charset="0"/>
              </a:rPr>
              <a:t>Internal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>
                <a:solidFill>
                  <a:srgbClr val="1E3272"/>
                </a:solidFill>
                <a:latin typeface="Calibri" pitchFamily="34" charset="0"/>
              </a:rPr>
              <a:t>fragmentation</a:t>
            </a:r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2844800" y="2819400"/>
            <a:ext cx="914400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Fragmentation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32434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/>
              <a:t>Occurs when there is enough aggregate heap memory, but no single free block is large enough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4000" dirty="0" smtClean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4000" dirty="0" smtClean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4000" dirty="0" smtClean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4000" dirty="0" smtClean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4000" dirty="0" smtClean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4000" dirty="0" smtClean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4000" dirty="0" smtClean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/>
              <a:t>Depends on the pattern of future requests</a:t>
            </a:r>
          </a:p>
          <a:p>
            <a:pPr lvl="1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400" dirty="0" smtClean="0"/>
              <a:t>Thus, difficult to measure</a:t>
            </a:r>
          </a:p>
          <a:p>
            <a:pPr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396316" y="2470150"/>
            <a:ext cx="6908800" cy="304800"/>
            <a:chOff x="3006724" y="1614488"/>
            <a:chExt cx="5181600" cy="30480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3006724" y="161448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3311524" y="161448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3616324" y="161448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921124" y="161448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42259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45307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48355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51403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54451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57499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60547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63595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66643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69691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72739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75787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78835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1117601" y="2438400"/>
            <a:ext cx="2111773" cy="354906"/>
          </a:xfrm>
          <a:prstGeom prst="rect">
            <a:avLst/>
          </a:prstGeom>
          <a:solidFill>
            <a:srgbClr val="F6F5BD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p1 = malloc(4)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4396316" y="3079751"/>
            <a:ext cx="6908800" cy="304800"/>
            <a:chOff x="3006724" y="2501901"/>
            <a:chExt cx="5181600" cy="304800"/>
          </a:xfrm>
        </p:grpSpPr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3006724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3311524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3616324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3921124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4225924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>
              <a:off x="4530724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835524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5140324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5445124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57499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60547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31"/>
            <p:cNvSpPr>
              <a:spLocks noChangeArrowheads="1"/>
            </p:cNvSpPr>
            <p:nvPr/>
          </p:nvSpPr>
          <p:spPr bwMode="auto">
            <a:xfrm>
              <a:off x="63595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32"/>
            <p:cNvSpPr>
              <a:spLocks noChangeArrowheads="1"/>
            </p:cNvSpPr>
            <p:nvPr/>
          </p:nvSpPr>
          <p:spPr bwMode="auto">
            <a:xfrm>
              <a:off x="66643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33"/>
            <p:cNvSpPr>
              <a:spLocks noChangeArrowheads="1"/>
            </p:cNvSpPr>
            <p:nvPr/>
          </p:nvSpPr>
          <p:spPr bwMode="auto">
            <a:xfrm>
              <a:off x="69691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34"/>
            <p:cNvSpPr>
              <a:spLocks noChangeArrowheads="1"/>
            </p:cNvSpPr>
            <p:nvPr/>
          </p:nvSpPr>
          <p:spPr bwMode="auto">
            <a:xfrm>
              <a:off x="72739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35"/>
            <p:cNvSpPr>
              <a:spLocks noChangeArrowheads="1"/>
            </p:cNvSpPr>
            <p:nvPr/>
          </p:nvSpPr>
          <p:spPr bwMode="auto">
            <a:xfrm>
              <a:off x="75787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Rectangle 36"/>
            <p:cNvSpPr>
              <a:spLocks noChangeArrowheads="1"/>
            </p:cNvSpPr>
            <p:nvPr/>
          </p:nvSpPr>
          <p:spPr bwMode="auto">
            <a:xfrm>
              <a:off x="78835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" name="Text Box 37"/>
          <p:cNvSpPr txBox="1">
            <a:spLocks noChangeArrowheads="1"/>
          </p:cNvSpPr>
          <p:nvPr/>
        </p:nvSpPr>
        <p:spPr bwMode="auto">
          <a:xfrm>
            <a:off x="1117601" y="3048000"/>
            <a:ext cx="2111773" cy="354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p2 = malloc(5)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4396316" y="3689350"/>
            <a:ext cx="6908800" cy="304800"/>
            <a:chOff x="3006724" y="3389313"/>
            <a:chExt cx="5181600" cy="304800"/>
          </a:xfrm>
        </p:grpSpPr>
        <p:sp>
          <p:nvSpPr>
            <p:cNvPr id="43" name="Rectangle 38"/>
            <p:cNvSpPr>
              <a:spLocks noChangeArrowheads="1"/>
            </p:cNvSpPr>
            <p:nvPr/>
          </p:nvSpPr>
          <p:spPr bwMode="auto">
            <a:xfrm>
              <a:off x="3006724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Rectangle 39"/>
            <p:cNvSpPr>
              <a:spLocks noChangeArrowheads="1"/>
            </p:cNvSpPr>
            <p:nvPr/>
          </p:nvSpPr>
          <p:spPr bwMode="auto">
            <a:xfrm>
              <a:off x="3311524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Rectangle 40"/>
            <p:cNvSpPr>
              <a:spLocks noChangeArrowheads="1"/>
            </p:cNvSpPr>
            <p:nvPr/>
          </p:nvSpPr>
          <p:spPr bwMode="auto">
            <a:xfrm>
              <a:off x="3616324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Rectangle 41"/>
            <p:cNvSpPr>
              <a:spLocks noChangeArrowheads="1"/>
            </p:cNvSpPr>
            <p:nvPr/>
          </p:nvSpPr>
          <p:spPr bwMode="auto">
            <a:xfrm>
              <a:off x="3921124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Rectangle 42"/>
            <p:cNvSpPr>
              <a:spLocks noChangeArrowheads="1"/>
            </p:cNvSpPr>
            <p:nvPr/>
          </p:nvSpPr>
          <p:spPr bwMode="auto">
            <a:xfrm>
              <a:off x="4225924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Rectangle 43"/>
            <p:cNvSpPr>
              <a:spLocks noChangeArrowheads="1"/>
            </p:cNvSpPr>
            <p:nvPr/>
          </p:nvSpPr>
          <p:spPr bwMode="auto">
            <a:xfrm>
              <a:off x="4530724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Rectangle 44"/>
            <p:cNvSpPr>
              <a:spLocks noChangeArrowheads="1"/>
            </p:cNvSpPr>
            <p:nvPr/>
          </p:nvSpPr>
          <p:spPr bwMode="auto">
            <a:xfrm>
              <a:off x="4835524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Rectangle 45"/>
            <p:cNvSpPr>
              <a:spLocks noChangeArrowheads="1"/>
            </p:cNvSpPr>
            <p:nvPr/>
          </p:nvSpPr>
          <p:spPr bwMode="auto">
            <a:xfrm>
              <a:off x="5140324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Rectangle 46"/>
            <p:cNvSpPr>
              <a:spLocks noChangeArrowheads="1"/>
            </p:cNvSpPr>
            <p:nvPr/>
          </p:nvSpPr>
          <p:spPr bwMode="auto">
            <a:xfrm>
              <a:off x="5445124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47"/>
            <p:cNvSpPr>
              <a:spLocks noChangeArrowheads="1"/>
            </p:cNvSpPr>
            <p:nvPr/>
          </p:nvSpPr>
          <p:spPr bwMode="auto">
            <a:xfrm>
              <a:off x="57499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Rectangle 48"/>
            <p:cNvSpPr>
              <a:spLocks noChangeArrowheads="1"/>
            </p:cNvSpPr>
            <p:nvPr/>
          </p:nvSpPr>
          <p:spPr bwMode="auto">
            <a:xfrm>
              <a:off x="60547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Rectangle 49"/>
            <p:cNvSpPr>
              <a:spLocks noChangeArrowheads="1"/>
            </p:cNvSpPr>
            <p:nvPr/>
          </p:nvSpPr>
          <p:spPr bwMode="auto">
            <a:xfrm>
              <a:off x="63595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Rectangle 50"/>
            <p:cNvSpPr>
              <a:spLocks noChangeArrowheads="1"/>
            </p:cNvSpPr>
            <p:nvPr/>
          </p:nvSpPr>
          <p:spPr bwMode="auto">
            <a:xfrm>
              <a:off x="66643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51"/>
            <p:cNvSpPr>
              <a:spLocks noChangeArrowheads="1"/>
            </p:cNvSpPr>
            <p:nvPr/>
          </p:nvSpPr>
          <p:spPr bwMode="auto">
            <a:xfrm>
              <a:off x="69691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52"/>
            <p:cNvSpPr>
              <a:spLocks noChangeArrowheads="1"/>
            </p:cNvSpPr>
            <p:nvPr/>
          </p:nvSpPr>
          <p:spPr bwMode="auto">
            <a:xfrm>
              <a:off x="72739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Rectangle 53"/>
            <p:cNvSpPr>
              <a:spLocks noChangeArrowheads="1"/>
            </p:cNvSpPr>
            <p:nvPr/>
          </p:nvSpPr>
          <p:spPr bwMode="auto">
            <a:xfrm>
              <a:off x="7578724" y="3389313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Rectangle 54"/>
            <p:cNvSpPr>
              <a:spLocks noChangeArrowheads="1"/>
            </p:cNvSpPr>
            <p:nvPr/>
          </p:nvSpPr>
          <p:spPr bwMode="auto">
            <a:xfrm>
              <a:off x="7883524" y="3389313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" name="Text Box 55"/>
          <p:cNvSpPr txBox="1">
            <a:spLocks noChangeArrowheads="1"/>
          </p:cNvSpPr>
          <p:nvPr/>
        </p:nvSpPr>
        <p:spPr bwMode="auto">
          <a:xfrm>
            <a:off x="1117601" y="3657600"/>
            <a:ext cx="2111773" cy="354906"/>
          </a:xfrm>
          <a:prstGeom prst="rect">
            <a:avLst/>
          </a:prstGeom>
          <a:solidFill>
            <a:srgbClr val="F1C7C7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p3 = malloc(6)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4396316" y="4298951"/>
            <a:ext cx="6908800" cy="304800"/>
            <a:chOff x="3036887" y="4276726"/>
            <a:chExt cx="5181600" cy="304800"/>
          </a:xfrm>
        </p:grpSpPr>
        <p:sp>
          <p:nvSpPr>
            <p:cNvPr id="62" name="Rectangle 56"/>
            <p:cNvSpPr>
              <a:spLocks noChangeArrowheads="1"/>
            </p:cNvSpPr>
            <p:nvPr/>
          </p:nvSpPr>
          <p:spPr bwMode="auto">
            <a:xfrm>
              <a:off x="303688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Rectangle 57"/>
            <p:cNvSpPr>
              <a:spLocks noChangeArrowheads="1"/>
            </p:cNvSpPr>
            <p:nvPr/>
          </p:nvSpPr>
          <p:spPr bwMode="auto">
            <a:xfrm>
              <a:off x="334168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Rectangle 58"/>
            <p:cNvSpPr>
              <a:spLocks noChangeArrowheads="1"/>
            </p:cNvSpPr>
            <p:nvPr/>
          </p:nvSpPr>
          <p:spPr bwMode="auto">
            <a:xfrm>
              <a:off x="364648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Rectangle 59"/>
            <p:cNvSpPr>
              <a:spLocks noChangeArrowheads="1"/>
            </p:cNvSpPr>
            <p:nvPr/>
          </p:nvSpPr>
          <p:spPr bwMode="auto">
            <a:xfrm>
              <a:off x="395128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Rectangle 60"/>
            <p:cNvSpPr>
              <a:spLocks noChangeArrowheads="1"/>
            </p:cNvSpPr>
            <p:nvPr/>
          </p:nvSpPr>
          <p:spPr bwMode="auto">
            <a:xfrm>
              <a:off x="42560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Rectangle 61"/>
            <p:cNvSpPr>
              <a:spLocks noChangeArrowheads="1"/>
            </p:cNvSpPr>
            <p:nvPr/>
          </p:nvSpPr>
          <p:spPr bwMode="auto">
            <a:xfrm>
              <a:off x="45608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Rectangle 62"/>
            <p:cNvSpPr>
              <a:spLocks noChangeArrowheads="1"/>
            </p:cNvSpPr>
            <p:nvPr/>
          </p:nvSpPr>
          <p:spPr bwMode="auto">
            <a:xfrm>
              <a:off x="48656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Rectangle 63"/>
            <p:cNvSpPr>
              <a:spLocks noChangeArrowheads="1"/>
            </p:cNvSpPr>
            <p:nvPr/>
          </p:nvSpPr>
          <p:spPr bwMode="auto">
            <a:xfrm>
              <a:off x="51704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Rectangle 64"/>
            <p:cNvSpPr>
              <a:spLocks noChangeArrowheads="1"/>
            </p:cNvSpPr>
            <p:nvPr/>
          </p:nvSpPr>
          <p:spPr bwMode="auto">
            <a:xfrm>
              <a:off x="54752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Rectangle 65"/>
            <p:cNvSpPr>
              <a:spLocks noChangeArrowheads="1"/>
            </p:cNvSpPr>
            <p:nvPr/>
          </p:nvSpPr>
          <p:spPr bwMode="auto">
            <a:xfrm>
              <a:off x="57800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Rectangle 66"/>
            <p:cNvSpPr>
              <a:spLocks noChangeArrowheads="1"/>
            </p:cNvSpPr>
            <p:nvPr/>
          </p:nvSpPr>
          <p:spPr bwMode="auto">
            <a:xfrm>
              <a:off x="60848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Rectangle 67"/>
            <p:cNvSpPr>
              <a:spLocks noChangeArrowheads="1"/>
            </p:cNvSpPr>
            <p:nvPr/>
          </p:nvSpPr>
          <p:spPr bwMode="auto">
            <a:xfrm>
              <a:off x="63896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Rectangle 68"/>
            <p:cNvSpPr>
              <a:spLocks noChangeArrowheads="1"/>
            </p:cNvSpPr>
            <p:nvPr/>
          </p:nvSpPr>
          <p:spPr bwMode="auto">
            <a:xfrm>
              <a:off x="66944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Rectangle 69"/>
            <p:cNvSpPr>
              <a:spLocks noChangeArrowheads="1"/>
            </p:cNvSpPr>
            <p:nvPr/>
          </p:nvSpPr>
          <p:spPr bwMode="auto">
            <a:xfrm>
              <a:off x="69992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Rectangle 70"/>
            <p:cNvSpPr>
              <a:spLocks noChangeArrowheads="1"/>
            </p:cNvSpPr>
            <p:nvPr/>
          </p:nvSpPr>
          <p:spPr bwMode="auto">
            <a:xfrm>
              <a:off x="73040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Rectangle 71"/>
            <p:cNvSpPr>
              <a:spLocks noChangeArrowheads="1"/>
            </p:cNvSpPr>
            <p:nvPr/>
          </p:nvSpPr>
          <p:spPr bwMode="auto">
            <a:xfrm>
              <a:off x="76088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Rectangle 72"/>
            <p:cNvSpPr>
              <a:spLocks noChangeArrowheads="1"/>
            </p:cNvSpPr>
            <p:nvPr/>
          </p:nvSpPr>
          <p:spPr bwMode="auto">
            <a:xfrm>
              <a:off x="79136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" name="Text Box 73"/>
          <p:cNvSpPr txBox="1">
            <a:spLocks noChangeArrowheads="1"/>
          </p:cNvSpPr>
          <p:nvPr/>
        </p:nvSpPr>
        <p:spPr bwMode="auto">
          <a:xfrm>
            <a:off x="1117600" y="4267200"/>
            <a:ext cx="1284624" cy="354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free(p2)</a:t>
            </a:r>
          </a:p>
        </p:txBody>
      </p:sp>
      <p:sp>
        <p:nvSpPr>
          <p:cNvPr id="80" name="Text Box 91"/>
          <p:cNvSpPr txBox="1">
            <a:spLocks noChangeArrowheads="1"/>
          </p:cNvSpPr>
          <p:nvPr/>
        </p:nvSpPr>
        <p:spPr bwMode="auto">
          <a:xfrm>
            <a:off x="1117601" y="4876800"/>
            <a:ext cx="2111773" cy="354906"/>
          </a:xfrm>
          <a:prstGeom prst="rect">
            <a:avLst/>
          </a:prstGeom>
          <a:solidFill>
            <a:srgbClr val="D5F1CF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p4 = </a:t>
            </a:r>
            <a:r>
              <a:rPr lang="en-GB" sz="1800" b="1" dirty="0" err="1" smtClean="0">
                <a:latin typeface="Courier New" pitchFamily="49" charset="0"/>
              </a:rPr>
              <a:t>malloc</a:t>
            </a:r>
            <a:r>
              <a:rPr lang="en-GB" sz="1800" b="1" dirty="0" smtClean="0">
                <a:latin typeface="Courier New" pitchFamily="49" charset="0"/>
              </a:rPr>
              <a:t>(6)</a:t>
            </a:r>
            <a:endParaRPr lang="en-GB" sz="1800" b="1" dirty="0">
              <a:latin typeface="Courier New" pitchFamily="49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267200" y="4782745"/>
            <a:ext cx="5108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0000"/>
                </a:solidFill>
                <a:latin typeface="Calibri" pitchFamily="34" charset="0"/>
              </a:rPr>
              <a:t>Oops! (what would happen now?)</a:t>
            </a:r>
          </a:p>
        </p:txBody>
      </p:sp>
      <p:sp>
        <p:nvSpPr>
          <p:cNvPr id="82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Implementation Issues</a:t>
            </a:r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78052"/>
            <a:ext cx="10515600" cy="5324347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How do we know how much memory to free given just a pointer?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How </a:t>
            </a:r>
            <a:r>
              <a:rPr lang="en-US" dirty="0" smtClean="0"/>
              <a:t>do we keep track of the free blocks?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What </a:t>
            </a:r>
            <a:r>
              <a:rPr lang="en-US" dirty="0" smtClean="0"/>
              <a:t>do we do with the extra space when allocating a structure that is smaller than the free block it is placed in?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How </a:t>
            </a:r>
            <a:r>
              <a:rPr lang="en-US" dirty="0" smtClean="0"/>
              <a:t>do we pick a block to use for allocation -- many might fit?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How </a:t>
            </a:r>
            <a:r>
              <a:rPr lang="en-US" dirty="0" smtClean="0"/>
              <a:t>do we reinsert freed block?</a:t>
            </a:r>
          </a:p>
          <a:p>
            <a:endParaRPr lang="en-US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Knowing How Much to Free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8353"/>
            <a:ext cx="10718800" cy="4997896"/>
          </a:xfrm>
        </p:spPr>
        <p:txBody>
          <a:bodyPr/>
          <a:lstStyle/>
          <a:p>
            <a:r>
              <a:rPr lang="en-US" dirty="0" smtClean="0"/>
              <a:t>Standard method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 smtClean="0"/>
              <a:t>Keep the length of a block in the word preceding the block.</a:t>
            </a:r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2800" dirty="0" smtClean="0"/>
              <a:t>This word is often called the </a:t>
            </a:r>
            <a:r>
              <a:rPr lang="en-GB" sz="2800" b="1" i="1" dirty="0" smtClean="0">
                <a:solidFill>
                  <a:srgbClr val="C00000"/>
                </a:solidFill>
              </a:rPr>
              <a:t>header field</a:t>
            </a:r>
            <a:r>
              <a:rPr lang="en-GB" sz="2800" b="1" dirty="0" smtClean="0">
                <a:solidFill>
                  <a:srgbClr val="C00000"/>
                </a:solidFill>
              </a:rPr>
              <a:t> </a:t>
            </a:r>
            <a:r>
              <a:rPr lang="en-GB" sz="2800" dirty="0" smtClean="0"/>
              <a:t>or</a:t>
            </a:r>
            <a:r>
              <a:rPr lang="en-GB" sz="2800" i="1" dirty="0" smtClean="0"/>
              <a:t> </a:t>
            </a:r>
            <a:r>
              <a:rPr lang="en-GB" sz="2800" b="1" i="1" dirty="0" smtClean="0">
                <a:solidFill>
                  <a:srgbClr val="C00000"/>
                </a:solidFill>
              </a:rPr>
              <a:t>header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 smtClean="0"/>
              <a:t>Requires an extra word for every allocated block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12801" y="4563762"/>
            <a:ext cx="1909795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p0 = malloc(4)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348567" y="3429000"/>
            <a:ext cx="4064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754967" y="3429000"/>
            <a:ext cx="4064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161367" y="3429000"/>
            <a:ext cx="4064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67767" y="3429000"/>
            <a:ext cx="4064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974167" y="3429000"/>
            <a:ext cx="4064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380567" y="3429000"/>
            <a:ext cx="4064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786967" y="3429000"/>
            <a:ext cx="4064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193367" y="3429000"/>
            <a:ext cx="4064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599767" y="3429000"/>
            <a:ext cx="4064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412567" y="3429000"/>
            <a:ext cx="4064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818967" y="3429000"/>
            <a:ext cx="4064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225367" y="3429000"/>
            <a:ext cx="4064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631767" y="3429000"/>
            <a:ext cx="4064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9038167" y="3429000"/>
            <a:ext cx="4064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9444567" y="3429000"/>
            <a:ext cx="4064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9850967" y="3429000"/>
            <a:ext cx="4064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006167" y="3429000"/>
            <a:ext cx="4064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7213600" y="3962400"/>
            <a:ext cx="428620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p0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3348567" y="4572000"/>
            <a:ext cx="4064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3754967" y="4572000"/>
            <a:ext cx="4064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4161367" y="4572000"/>
            <a:ext cx="4064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4567767" y="4572000"/>
            <a:ext cx="4064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4974167" y="4572000"/>
            <a:ext cx="4064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5380567" y="4572000"/>
            <a:ext cx="4064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5786967" y="4572000"/>
            <a:ext cx="4064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6193367" y="4572000"/>
            <a:ext cx="4064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6599767" y="4572000"/>
            <a:ext cx="4064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7412567" y="4572000"/>
            <a:ext cx="4064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7818967" y="4572000"/>
            <a:ext cx="4064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8225367" y="4572000"/>
            <a:ext cx="4064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8631767" y="4572000"/>
            <a:ext cx="4064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9038167" y="4572000"/>
            <a:ext cx="4064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9444567" y="4572000"/>
            <a:ext cx="4064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55"/>
          <p:cNvSpPr>
            <a:spLocks noChangeShapeType="1"/>
          </p:cNvSpPr>
          <p:nvPr/>
        </p:nvSpPr>
        <p:spPr bwMode="auto">
          <a:xfrm>
            <a:off x="9038167" y="4394886"/>
            <a:ext cx="2117" cy="685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57" name="Group 67"/>
          <p:cNvGrpSpPr/>
          <p:nvPr/>
        </p:nvGrpSpPr>
        <p:grpSpPr>
          <a:xfrm>
            <a:off x="1811867" y="5334000"/>
            <a:ext cx="8445500" cy="766712"/>
            <a:chOff x="1358900" y="5334000"/>
            <a:chExt cx="6334125" cy="766712"/>
          </a:xfrm>
        </p:grpSpPr>
        <p:sp>
          <p:nvSpPr>
            <p:cNvPr id="4" name="Text Box 3"/>
            <p:cNvSpPr txBox="1">
              <a:spLocks noChangeArrowheads="1"/>
            </p:cNvSpPr>
            <p:nvPr/>
          </p:nvSpPr>
          <p:spPr bwMode="auto">
            <a:xfrm>
              <a:off x="1358900" y="5774724"/>
              <a:ext cx="876906" cy="325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</a:rPr>
                <a:t>free(p0)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25114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28162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3121025" y="57912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3425825" y="57912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37306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40354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4340225" y="57912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4645025" y="57912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4949825" y="57912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55594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58642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61690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64738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67786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7083425" y="57912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7388225" y="57912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52546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Text Box 57"/>
            <p:cNvSpPr txBox="1">
              <a:spLocks noChangeArrowheads="1"/>
            </p:cNvSpPr>
            <p:nvPr/>
          </p:nvSpPr>
          <p:spPr bwMode="auto">
            <a:xfrm>
              <a:off x="4911810" y="5334000"/>
              <a:ext cx="744226" cy="3357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 smtClean="0">
                  <a:latin typeface="Calibri" pitchFamily="34" charset="0"/>
                </a:rPr>
                <a:t>b</a:t>
              </a:r>
              <a:r>
                <a:rPr lang="en-GB" sz="1600" b="1" dirty="0" smtClean="0">
                  <a:latin typeface="Calibri" pitchFamily="34" charset="0"/>
                </a:rPr>
                <a:t>lock </a:t>
              </a:r>
              <a:r>
                <a:rPr lang="en-GB" sz="1600" b="1" dirty="0">
                  <a:latin typeface="Calibri" pitchFamily="34" charset="0"/>
                </a:rPr>
                <a:t>size</a:t>
              </a:r>
            </a:p>
          </p:txBody>
        </p:sp>
        <p:sp>
          <p:nvSpPr>
            <p:cNvPr id="60" name="Text Box 59"/>
            <p:cNvSpPr txBox="1">
              <a:spLocks noChangeArrowheads="1"/>
            </p:cNvSpPr>
            <p:nvPr/>
          </p:nvSpPr>
          <p:spPr bwMode="auto">
            <a:xfrm>
              <a:off x="6068436" y="5334000"/>
              <a:ext cx="627607" cy="3357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 smtClean="0">
                  <a:latin typeface="Calibri" pitchFamily="34" charset="0"/>
                </a:rPr>
                <a:t>payload</a:t>
              </a:r>
              <a:endParaRPr lang="en-GB" sz="1600" b="1" dirty="0">
                <a:latin typeface="Calibri" pitchFamily="34" charset="0"/>
              </a:endParaRPr>
            </a:p>
          </p:txBody>
        </p:sp>
      </p:grpSp>
      <p:sp>
        <p:nvSpPr>
          <p:cNvPr id="65" name="Line 64"/>
          <p:cNvSpPr>
            <a:spLocks noChangeShapeType="1"/>
          </p:cNvSpPr>
          <p:nvPr/>
        </p:nvSpPr>
        <p:spPr bwMode="auto">
          <a:xfrm>
            <a:off x="7482818" y="4267200"/>
            <a:ext cx="2117" cy="3048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7006167" y="4572000"/>
            <a:ext cx="406400" cy="3048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5</a:t>
            </a:r>
          </a:p>
        </p:txBody>
      </p:sp>
      <p:sp>
        <p:nvSpPr>
          <p:cNvPr id="66" name="Line 65"/>
          <p:cNvSpPr>
            <a:spLocks noChangeShapeType="1"/>
          </p:cNvSpPr>
          <p:nvPr/>
        </p:nvSpPr>
        <p:spPr bwMode="auto">
          <a:xfrm>
            <a:off x="7006167" y="4394886"/>
            <a:ext cx="2117" cy="685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69" name="Straight Arrow Connector 68"/>
          <p:cNvCxnSpPr>
            <a:stCxn id="58" idx="0"/>
            <a:endCxn id="67" idx="2"/>
          </p:cNvCxnSpPr>
          <p:nvPr/>
        </p:nvCxnSpPr>
        <p:spPr bwMode="auto">
          <a:xfrm flipV="1">
            <a:off x="7045231" y="4876800"/>
            <a:ext cx="164136" cy="457200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71" name="Straight Arrow Connector 70"/>
          <p:cNvCxnSpPr>
            <a:stCxn id="60" idx="0"/>
            <a:endCxn id="50" idx="2"/>
          </p:cNvCxnSpPr>
          <p:nvPr/>
        </p:nvCxnSpPr>
        <p:spPr bwMode="auto">
          <a:xfrm flipH="1" flipV="1">
            <a:off x="7615767" y="4876800"/>
            <a:ext cx="893886" cy="457200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>
            <a:stCxn id="60" idx="0"/>
            <a:endCxn id="51" idx="2"/>
          </p:cNvCxnSpPr>
          <p:nvPr/>
        </p:nvCxnSpPr>
        <p:spPr bwMode="auto">
          <a:xfrm flipH="1" flipV="1">
            <a:off x="8022167" y="4876800"/>
            <a:ext cx="487486" cy="457200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77" name="Straight Arrow Connector 76"/>
          <p:cNvCxnSpPr>
            <a:stCxn id="60" idx="0"/>
            <a:endCxn id="52" idx="2"/>
          </p:cNvCxnSpPr>
          <p:nvPr/>
        </p:nvCxnSpPr>
        <p:spPr bwMode="auto">
          <a:xfrm flipH="1" flipV="1">
            <a:off x="8428567" y="4876800"/>
            <a:ext cx="81086" cy="457200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>
            <a:stCxn id="60" idx="0"/>
            <a:endCxn id="53" idx="2"/>
          </p:cNvCxnSpPr>
          <p:nvPr/>
        </p:nvCxnSpPr>
        <p:spPr bwMode="auto">
          <a:xfrm flipV="1">
            <a:off x="8509653" y="4876800"/>
            <a:ext cx="325314" cy="457200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68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 bwMode="auto">
          <a:xfrm>
            <a:off x="529168" y="1197678"/>
            <a:ext cx="10748433" cy="185032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Keeping Track of Free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569" y="1139910"/>
            <a:ext cx="10557932" cy="5375190"/>
          </a:xfrm>
        </p:spPr>
        <p:txBody>
          <a:bodyPr>
            <a:normAutofit fontScale="77500" lnSpcReduction="20000"/>
          </a:bodyPr>
          <a:lstStyle/>
          <a:p>
            <a:r>
              <a:rPr lang="en-US" sz="4100" dirty="0" smtClean="0"/>
              <a:t>Method 1: </a:t>
            </a:r>
            <a:r>
              <a:rPr lang="en-US" sz="4100" i="1" dirty="0" smtClean="0">
                <a:solidFill>
                  <a:srgbClr val="C00000"/>
                </a:solidFill>
              </a:rPr>
              <a:t>Implicit list </a:t>
            </a:r>
            <a:r>
              <a:rPr lang="en-US" sz="4100" dirty="0" smtClean="0"/>
              <a:t>using length—links all blocks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4100" dirty="0" smtClean="0"/>
              <a:t>Method 2: </a:t>
            </a:r>
            <a:r>
              <a:rPr lang="en-GB" sz="4100" i="1" dirty="0" smtClean="0">
                <a:solidFill>
                  <a:srgbClr val="C00000"/>
                </a:solidFill>
              </a:rPr>
              <a:t>Explicit list</a:t>
            </a:r>
            <a:r>
              <a:rPr lang="en-GB" sz="4100" dirty="0" smtClean="0">
                <a:solidFill>
                  <a:srgbClr val="C00000"/>
                </a:solidFill>
              </a:rPr>
              <a:t> </a:t>
            </a:r>
            <a:r>
              <a:rPr lang="en-GB" sz="4100" dirty="0" smtClean="0"/>
              <a:t>among the free blocks using pointers</a:t>
            </a:r>
          </a:p>
          <a:p>
            <a:endParaRPr lang="en-GB" dirty="0" smtClean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3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4000" dirty="0" smtClean="0"/>
              <a:t>Method 3: </a:t>
            </a:r>
            <a:r>
              <a:rPr lang="en-GB" sz="4000" i="1" dirty="0" smtClean="0">
                <a:solidFill>
                  <a:srgbClr val="C00000"/>
                </a:solidFill>
              </a:rPr>
              <a:t>Segregated free list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3400" dirty="0" smtClean="0"/>
              <a:t>Different free lists for different size classes</a:t>
            </a:r>
            <a:endParaRPr lang="en-US" sz="3400" dirty="0" smtClean="0"/>
          </a:p>
          <a:p>
            <a:pPr>
              <a:lnSpc>
                <a:spcPct val="83000"/>
              </a:lnSpc>
              <a:spcBef>
                <a:spcPts val="24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sz="4000" dirty="0" smtClean="0"/>
              <a:t>Method </a:t>
            </a:r>
            <a:r>
              <a:rPr lang="en-US" sz="4000" dirty="0" smtClean="0"/>
              <a:t>4: </a:t>
            </a:r>
            <a:r>
              <a:rPr lang="en-GB" sz="4000" i="1" dirty="0" smtClean="0">
                <a:solidFill>
                  <a:srgbClr val="C00000"/>
                </a:solidFill>
              </a:rPr>
              <a:t>Blocks sorted by size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3400" dirty="0" smtClean="0"/>
              <a:t>Can use a balanced tree (e.g. Red-Black tree) with pointers within each free block, and the length used as a key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133600" y="2209800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5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40000" y="2209800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946400" y="2209800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352800" y="2209800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759200" y="2209800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4165600" y="2209800"/>
            <a:ext cx="4064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572000" y="2209800"/>
            <a:ext cx="4064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4978400" y="2209800"/>
            <a:ext cx="4064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5384800" y="2209800"/>
            <a:ext cx="4064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97600" y="2209800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6604000" y="2209800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7010400" y="2209800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7416800" y="2209800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7823200" y="2209800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8229600" y="2209800"/>
            <a:ext cx="4064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8636000" y="2209800"/>
            <a:ext cx="4064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5791200" y="2209800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6</a:t>
            </a:r>
          </a:p>
        </p:txBody>
      </p:sp>
      <p:sp>
        <p:nvSpPr>
          <p:cNvPr id="21" name="Freeform 39"/>
          <p:cNvSpPr>
            <a:spLocks/>
          </p:cNvSpPr>
          <p:nvPr/>
        </p:nvSpPr>
        <p:spPr bwMode="auto">
          <a:xfrm>
            <a:off x="2336800" y="1972962"/>
            <a:ext cx="20320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28" y="0"/>
              </a:cxn>
              <a:cxn ang="0">
                <a:pos x="960" y="144"/>
              </a:cxn>
            </a:cxnLst>
            <a:rect l="0" t="0" r="r" b="b"/>
            <a:pathLst>
              <a:path w="960" h="144">
                <a:moveTo>
                  <a:pt x="0" y="144"/>
                </a:moveTo>
                <a:cubicBezTo>
                  <a:pt x="184" y="72"/>
                  <a:pt x="368" y="0"/>
                  <a:pt x="528" y="0"/>
                </a:cubicBezTo>
                <a:cubicBezTo>
                  <a:pt x="688" y="0"/>
                  <a:pt x="824" y="72"/>
                  <a:pt x="960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4368800" y="1972962"/>
            <a:ext cx="16256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41"/>
          <p:cNvSpPr>
            <a:spLocks/>
          </p:cNvSpPr>
          <p:nvPr/>
        </p:nvSpPr>
        <p:spPr bwMode="auto">
          <a:xfrm>
            <a:off x="5994400" y="1972962"/>
            <a:ext cx="24384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2133600" y="3962400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5</a:t>
            </a: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2540000" y="3962400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2946400" y="3962400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3352800" y="3962400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3759200" y="3962400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4165600" y="3962400"/>
            <a:ext cx="4064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4572000" y="3962400"/>
            <a:ext cx="4064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4978400" y="3962400"/>
            <a:ext cx="4064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5384800" y="3962400"/>
            <a:ext cx="4064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6197600" y="3962400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6604000" y="3962400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7010400" y="3962400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7416800" y="3962400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7823200" y="3962400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35"/>
          <p:cNvSpPr>
            <a:spLocks noChangeArrowheads="1"/>
          </p:cNvSpPr>
          <p:nvPr/>
        </p:nvSpPr>
        <p:spPr bwMode="auto">
          <a:xfrm>
            <a:off x="8229600" y="3962400"/>
            <a:ext cx="4064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8636000" y="3962400"/>
            <a:ext cx="4064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5791200" y="3962400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6</a:t>
            </a:r>
          </a:p>
        </p:txBody>
      </p:sp>
      <p:sp>
        <p:nvSpPr>
          <p:cNvPr id="41" name="Freeform 38"/>
          <p:cNvSpPr>
            <a:spLocks/>
          </p:cNvSpPr>
          <p:nvPr/>
        </p:nvSpPr>
        <p:spPr bwMode="auto">
          <a:xfrm>
            <a:off x="2743200" y="3632200"/>
            <a:ext cx="3251200" cy="482600"/>
          </a:xfrm>
          <a:custGeom>
            <a:avLst/>
            <a:gdLst/>
            <a:ahLst/>
            <a:cxnLst>
              <a:cxn ang="0">
                <a:pos x="0" y="304"/>
              </a:cxn>
              <a:cxn ang="0">
                <a:pos x="912" y="16"/>
              </a:cxn>
              <a:cxn ang="0">
                <a:pos x="1536" y="208"/>
              </a:cxn>
            </a:cxnLst>
            <a:rect l="0" t="0" r="r" b="b"/>
            <a:pathLst>
              <a:path w="1536" h="304">
                <a:moveTo>
                  <a:pt x="0" y="304"/>
                </a:moveTo>
                <a:cubicBezTo>
                  <a:pt x="328" y="167"/>
                  <a:pt x="656" y="31"/>
                  <a:pt x="912" y="16"/>
                </a:cubicBezTo>
                <a:cubicBezTo>
                  <a:pt x="1167" y="0"/>
                  <a:pt x="1351" y="104"/>
                  <a:pt x="1536" y="208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834768" y="181577"/>
            <a:ext cx="10493632" cy="783623"/>
          </a:xfrm>
          <a:ln/>
        </p:spPr>
        <p:txBody>
          <a:bodyPr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Method 1: Implicit </a:t>
            </a:r>
            <a:r>
              <a:rPr lang="en-GB" dirty="0"/>
              <a:t>List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12801" y="1154112"/>
            <a:ext cx="10541000" cy="2389188"/>
          </a:xfrm>
          <a:ln/>
        </p:spPr>
        <p:txBody>
          <a:bodyPr>
            <a:normAutofit fontScale="85000" lnSpcReduction="20000"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For each block we need both size and allocation status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Could </a:t>
            </a:r>
            <a:r>
              <a:rPr lang="en-GB" dirty="0"/>
              <a:t>store this information in two </a:t>
            </a:r>
            <a:r>
              <a:rPr lang="en-GB" dirty="0" smtClean="0"/>
              <a:t>words: wasteful</a:t>
            </a:r>
            <a:r>
              <a:rPr lang="en-GB" dirty="0"/>
              <a:t>!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Standard trick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blocks are aligned, some low-order address bits are always 0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Instead of storing an always-0 bit, use it as a allocated/free flag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When reading size word, must mask out this bit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3962400" y="4279900"/>
            <a:ext cx="1826683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1E3272"/>
                </a:solidFill>
                <a:latin typeface="Calibri" pitchFamily="34" charset="0"/>
              </a:rPr>
              <a:t>S</a:t>
            </a:r>
            <a:r>
              <a:rPr lang="en-GB" b="1" dirty="0" smtClean="0">
                <a:solidFill>
                  <a:srgbClr val="1E3272"/>
                </a:solidFill>
                <a:latin typeface="Calibri" pitchFamily="34" charset="0"/>
              </a:rPr>
              <a:t>ize</a:t>
            </a:r>
            <a:endParaRPr lang="en-GB" sz="1600" b="1" dirty="0">
              <a:solidFill>
                <a:srgbClr val="1E3272"/>
              </a:solidFill>
              <a:latin typeface="Calibri" pitchFamily="34" charset="0"/>
            </a:endParaRP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4564805" y="3610126"/>
            <a:ext cx="77544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 word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1095633" y="4707925"/>
            <a:ext cx="2206799" cy="13613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i="1" dirty="0">
                <a:solidFill>
                  <a:srgbClr val="1E3272"/>
                </a:solidFill>
                <a:latin typeface="Calibri" pitchFamily="34" charset="0"/>
              </a:rPr>
              <a:t>Format of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i="1" dirty="0">
                <a:solidFill>
                  <a:srgbClr val="1E3272"/>
                </a:solidFill>
                <a:latin typeface="Calibri" pitchFamily="34" charset="0"/>
              </a:rPr>
              <a:t>allocated and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i="1" dirty="0">
                <a:solidFill>
                  <a:srgbClr val="1E3272"/>
                </a:solidFill>
                <a:latin typeface="Calibri" pitchFamily="34" charset="0"/>
              </a:rPr>
              <a:t>free blocks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3962400" y="4660901"/>
            <a:ext cx="2235200" cy="128587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dirty="0">
                <a:solidFill>
                  <a:srgbClr val="1E3272"/>
                </a:solidFill>
                <a:latin typeface="Calibri" pitchFamily="34" charset="0"/>
              </a:rPr>
              <a:t>P</a:t>
            </a:r>
            <a:r>
              <a:rPr lang="en-GB" sz="2800" b="1" dirty="0" smtClean="0">
                <a:solidFill>
                  <a:srgbClr val="1E3272"/>
                </a:solidFill>
                <a:latin typeface="Calibri" pitchFamily="34" charset="0"/>
              </a:rPr>
              <a:t>ayload</a:t>
            </a:r>
            <a:endParaRPr lang="en-GB" sz="1600" b="1" dirty="0">
              <a:solidFill>
                <a:srgbClr val="1E3272"/>
              </a:solidFill>
              <a:latin typeface="Calibri" pitchFamily="34" charset="0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6675967" y="4302557"/>
            <a:ext cx="2867878" cy="24471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rgbClr val="1E3272"/>
                </a:solidFill>
                <a:latin typeface="Calibri" pitchFamily="34" charset="0"/>
              </a:rPr>
              <a:t>a = 1:</a:t>
            </a:r>
            <a:r>
              <a:rPr lang="en-GB" sz="2000" b="1" dirty="0" smtClean="0">
                <a:solidFill>
                  <a:srgbClr val="1E3272"/>
                </a:solidFill>
                <a:latin typeface="Calibri" pitchFamily="34" charset="0"/>
              </a:rPr>
              <a:t> Allocated </a:t>
            </a:r>
            <a:r>
              <a:rPr lang="en-GB" sz="2000" b="1" dirty="0">
                <a:solidFill>
                  <a:srgbClr val="1E3272"/>
                </a:solidFill>
                <a:latin typeface="Calibri" pitchFamily="34" charset="0"/>
              </a:rPr>
              <a:t>block 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rgbClr val="1E3272"/>
                </a:solidFill>
                <a:latin typeface="Calibri" pitchFamily="34" charset="0"/>
              </a:rPr>
              <a:t>a = 0:</a:t>
            </a:r>
            <a:r>
              <a:rPr lang="en-GB" sz="2000" b="1" dirty="0" smtClean="0">
                <a:solidFill>
                  <a:srgbClr val="1E3272"/>
                </a:solidFill>
                <a:latin typeface="Calibri" pitchFamily="34" charset="0"/>
              </a:rPr>
              <a:t> Free </a:t>
            </a:r>
            <a:r>
              <a:rPr lang="en-GB" sz="2000" b="1" dirty="0">
                <a:solidFill>
                  <a:srgbClr val="1E3272"/>
                </a:solidFill>
                <a:latin typeface="Calibri" pitchFamily="34" charset="0"/>
              </a:rPr>
              <a:t>block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b="1" dirty="0" smtClean="0">
              <a:solidFill>
                <a:srgbClr val="1E3272"/>
              </a:solidFill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rgbClr val="1E3272"/>
                </a:solidFill>
                <a:latin typeface="Calibri" pitchFamily="34" charset="0"/>
              </a:rPr>
              <a:t>S</a:t>
            </a:r>
            <a:r>
              <a:rPr lang="en-GB" sz="2000" b="1" dirty="0" smtClean="0">
                <a:solidFill>
                  <a:srgbClr val="1E3272"/>
                </a:solidFill>
                <a:latin typeface="Calibri" pitchFamily="34" charset="0"/>
              </a:rPr>
              <a:t>ize</a:t>
            </a:r>
            <a:r>
              <a:rPr lang="en-GB" sz="2000" b="1" dirty="0">
                <a:solidFill>
                  <a:srgbClr val="1E3272"/>
                </a:solidFill>
                <a:latin typeface="Calibri" pitchFamily="34" charset="0"/>
              </a:rPr>
              <a:t>: block size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b="1" dirty="0" smtClean="0">
              <a:solidFill>
                <a:srgbClr val="1E3272"/>
              </a:solidFill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rgbClr val="1E3272"/>
                </a:solidFill>
                <a:latin typeface="Calibri" pitchFamily="34" charset="0"/>
              </a:rPr>
              <a:t>P</a:t>
            </a:r>
            <a:r>
              <a:rPr lang="en-GB" sz="2000" b="1" dirty="0" smtClean="0">
                <a:solidFill>
                  <a:srgbClr val="1E3272"/>
                </a:solidFill>
                <a:latin typeface="Calibri" pitchFamily="34" charset="0"/>
              </a:rPr>
              <a:t>ayload</a:t>
            </a:r>
            <a:r>
              <a:rPr lang="en-GB" sz="2000" b="1" dirty="0">
                <a:solidFill>
                  <a:srgbClr val="1E3272"/>
                </a:solidFill>
                <a:latin typeface="Calibri" pitchFamily="34" charset="0"/>
              </a:rPr>
              <a:t>: application data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rgbClr val="1E3272"/>
                </a:solidFill>
                <a:latin typeface="Calibri" pitchFamily="34" charset="0"/>
              </a:rPr>
              <a:t>(allocated blocks only)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5791200" y="4279900"/>
            <a:ext cx="4064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1E3272"/>
                </a:solidFill>
                <a:latin typeface="Calibri" pitchFamily="34" charset="0"/>
              </a:rPr>
              <a:t>a</a:t>
            </a:r>
            <a:endParaRPr lang="en-GB" sz="1600" b="1" dirty="0">
              <a:solidFill>
                <a:srgbClr val="1E3272"/>
              </a:solidFill>
              <a:latin typeface="Calibri" pitchFamily="34" charset="0"/>
            </a:endParaRPr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3962400" y="5943600"/>
            <a:ext cx="22352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</a:rPr>
              <a:t>O</a:t>
            </a:r>
            <a:r>
              <a:rPr lang="en-GB" b="1" dirty="0" smtClean="0">
                <a:latin typeface="Calibri" pitchFamily="34" charset="0"/>
              </a:rPr>
              <a:t>ptional</a:t>
            </a:r>
            <a:endParaRPr lang="en-GB" b="1" dirty="0">
              <a:latin typeface="Calibri" pitchFamily="34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</a:rPr>
              <a:t>padding</a:t>
            </a:r>
          </a:p>
        </p:txBody>
      </p:sp>
      <p:sp>
        <p:nvSpPr>
          <p:cNvPr id="33" name="AutoShape 8"/>
          <p:cNvSpPr>
            <a:spLocks/>
          </p:cNvSpPr>
          <p:nvPr/>
        </p:nvSpPr>
        <p:spPr bwMode="auto">
          <a:xfrm rot="16200000">
            <a:off x="4965703" y="2942625"/>
            <a:ext cx="228600" cy="2235201"/>
          </a:xfrm>
          <a:prstGeom prst="rightBrace">
            <a:avLst>
              <a:gd name="adj1" fmla="val 118750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28" grpId="0"/>
      <p:bldP spid="29" grpId="0" animBg="1"/>
      <p:bldP spid="30" grpId="0"/>
      <p:bldP spid="31" grpId="0" animBg="1"/>
      <p:bldP spid="32" grpId="0" animBg="1"/>
      <p:bldP spid="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Implicit Free List Example</a:t>
            </a:r>
            <a:endParaRPr lang="en-US" dirty="0"/>
          </a:p>
        </p:txBody>
      </p:sp>
      <p:sp>
        <p:nvSpPr>
          <p:cNvPr id="25" name="Text Box 404"/>
          <p:cNvSpPr txBox="1">
            <a:spLocks noChangeAspect="1" noChangeArrowheads="1"/>
          </p:cNvSpPr>
          <p:nvPr/>
        </p:nvSpPr>
        <p:spPr bwMode="auto">
          <a:xfrm>
            <a:off x="200714" y="2057400"/>
            <a:ext cx="685188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Start </a:t>
            </a:r>
          </a:p>
          <a:p>
            <a:pPr algn="ctr"/>
            <a:r>
              <a:rPr lang="en-US" sz="1800" dirty="0">
                <a:latin typeface="+mn-lt"/>
              </a:rPr>
              <a:t>of </a:t>
            </a:r>
          </a:p>
          <a:p>
            <a:pPr algn="ctr"/>
            <a:r>
              <a:rPr lang="en-US" sz="1800" dirty="0">
                <a:latin typeface="+mn-lt"/>
              </a:rPr>
              <a:t>heap</a:t>
            </a:r>
          </a:p>
        </p:txBody>
      </p:sp>
      <p:sp>
        <p:nvSpPr>
          <p:cNvPr id="43" name="Line 429"/>
          <p:cNvSpPr>
            <a:spLocks noChangeAspect="1" noChangeShapeType="1"/>
          </p:cNvSpPr>
          <p:nvPr/>
        </p:nvSpPr>
        <p:spPr bwMode="auto">
          <a:xfrm flipV="1">
            <a:off x="1412921" y="4070976"/>
            <a:ext cx="0" cy="5010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44" name="Text Box 431"/>
          <p:cNvSpPr txBox="1">
            <a:spLocks noChangeAspect="1" noChangeArrowheads="1"/>
          </p:cNvSpPr>
          <p:nvPr/>
        </p:nvSpPr>
        <p:spPr bwMode="auto">
          <a:xfrm>
            <a:off x="1468643" y="3940314"/>
            <a:ext cx="2484279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+mn-lt"/>
              </a:rPr>
              <a:t>Double</a:t>
            </a:r>
            <a:r>
              <a:rPr lang="en-US" sz="2000" dirty="0" smtClean="0">
                <a:latin typeface="+mn-lt"/>
              </a:rPr>
              <a:t>-word</a:t>
            </a:r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aligned</a:t>
            </a:r>
          </a:p>
        </p:txBody>
      </p:sp>
      <p:sp>
        <p:nvSpPr>
          <p:cNvPr id="5" name="Rectangle 432"/>
          <p:cNvSpPr>
            <a:spLocks noChangeAspect="1" noChangeArrowheads="1"/>
          </p:cNvSpPr>
          <p:nvPr/>
        </p:nvSpPr>
        <p:spPr bwMode="auto">
          <a:xfrm>
            <a:off x="8278419" y="2310981"/>
            <a:ext cx="527293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6" name="Rectangle 379"/>
          <p:cNvSpPr>
            <a:spLocks noChangeAspect="1" noChangeArrowheads="1"/>
          </p:cNvSpPr>
          <p:nvPr/>
        </p:nvSpPr>
        <p:spPr bwMode="auto">
          <a:xfrm>
            <a:off x="1962262" y="2310981"/>
            <a:ext cx="527293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latin typeface="+mn-lt"/>
              </a:rPr>
              <a:t>8/0</a:t>
            </a:r>
          </a:p>
        </p:txBody>
      </p:sp>
      <p:sp>
        <p:nvSpPr>
          <p:cNvPr id="7" name="Rectangle 380"/>
          <p:cNvSpPr>
            <a:spLocks noChangeAspect="1" noChangeArrowheads="1"/>
          </p:cNvSpPr>
          <p:nvPr/>
        </p:nvSpPr>
        <p:spPr bwMode="auto">
          <a:xfrm>
            <a:off x="2489555" y="2310981"/>
            <a:ext cx="525021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8" name="Rectangle 384"/>
          <p:cNvSpPr>
            <a:spLocks noChangeAspect="1" noChangeArrowheads="1"/>
          </p:cNvSpPr>
          <p:nvPr/>
        </p:nvSpPr>
        <p:spPr bwMode="auto">
          <a:xfrm>
            <a:off x="2996392" y="2310981"/>
            <a:ext cx="525021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+mn-lt"/>
              </a:rPr>
              <a:t>16/1</a:t>
            </a:r>
          </a:p>
        </p:txBody>
      </p:sp>
      <p:sp>
        <p:nvSpPr>
          <p:cNvPr id="9" name="Rectangle 385"/>
          <p:cNvSpPr>
            <a:spLocks noChangeAspect="1" noChangeArrowheads="1"/>
          </p:cNvSpPr>
          <p:nvPr/>
        </p:nvSpPr>
        <p:spPr bwMode="auto">
          <a:xfrm>
            <a:off x="3521413" y="2310981"/>
            <a:ext cx="527293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0" name="Rectangle 386"/>
          <p:cNvSpPr>
            <a:spLocks noChangeAspect="1" noChangeArrowheads="1"/>
          </p:cNvSpPr>
          <p:nvPr/>
        </p:nvSpPr>
        <p:spPr bwMode="auto">
          <a:xfrm>
            <a:off x="4048707" y="2310981"/>
            <a:ext cx="527293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1" name="Rectangle 387" descr="Wide upward diagonal"/>
          <p:cNvSpPr>
            <a:spLocks noChangeAspect="1" noChangeArrowheads="1"/>
          </p:cNvSpPr>
          <p:nvPr/>
        </p:nvSpPr>
        <p:spPr bwMode="auto">
          <a:xfrm>
            <a:off x="4576002" y="2310981"/>
            <a:ext cx="525021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2" name="Rectangle 388"/>
          <p:cNvSpPr>
            <a:spLocks noChangeAspect="1" noChangeArrowheads="1"/>
          </p:cNvSpPr>
          <p:nvPr/>
        </p:nvSpPr>
        <p:spPr bwMode="auto">
          <a:xfrm>
            <a:off x="5664679" y="2310981"/>
            <a:ext cx="525021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3" name="Rectangle 389"/>
          <p:cNvSpPr>
            <a:spLocks noChangeAspect="1" noChangeArrowheads="1"/>
          </p:cNvSpPr>
          <p:nvPr/>
        </p:nvSpPr>
        <p:spPr bwMode="auto">
          <a:xfrm>
            <a:off x="6189700" y="2310981"/>
            <a:ext cx="527293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4" name="Rectangle 390"/>
          <p:cNvSpPr>
            <a:spLocks noChangeAspect="1" noChangeArrowheads="1"/>
          </p:cNvSpPr>
          <p:nvPr/>
        </p:nvSpPr>
        <p:spPr bwMode="auto">
          <a:xfrm>
            <a:off x="6716994" y="2310981"/>
            <a:ext cx="525021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5" name="Rectangle 391"/>
          <p:cNvSpPr>
            <a:spLocks noChangeAspect="1" noChangeArrowheads="1"/>
          </p:cNvSpPr>
          <p:nvPr/>
        </p:nvSpPr>
        <p:spPr bwMode="auto">
          <a:xfrm>
            <a:off x="7242015" y="2310981"/>
            <a:ext cx="527293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6" name="Rectangle 392"/>
          <p:cNvSpPr>
            <a:spLocks noChangeAspect="1" noChangeArrowheads="1"/>
          </p:cNvSpPr>
          <p:nvPr/>
        </p:nvSpPr>
        <p:spPr bwMode="auto">
          <a:xfrm>
            <a:off x="7769308" y="2310981"/>
            <a:ext cx="527293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7" name="Rectangle 393"/>
          <p:cNvSpPr>
            <a:spLocks noChangeAspect="1" noChangeArrowheads="1"/>
          </p:cNvSpPr>
          <p:nvPr/>
        </p:nvSpPr>
        <p:spPr bwMode="auto">
          <a:xfrm>
            <a:off x="9289823" y="2310981"/>
            <a:ext cx="527293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+mn-lt"/>
              </a:rPr>
              <a:t>16/1</a:t>
            </a:r>
          </a:p>
        </p:txBody>
      </p:sp>
      <p:sp>
        <p:nvSpPr>
          <p:cNvPr id="18" name="Rectangle 394"/>
          <p:cNvSpPr>
            <a:spLocks noChangeAspect="1" noChangeArrowheads="1"/>
          </p:cNvSpPr>
          <p:nvPr/>
        </p:nvSpPr>
        <p:spPr bwMode="auto">
          <a:xfrm>
            <a:off x="9817116" y="2310981"/>
            <a:ext cx="525021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9" name="Rectangle 395"/>
          <p:cNvSpPr>
            <a:spLocks noChangeAspect="1" noChangeArrowheads="1"/>
          </p:cNvSpPr>
          <p:nvPr/>
        </p:nvSpPr>
        <p:spPr bwMode="auto">
          <a:xfrm>
            <a:off x="5137386" y="2310981"/>
            <a:ext cx="527293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+mn-lt"/>
              </a:rPr>
              <a:t>32/0</a:t>
            </a:r>
          </a:p>
        </p:txBody>
      </p:sp>
      <p:sp>
        <p:nvSpPr>
          <p:cNvPr id="20" name="Freeform 396"/>
          <p:cNvSpPr>
            <a:spLocks noChangeAspect="1"/>
          </p:cNvSpPr>
          <p:nvPr/>
        </p:nvSpPr>
        <p:spPr bwMode="auto">
          <a:xfrm>
            <a:off x="2071356" y="1777268"/>
            <a:ext cx="1075043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28" y="0"/>
              </a:cxn>
              <a:cxn ang="0">
                <a:pos x="960" y="144"/>
              </a:cxn>
            </a:cxnLst>
            <a:rect l="0" t="0" r="r" b="b"/>
            <a:pathLst>
              <a:path w="960" h="144">
                <a:moveTo>
                  <a:pt x="0" y="144"/>
                </a:moveTo>
                <a:cubicBezTo>
                  <a:pt x="184" y="72"/>
                  <a:pt x="368" y="0"/>
                  <a:pt x="528" y="0"/>
                </a:cubicBezTo>
                <a:cubicBezTo>
                  <a:pt x="688" y="0"/>
                  <a:pt x="824" y="72"/>
                  <a:pt x="960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21" name="Freeform 397"/>
          <p:cNvSpPr>
            <a:spLocks noChangeAspect="1"/>
          </p:cNvSpPr>
          <p:nvPr/>
        </p:nvSpPr>
        <p:spPr bwMode="auto">
          <a:xfrm>
            <a:off x="3241857" y="1777268"/>
            <a:ext cx="1990987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22" name="Freeform 398"/>
          <p:cNvSpPr>
            <a:spLocks noChangeAspect="1"/>
          </p:cNvSpPr>
          <p:nvPr/>
        </p:nvSpPr>
        <p:spPr bwMode="auto">
          <a:xfrm>
            <a:off x="5273755" y="1759329"/>
            <a:ext cx="4134253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23" name="Rectangle 399"/>
          <p:cNvSpPr>
            <a:spLocks noChangeAspect="1" noChangeArrowheads="1"/>
          </p:cNvSpPr>
          <p:nvPr/>
        </p:nvSpPr>
        <p:spPr bwMode="auto">
          <a:xfrm>
            <a:off x="10342136" y="2310981"/>
            <a:ext cx="527293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24" name="Rectangle 403" descr="Wide upward diagonal"/>
          <p:cNvSpPr>
            <a:spLocks noChangeAspect="1" noChangeArrowheads="1"/>
          </p:cNvSpPr>
          <p:nvPr/>
        </p:nvSpPr>
        <p:spPr bwMode="auto">
          <a:xfrm>
            <a:off x="1434968" y="2310981"/>
            <a:ext cx="527293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200">
              <a:latin typeface="+mn-lt"/>
            </a:endParaRPr>
          </a:p>
        </p:txBody>
      </p:sp>
      <p:sp>
        <p:nvSpPr>
          <p:cNvPr id="26" name="Rectangle 406"/>
          <p:cNvSpPr>
            <a:spLocks noChangeAspect="1" noChangeArrowheads="1"/>
          </p:cNvSpPr>
          <p:nvPr/>
        </p:nvSpPr>
        <p:spPr bwMode="auto">
          <a:xfrm>
            <a:off x="1962262" y="2308738"/>
            <a:ext cx="1036404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27" name="Rectangle 407"/>
          <p:cNvSpPr>
            <a:spLocks noChangeAspect="1" noChangeArrowheads="1"/>
          </p:cNvSpPr>
          <p:nvPr/>
        </p:nvSpPr>
        <p:spPr bwMode="auto">
          <a:xfrm>
            <a:off x="2998666" y="2308738"/>
            <a:ext cx="2127357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28" name="Text Box 410"/>
          <p:cNvSpPr txBox="1">
            <a:spLocks noChangeAspect="1" noChangeArrowheads="1"/>
          </p:cNvSpPr>
          <p:nvPr/>
        </p:nvSpPr>
        <p:spPr bwMode="auto">
          <a:xfrm>
            <a:off x="1302694" y="1978813"/>
            <a:ext cx="744114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Unused</a:t>
            </a:r>
          </a:p>
        </p:txBody>
      </p:sp>
      <p:sp>
        <p:nvSpPr>
          <p:cNvPr id="29" name="Line 411"/>
          <p:cNvSpPr>
            <a:spLocks noChangeAspect="1" noChangeShapeType="1"/>
          </p:cNvSpPr>
          <p:nvPr/>
        </p:nvSpPr>
        <p:spPr bwMode="auto">
          <a:xfrm flipV="1">
            <a:off x="2489555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0" name="Line 413"/>
          <p:cNvSpPr>
            <a:spLocks noChangeAspect="1" noChangeShapeType="1"/>
          </p:cNvSpPr>
          <p:nvPr/>
        </p:nvSpPr>
        <p:spPr bwMode="auto">
          <a:xfrm flipV="1">
            <a:off x="3525959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1" name="Line 414"/>
          <p:cNvSpPr>
            <a:spLocks noChangeAspect="1" noChangeShapeType="1"/>
          </p:cNvSpPr>
          <p:nvPr/>
        </p:nvSpPr>
        <p:spPr bwMode="auto">
          <a:xfrm flipV="1">
            <a:off x="4580547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2" name="Line 415"/>
          <p:cNvSpPr>
            <a:spLocks noChangeAspect="1" noChangeShapeType="1"/>
          </p:cNvSpPr>
          <p:nvPr/>
        </p:nvSpPr>
        <p:spPr bwMode="auto">
          <a:xfrm flipV="1">
            <a:off x="5671499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3" name="Line 416"/>
          <p:cNvSpPr>
            <a:spLocks noChangeAspect="1" noChangeShapeType="1"/>
          </p:cNvSpPr>
          <p:nvPr/>
        </p:nvSpPr>
        <p:spPr bwMode="auto">
          <a:xfrm flipV="1">
            <a:off x="6726085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4" name="Line 417"/>
          <p:cNvSpPr>
            <a:spLocks noChangeAspect="1" noChangeShapeType="1"/>
          </p:cNvSpPr>
          <p:nvPr/>
        </p:nvSpPr>
        <p:spPr bwMode="auto">
          <a:xfrm flipV="1">
            <a:off x="7762489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5" name="Line 418"/>
          <p:cNvSpPr>
            <a:spLocks noChangeAspect="1" noChangeShapeType="1"/>
          </p:cNvSpPr>
          <p:nvPr/>
        </p:nvSpPr>
        <p:spPr bwMode="auto">
          <a:xfrm flipV="1">
            <a:off x="9835297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6" name="Line 419"/>
          <p:cNvSpPr>
            <a:spLocks noChangeAspect="1" noChangeShapeType="1"/>
          </p:cNvSpPr>
          <p:nvPr/>
        </p:nvSpPr>
        <p:spPr bwMode="auto">
          <a:xfrm flipV="1">
            <a:off x="1453151" y="286487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7" name="Line 420"/>
          <p:cNvSpPr>
            <a:spLocks noChangeAspect="1" noChangeShapeType="1"/>
          </p:cNvSpPr>
          <p:nvPr/>
        </p:nvSpPr>
        <p:spPr bwMode="auto">
          <a:xfrm flipV="1">
            <a:off x="10889885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8" name="Rectangle 421"/>
          <p:cNvSpPr>
            <a:spLocks noChangeAspect="1" noChangeArrowheads="1"/>
          </p:cNvSpPr>
          <p:nvPr/>
        </p:nvSpPr>
        <p:spPr bwMode="auto">
          <a:xfrm>
            <a:off x="10869431" y="2310981"/>
            <a:ext cx="527293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9" name="Rectangle 409"/>
          <p:cNvSpPr>
            <a:spLocks noChangeAspect="1" noChangeArrowheads="1"/>
          </p:cNvSpPr>
          <p:nvPr/>
        </p:nvSpPr>
        <p:spPr bwMode="auto">
          <a:xfrm>
            <a:off x="9303460" y="2308738"/>
            <a:ext cx="2109173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40" name="Freeform 422"/>
          <p:cNvSpPr>
            <a:spLocks noChangeAspect="1"/>
          </p:cNvSpPr>
          <p:nvPr/>
        </p:nvSpPr>
        <p:spPr bwMode="auto">
          <a:xfrm>
            <a:off x="9478467" y="1752601"/>
            <a:ext cx="1990987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41" name="Rectangle 423" descr="Wide upward diagonal"/>
          <p:cNvSpPr>
            <a:spLocks noChangeAspect="1" noChangeArrowheads="1"/>
          </p:cNvSpPr>
          <p:nvPr/>
        </p:nvSpPr>
        <p:spPr bwMode="auto">
          <a:xfrm>
            <a:off x="11398996" y="2310981"/>
            <a:ext cx="527293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+mn-lt"/>
              </a:rPr>
              <a:t>0/1</a:t>
            </a:r>
          </a:p>
        </p:txBody>
      </p:sp>
      <p:sp>
        <p:nvSpPr>
          <p:cNvPr id="42" name="Rectangle 426"/>
          <p:cNvSpPr>
            <a:spLocks noChangeAspect="1" noChangeArrowheads="1"/>
          </p:cNvSpPr>
          <p:nvPr/>
        </p:nvSpPr>
        <p:spPr bwMode="auto">
          <a:xfrm>
            <a:off x="11398996" y="2308738"/>
            <a:ext cx="490928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45" name="Rectangle 433"/>
          <p:cNvSpPr>
            <a:spLocks noChangeAspect="1" noChangeArrowheads="1"/>
          </p:cNvSpPr>
          <p:nvPr/>
        </p:nvSpPr>
        <p:spPr bwMode="auto">
          <a:xfrm>
            <a:off x="8787530" y="2293040"/>
            <a:ext cx="527293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46" name="Rectangle 408"/>
          <p:cNvSpPr>
            <a:spLocks noChangeAspect="1" noChangeArrowheads="1"/>
          </p:cNvSpPr>
          <p:nvPr/>
        </p:nvSpPr>
        <p:spPr bwMode="auto">
          <a:xfrm>
            <a:off x="5126023" y="2308738"/>
            <a:ext cx="4181983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47" name="Line 434"/>
          <p:cNvSpPr>
            <a:spLocks noChangeAspect="1" noChangeShapeType="1"/>
          </p:cNvSpPr>
          <p:nvPr/>
        </p:nvSpPr>
        <p:spPr bwMode="auto">
          <a:xfrm flipV="1">
            <a:off x="8780712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853880" y="3886201"/>
            <a:ext cx="51596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Allocated blocks: shaded</a:t>
            </a:r>
          </a:p>
          <a:p>
            <a:r>
              <a:rPr lang="en-US" sz="2000" dirty="0" smtClean="0">
                <a:latin typeface="Calibri" pitchFamily="34" charset="0"/>
              </a:rPr>
              <a:t>Free blocks: </a:t>
            </a:r>
            <a:r>
              <a:rPr lang="en-US" sz="2000" dirty="0" err="1" smtClean="0">
                <a:latin typeface="Calibri" pitchFamily="34" charset="0"/>
              </a:rPr>
              <a:t>unshaded</a:t>
            </a:r>
            <a:endParaRPr lang="en-US" sz="2000" dirty="0" smtClean="0">
              <a:latin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</a:rPr>
              <a:t>Headers: labeled with size in bytes/allocated bit</a:t>
            </a:r>
          </a:p>
        </p:txBody>
      </p:sp>
      <p:sp>
        <p:nvSpPr>
          <p:cNvPr id="48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17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868680" y="114300"/>
            <a:ext cx="10472420" cy="850900"/>
          </a:xfrm>
          <a:ln/>
        </p:spPr>
        <p:txBody>
          <a:bodyPr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List: Finding a Free Block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1851" y="965200"/>
            <a:ext cx="10521949" cy="5608638"/>
          </a:xfrm>
          <a:ln/>
        </p:spPr>
        <p:txBody>
          <a:bodyPr>
            <a:noAutofit/>
          </a:bodyPr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400" b="1" i="1" dirty="0">
                <a:solidFill>
                  <a:srgbClr val="C00000"/>
                </a:solidFill>
              </a:rPr>
              <a:t>First fit: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1" dirty="0"/>
              <a:t>Search list from beginning, choose </a:t>
            </a:r>
            <a:r>
              <a:rPr lang="en-GB" sz="2000" b="1" i="1" dirty="0">
                <a:solidFill>
                  <a:srgbClr val="C00000"/>
                </a:solidFill>
              </a:rPr>
              <a:t>first</a:t>
            </a:r>
            <a:r>
              <a:rPr lang="en-GB" sz="2000" b="1" dirty="0"/>
              <a:t> free block that </a:t>
            </a:r>
            <a:r>
              <a:rPr lang="en-GB" sz="2000" b="1" dirty="0" smtClean="0"/>
              <a:t>fits:</a:t>
            </a:r>
            <a:endParaRPr lang="en-GB" sz="3600" b="1" i="1" dirty="0" smtClean="0">
              <a:solidFill>
                <a:srgbClr val="C00000"/>
              </a:solidFill>
              <a:ea typeface="+mn-ea"/>
              <a:cs typeface="+mn-cs"/>
            </a:endParaRPr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b="1" dirty="0"/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b="1" dirty="0"/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b="1" dirty="0"/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b="1" dirty="0"/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1" dirty="0" smtClean="0"/>
              <a:t>Can </a:t>
            </a:r>
            <a:r>
              <a:rPr lang="en-GB" sz="2000" b="1" dirty="0"/>
              <a:t>take linear time in total number of blocks (allocated and free)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1" dirty="0"/>
              <a:t>In practice it can cause “splinters” at beginning of list</a:t>
            </a:r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400" b="1" i="1" dirty="0">
                <a:solidFill>
                  <a:srgbClr val="C00000"/>
                </a:solidFill>
              </a:rPr>
              <a:t>Next fit: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1" dirty="0">
                <a:solidFill>
                  <a:srgbClr val="1E3272"/>
                </a:solidFill>
              </a:rPr>
              <a:t>Like </a:t>
            </a:r>
            <a:r>
              <a:rPr lang="en-GB" sz="2000" b="1" dirty="0" smtClean="0">
                <a:solidFill>
                  <a:srgbClr val="1E3272"/>
                </a:solidFill>
              </a:rPr>
              <a:t>first fit</a:t>
            </a:r>
            <a:r>
              <a:rPr lang="en-GB" sz="2000" b="1" dirty="0">
                <a:solidFill>
                  <a:srgbClr val="1E3272"/>
                </a:solidFill>
              </a:rPr>
              <a:t>, but search list starting where previous search finished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1" dirty="0">
                <a:solidFill>
                  <a:srgbClr val="1E3272"/>
                </a:solidFill>
              </a:rPr>
              <a:t>Should often be faster than </a:t>
            </a:r>
            <a:r>
              <a:rPr lang="en-GB" sz="2000" b="1" dirty="0" smtClean="0">
                <a:solidFill>
                  <a:srgbClr val="1E3272"/>
                </a:solidFill>
              </a:rPr>
              <a:t>first fit: avoids </a:t>
            </a:r>
            <a:r>
              <a:rPr lang="en-GB" sz="2000" b="1" dirty="0">
                <a:solidFill>
                  <a:srgbClr val="1E3272"/>
                </a:solidFill>
              </a:rPr>
              <a:t>re-scanning unhelpful blocks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1" dirty="0">
                <a:solidFill>
                  <a:srgbClr val="1E3272"/>
                </a:solidFill>
              </a:rPr>
              <a:t>Some research suggests that fragmentation is </a:t>
            </a:r>
            <a:r>
              <a:rPr lang="en-GB" sz="2000" b="1" dirty="0" smtClean="0">
                <a:solidFill>
                  <a:srgbClr val="1E3272"/>
                </a:solidFill>
              </a:rPr>
              <a:t>worse</a:t>
            </a:r>
            <a:endParaRPr lang="en-GB" sz="2000" b="1" dirty="0">
              <a:solidFill>
                <a:srgbClr val="1E3272"/>
              </a:solidFill>
            </a:endParaRPr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400" b="1" i="1" dirty="0">
                <a:solidFill>
                  <a:srgbClr val="C00000"/>
                </a:solidFill>
              </a:rPr>
              <a:t>Best fit: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1" dirty="0"/>
              <a:t>Search the list, choose the </a:t>
            </a:r>
            <a:r>
              <a:rPr lang="en-GB" sz="2000" b="1" i="1" dirty="0">
                <a:solidFill>
                  <a:srgbClr val="C00000"/>
                </a:solidFill>
              </a:rPr>
              <a:t>best</a:t>
            </a:r>
            <a:r>
              <a:rPr lang="en-GB" sz="2000" b="1" dirty="0"/>
              <a:t> free block: fits, with fewest bytes left over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1" dirty="0"/>
              <a:t>Keeps fragments </a:t>
            </a:r>
            <a:r>
              <a:rPr lang="en-GB" sz="2000" b="1" dirty="0" smtClean="0"/>
              <a:t>small—usually improves memory utilization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1" dirty="0"/>
              <a:t>Will typically run slower than </a:t>
            </a:r>
            <a:r>
              <a:rPr lang="en-GB" sz="2000" b="1" dirty="0" smtClean="0"/>
              <a:t>first fit</a:t>
            </a:r>
            <a:endParaRPr lang="en-GB" sz="2000" b="1" dirty="0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2895601" y="1746165"/>
            <a:ext cx="7464201" cy="125188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p = start;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while ((p &lt; end) &amp;&amp;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</a:rPr>
              <a:t>\\ not passed end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       ((*p &amp; 1) ||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</a:rPr>
              <a:t>\\ already allocated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       </a:t>
            </a:r>
            <a:r>
              <a:rPr lang="en-GB" sz="1600" b="1" dirty="0" smtClean="0">
                <a:latin typeface="Courier New" pitchFamily="49" charset="0"/>
              </a:rPr>
              <a:t>(*</a:t>
            </a:r>
            <a:r>
              <a:rPr lang="en-GB" sz="1600" b="1" dirty="0" err="1" smtClean="0">
                <a:latin typeface="Courier New" pitchFamily="49" charset="0"/>
              </a:rPr>
              <a:t>p</a:t>
            </a:r>
            <a:r>
              <a:rPr lang="en-GB" sz="1600" b="1" dirty="0" smtClean="0">
                <a:latin typeface="Courier New" pitchFamily="49" charset="0"/>
              </a:rPr>
              <a:t>  </a:t>
            </a:r>
            <a:r>
              <a:rPr lang="en-GB" sz="1600" b="1" dirty="0">
                <a:latin typeface="Courier New" pitchFamily="49" charset="0"/>
              </a:rPr>
              <a:t>&lt;= </a:t>
            </a:r>
            <a:r>
              <a:rPr lang="en-GB" sz="1600" b="1" dirty="0" err="1">
                <a:latin typeface="Courier New" pitchFamily="49" charset="0"/>
              </a:rPr>
              <a:t>len</a:t>
            </a:r>
            <a:r>
              <a:rPr lang="en-GB" sz="1600" b="1" dirty="0">
                <a:latin typeface="Courier New" pitchFamily="49" charset="0"/>
              </a:rPr>
              <a:t>)))  </a:t>
            </a:r>
            <a:r>
              <a:rPr lang="en-GB" sz="1600" b="1" dirty="0" smtClean="0">
                <a:latin typeface="Courier New" pitchFamily="49" charset="0"/>
              </a:rPr>
              <a:t> </a:t>
            </a:r>
            <a:r>
              <a:rPr lang="en-GB" sz="1600" b="1" dirty="0" smtClean="0">
                <a:solidFill>
                  <a:srgbClr val="990000"/>
                </a:solidFill>
                <a:latin typeface="Courier New" pitchFamily="49" charset="0"/>
              </a:rPr>
              <a:t>\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</a:rPr>
              <a:t>\ too small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  p = p + (*p &amp; -2);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</a:rPr>
              <a:t>\\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</a:rPr>
              <a:t>goto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</a:rPr>
              <a:t> next </a:t>
            </a:r>
            <a:r>
              <a:rPr lang="en-GB" sz="1600" b="1" dirty="0" smtClean="0">
                <a:solidFill>
                  <a:srgbClr val="990000"/>
                </a:solidFill>
                <a:latin typeface="Courier New" pitchFamily="49" charset="0"/>
              </a:rPr>
              <a:t>block (word addressed)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18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876300" y="176214"/>
            <a:ext cx="10490200" cy="776286"/>
          </a:xfrm>
          <a:ln/>
        </p:spPr>
        <p:txBody>
          <a:bodyPr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 dirty="0"/>
              <a:t>Implicit List: Allocating in Free Block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5499" y="990600"/>
            <a:ext cx="10579101" cy="5365750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Allocating in a free </a:t>
            </a:r>
            <a:r>
              <a:rPr lang="en-GB" dirty="0" smtClean="0"/>
              <a:t>block: </a:t>
            </a:r>
            <a:r>
              <a:rPr lang="en-GB" i="1" dirty="0" smtClean="0">
                <a:solidFill>
                  <a:srgbClr val="C00000"/>
                </a:solidFill>
              </a:rPr>
              <a:t>splitting</a:t>
            </a:r>
            <a:endParaRPr lang="en-GB" i="1" dirty="0">
              <a:solidFill>
                <a:srgbClr val="C00000"/>
              </a:solidFill>
            </a:endParaRP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Since allocated space might be smaller than free space, we might want to split the block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352037" y="4745816"/>
            <a:ext cx="9280402" cy="19213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ourier New" pitchFamily="49" charset="0"/>
              </a:rPr>
              <a:t>void addblock(ptr p, int len)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ourier New" pitchFamily="49" charset="0"/>
              </a:rPr>
              <a:t>  int newsize = ((len + 1) &gt;&gt; 1) &lt;&lt; 1;  </a:t>
            </a:r>
            <a:r>
              <a:rPr lang="en-GB" dirty="0">
                <a:solidFill>
                  <a:srgbClr val="990000"/>
                </a:solidFill>
                <a:latin typeface="Courier New" pitchFamily="49" charset="0"/>
              </a:rPr>
              <a:t>// </a:t>
            </a:r>
            <a:r>
              <a:rPr lang="en-GB" dirty="0" smtClean="0">
                <a:solidFill>
                  <a:srgbClr val="990000"/>
                </a:solidFill>
                <a:latin typeface="Courier New" pitchFamily="49" charset="0"/>
              </a:rPr>
              <a:t>round up to even</a:t>
            </a:r>
            <a:endParaRPr lang="en-GB" dirty="0">
              <a:solidFill>
                <a:srgbClr val="990000"/>
              </a:solidFill>
              <a:latin typeface="Courier New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ourier New" pitchFamily="49" charset="0"/>
              </a:rPr>
              <a:t>  int oldsize = *p &amp; -2;                </a:t>
            </a:r>
            <a:r>
              <a:rPr lang="en-GB" dirty="0">
                <a:solidFill>
                  <a:srgbClr val="990000"/>
                </a:solidFill>
                <a:latin typeface="Courier New" pitchFamily="49" charset="0"/>
              </a:rPr>
              <a:t>// mask out low bit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ourier New" pitchFamily="49" charset="0"/>
              </a:rPr>
              <a:t>  *p = newsize | 1;                     </a:t>
            </a:r>
            <a:r>
              <a:rPr lang="en-GB" dirty="0">
                <a:solidFill>
                  <a:srgbClr val="990000"/>
                </a:solidFill>
                <a:latin typeface="Courier New" pitchFamily="49" charset="0"/>
              </a:rPr>
              <a:t>// set new length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ourier New" pitchFamily="49" charset="0"/>
              </a:rPr>
              <a:t>  if (newsize &lt; oldsize)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ourier New" pitchFamily="49" charset="0"/>
              </a:rPr>
              <a:t>    *(p+newsize) = oldsize - newsize;   </a:t>
            </a:r>
            <a:r>
              <a:rPr lang="en-GB" dirty="0">
                <a:solidFill>
                  <a:srgbClr val="990000"/>
                </a:solidFill>
                <a:latin typeface="Courier New" pitchFamily="49" charset="0"/>
              </a:rPr>
              <a:t>// set length in remaining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ourier New" pitchFamily="49" charset="0"/>
              </a:rPr>
              <a:t>}                                       </a:t>
            </a:r>
            <a:r>
              <a:rPr lang="en-GB" dirty="0">
                <a:solidFill>
                  <a:srgbClr val="990000"/>
                </a:solidFill>
                <a:latin typeface="Courier New" pitchFamily="49" charset="0"/>
              </a:rPr>
              <a:t>//   part of block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2743200" y="3030838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3149600" y="3030838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3556000" y="3030838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3962400" y="3030838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4368800" y="3030838"/>
            <a:ext cx="4064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4775200" y="3030838"/>
            <a:ext cx="4064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5181600" y="3030838"/>
            <a:ext cx="4064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5588000" y="3030838"/>
            <a:ext cx="4064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6400800" y="3030838"/>
            <a:ext cx="406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6807200" y="3030838"/>
            <a:ext cx="406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7213600" y="3030838"/>
            <a:ext cx="406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7620000" y="3030838"/>
            <a:ext cx="406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8026400" y="3030838"/>
            <a:ext cx="406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8432800" y="3030838"/>
            <a:ext cx="4064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8839200" y="3030838"/>
            <a:ext cx="4064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5994400" y="3030838"/>
            <a:ext cx="406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6</a:t>
            </a:r>
          </a:p>
        </p:txBody>
      </p:sp>
      <p:sp>
        <p:nvSpPr>
          <p:cNvPr id="23572" name="Freeform 20"/>
          <p:cNvSpPr>
            <a:spLocks/>
          </p:cNvSpPr>
          <p:nvPr/>
        </p:nvSpPr>
        <p:spPr bwMode="auto">
          <a:xfrm>
            <a:off x="4572000" y="2794000"/>
            <a:ext cx="16256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3" name="Freeform 21"/>
          <p:cNvSpPr>
            <a:spLocks/>
          </p:cNvSpPr>
          <p:nvPr/>
        </p:nvSpPr>
        <p:spPr bwMode="auto">
          <a:xfrm>
            <a:off x="6197600" y="2794000"/>
            <a:ext cx="24384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4368800" y="4250789"/>
            <a:ext cx="4064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4775200" y="4250789"/>
            <a:ext cx="4064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5181600" y="4250789"/>
            <a:ext cx="4064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7" name="Rectangle 25"/>
          <p:cNvSpPr>
            <a:spLocks noChangeArrowheads="1"/>
          </p:cNvSpPr>
          <p:nvPr/>
        </p:nvSpPr>
        <p:spPr bwMode="auto">
          <a:xfrm>
            <a:off x="5588000" y="4250789"/>
            <a:ext cx="4064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6400800" y="4250789"/>
            <a:ext cx="4064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9" name="Rectangle 27"/>
          <p:cNvSpPr>
            <a:spLocks noChangeArrowheads="1"/>
          </p:cNvSpPr>
          <p:nvPr/>
        </p:nvSpPr>
        <p:spPr bwMode="auto">
          <a:xfrm>
            <a:off x="6807200" y="4250789"/>
            <a:ext cx="4064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0" name="Rectangle 28"/>
          <p:cNvSpPr>
            <a:spLocks noChangeArrowheads="1"/>
          </p:cNvSpPr>
          <p:nvPr/>
        </p:nvSpPr>
        <p:spPr bwMode="auto">
          <a:xfrm>
            <a:off x="7213600" y="4250789"/>
            <a:ext cx="4064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1" name="Rectangle 29"/>
          <p:cNvSpPr>
            <a:spLocks noChangeArrowheads="1"/>
          </p:cNvSpPr>
          <p:nvPr/>
        </p:nvSpPr>
        <p:spPr bwMode="auto">
          <a:xfrm>
            <a:off x="7620000" y="4250789"/>
            <a:ext cx="406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2" name="Rectangle 30"/>
          <p:cNvSpPr>
            <a:spLocks noChangeArrowheads="1"/>
          </p:cNvSpPr>
          <p:nvPr/>
        </p:nvSpPr>
        <p:spPr bwMode="auto">
          <a:xfrm>
            <a:off x="8026400" y="4250789"/>
            <a:ext cx="406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3" name="Rectangle 31"/>
          <p:cNvSpPr>
            <a:spLocks noChangeArrowheads="1"/>
          </p:cNvSpPr>
          <p:nvPr/>
        </p:nvSpPr>
        <p:spPr bwMode="auto">
          <a:xfrm>
            <a:off x="8432800" y="4250789"/>
            <a:ext cx="4064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23584" name="Rectangle 32"/>
          <p:cNvSpPr>
            <a:spLocks noChangeArrowheads="1"/>
          </p:cNvSpPr>
          <p:nvPr/>
        </p:nvSpPr>
        <p:spPr bwMode="auto">
          <a:xfrm>
            <a:off x="8839200" y="4250789"/>
            <a:ext cx="4064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5" name="Rectangle 33"/>
          <p:cNvSpPr>
            <a:spLocks noChangeArrowheads="1"/>
          </p:cNvSpPr>
          <p:nvPr/>
        </p:nvSpPr>
        <p:spPr bwMode="auto">
          <a:xfrm>
            <a:off x="5994400" y="4250789"/>
            <a:ext cx="4064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86" name="Freeform 34"/>
          <p:cNvSpPr>
            <a:spLocks/>
          </p:cNvSpPr>
          <p:nvPr/>
        </p:nvSpPr>
        <p:spPr bwMode="auto">
          <a:xfrm>
            <a:off x="4572000" y="4013951"/>
            <a:ext cx="16256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7" name="Line 35"/>
          <p:cNvSpPr>
            <a:spLocks noChangeShapeType="1"/>
          </p:cNvSpPr>
          <p:nvPr/>
        </p:nvSpPr>
        <p:spPr bwMode="auto">
          <a:xfrm flipV="1">
            <a:off x="6184544" y="3334052"/>
            <a:ext cx="2117" cy="231775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88" name="Text Box 36"/>
          <p:cNvSpPr txBox="1">
            <a:spLocks noChangeArrowheads="1"/>
          </p:cNvSpPr>
          <p:nvPr/>
        </p:nvSpPr>
        <p:spPr bwMode="auto">
          <a:xfrm>
            <a:off x="5977111" y="3208639"/>
            <a:ext cx="29236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</a:t>
            </a:r>
          </a:p>
        </p:txBody>
      </p:sp>
      <p:sp>
        <p:nvSpPr>
          <p:cNvPr id="23589" name="Freeform 37"/>
          <p:cNvSpPr>
            <a:spLocks/>
          </p:cNvSpPr>
          <p:nvPr/>
        </p:nvSpPr>
        <p:spPr bwMode="auto">
          <a:xfrm>
            <a:off x="2946400" y="2794000"/>
            <a:ext cx="16256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0" name="Text Box 38"/>
          <p:cNvSpPr txBox="1">
            <a:spLocks noChangeArrowheads="1"/>
          </p:cNvSpPr>
          <p:nvPr/>
        </p:nvSpPr>
        <p:spPr bwMode="auto">
          <a:xfrm>
            <a:off x="7641968" y="4236202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23591" name="Freeform 39"/>
          <p:cNvSpPr>
            <a:spLocks/>
          </p:cNvSpPr>
          <p:nvPr/>
        </p:nvSpPr>
        <p:spPr bwMode="auto">
          <a:xfrm>
            <a:off x="6096000" y="4013951"/>
            <a:ext cx="1727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2" name="Freeform 40"/>
          <p:cNvSpPr>
            <a:spLocks/>
          </p:cNvSpPr>
          <p:nvPr/>
        </p:nvSpPr>
        <p:spPr bwMode="auto">
          <a:xfrm>
            <a:off x="7823200" y="4090151"/>
            <a:ext cx="8128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3" name="Rectangle 41"/>
          <p:cNvSpPr>
            <a:spLocks noChangeArrowheads="1"/>
          </p:cNvSpPr>
          <p:nvPr/>
        </p:nvSpPr>
        <p:spPr bwMode="auto">
          <a:xfrm>
            <a:off x="2743200" y="4250789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94" name="Rectangle 42"/>
          <p:cNvSpPr>
            <a:spLocks noChangeArrowheads="1"/>
          </p:cNvSpPr>
          <p:nvPr/>
        </p:nvSpPr>
        <p:spPr bwMode="auto">
          <a:xfrm>
            <a:off x="3149600" y="4250789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5" name="Rectangle 43"/>
          <p:cNvSpPr>
            <a:spLocks noChangeArrowheads="1"/>
          </p:cNvSpPr>
          <p:nvPr/>
        </p:nvSpPr>
        <p:spPr bwMode="auto">
          <a:xfrm>
            <a:off x="3556000" y="4250789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6" name="Rectangle 44"/>
          <p:cNvSpPr>
            <a:spLocks noChangeArrowheads="1"/>
          </p:cNvSpPr>
          <p:nvPr/>
        </p:nvSpPr>
        <p:spPr bwMode="auto">
          <a:xfrm>
            <a:off x="3962400" y="4250789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7" name="Freeform 45"/>
          <p:cNvSpPr>
            <a:spLocks/>
          </p:cNvSpPr>
          <p:nvPr/>
        </p:nvSpPr>
        <p:spPr bwMode="auto">
          <a:xfrm>
            <a:off x="2946400" y="4013951"/>
            <a:ext cx="16256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8" name="Text Box 46"/>
          <p:cNvSpPr txBox="1">
            <a:spLocks noChangeArrowheads="1"/>
          </p:cNvSpPr>
          <p:nvPr/>
        </p:nvSpPr>
        <p:spPr bwMode="auto">
          <a:xfrm>
            <a:off x="1008830" y="3533239"/>
            <a:ext cx="2246769" cy="3676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 err="1">
                <a:solidFill>
                  <a:srgbClr val="1E3272"/>
                </a:solidFill>
                <a:latin typeface="Courier New" pitchFamily="49" charset="0"/>
              </a:rPr>
              <a:t>addblock</a:t>
            </a:r>
            <a:r>
              <a:rPr lang="en-GB" sz="2000" b="1" dirty="0">
                <a:solidFill>
                  <a:srgbClr val="1E3272"/>
                </a:solidFill>
                <a:latin typeface="Courier New" pitchFamily="49" charset="0"/>
              </a:rPr>
              <a:t>(p, </a:t>
            </a:r>
            <a:r>
              <a:rPr lang="en-GB" sz="2000" b="1" dirty="0" smtClean="0">
                <a:solidFill>
                  <a:srgbClr val="1E3272"/>
                </a:solidFill>
                <a:latin typeface="Courier New" pitchFamily="49" charset="0"/>
              </a:rPr>
              <a:t>4)</a:t>
            </a:r>
            <a:endParaRPr lang="en-GB" sz="2000" b="1" dirty="0">
              <a:solidFill>
                <a:srgbClr val="1E3272"/>
              </a:solidFill>
              <a:latin typeface="Courier New" pitchFamily="49" charset="0"/>
            </a:endParaRPr>
          </a:p>
        </p:txBody>
      </p:sp>
      <p:sp>
        <p:nvSpPr>
          <p:cNvPr id="48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19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Dynamic Memory Allocation	</a:t>
            </a:r>
            <a:endParaRPr lang="en-GB" dirty="0"/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876299" y="1181100"/>
            <a:ext cx="5054601" cy="515302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Programmers use </a:t>
            </a:r>
            <a:r>
              <a:rPr lang="en-US" i="1" dirty="0" smtClean="0">
                <a:solidFill>
                  <a:srgbClr val="990000"/>
                </a:solidFill>
              </a:rPr>
              <a:t>dynamic memory allocators </a:t>
            </a:r>
            <a:r>
              <a:rPr lang="en-US" dirty="0" smtClean="0"/>
              <a:t>(such as </a:t>
            </a:r>
            <a:r>
              <a:rPr lang="en-US" dirty="0" err="1" smtClean="0">
                <a:latin typeface="Courier New"/>
                <a:cs typeface="Courier New"/>
              </a:rPr>
              <a:t>malloc</a:t>
            </a:r>
            <a:r>
              <a:rPr lang="en-US" dirty="0" smtClean="0"/>
              <a:t>) to acquire VM at run time. </a:t>
            </a:r>
          </a:p>
          <a:p>
            <a:pPr lvl="1"/>
            <a:r>
              <a:rPr lang="en-US" dirty="0" smtClean="0"/>
              <a:t>For data structures whose size is only known at runtime.</a:t>
            </a:r>
          </a:p>
          <a:p>
            <a:r>
              <a:rPr lang="en-US" dirty="0" smtClean="0"/>
              <a:t>Dynamic memory allocators manage an area of process virtual memory known as the </a:t>
            </a:r>
            <a:r>
              <a:rPr lang="en-US" i="1" dirty="0" smtClean="0">
                <a:solidFill>
                  <a:srgbClr val="990000"/>
                </a:solidFill>
              </a:rPr>
              <a:t>heap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6134099" y="3728922"/>
            <a:ext cx="3619501" cy="614478"/>
          </a:xfrm>
          <a:prstGeom prst="rect">
            <a:avLst/>
          </a:prstGeom>
          <a:solidFill>
            <a:srgbClr val="C0C0C0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6134099" y="4338166"/>
            <a:ext cx="3619501" cy="659284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latin typeface="Calibri" pitchFamily="34" charset="0"/>
              </a:rPr>
              <a:t>Heap </a:t>
            </a:r>
            <a:r>
              <a:rPr lang="en-GB" sz="1800" b="1" dirty="0" smtClean="0">
                <a:latin typeface="Calibri" pitchFamily="34" charset="0"/>
              </a:rPr>
              <a:t>(</a:t>
            </a:r>
            <a:r>
              <a:rPr lang="en-GB" sz="1800" b="1" dirty="0">
                <a:latin typeface="Calibri" pitchFamily="34" charset="0"/>
              </a:rPr>
              <a:t>via </a:t>
            </a:r>
            <a:r>
              <a:rPr lang="en-GB" sz="1800" b="1" dirty="0" err="1">
                <a:latin typeface="Courier New" pitchFamily="49" charset="0"/>
              </a:rPr>
              <a:t>malloc</a:t>
            </a:r>
            <a:r>
              <a:rPr lang="en-GB" sz="1800" b="1" dirty="0">
                <a:latin typeface="Calibri" pitchFamily="34" charset="0"/>
              </a:rPr>
              <a:t>)</a:t>
            </a: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6134099" y="5740400"/>
            <a:ext cx="3619501" cy="400051"/>
          </a:xfrm>
          <a:prstGeom prst="rect">
            <a:avLst/>
          </a:prstGeom>
          <a:solidFill>
            <a:schemeClr val="bg1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</a:rPr>
              <a:t>P</a:t>
            </a:r>
            <a:r>
              <a:rPr lang="en-GB" sz="1800" b="1" dirty="0" smtClean="0">
                <a:latin typeface="Calibri" pitchFamily="34" charset="0"/>
              </a:rPr>
              <a:t>rogram </a:t>
            </a:r>
            <a:r>
              <a:rPr lang="en-GB" sz="1800" b="1" dirty="0">
                <a:latin typeface="Calibri" pitchFamily="34" charset="0"/>
              </a:rPr>
              <a:t>text (</a:t>
            </a:r>
            <a:r>
              <a:rPr lang="en-GB" sz="1800" b="1" dirty="0">
                <a:latin typeface="Courier New"/>
                <a:cs typeface="Courier New"/>
              </a:rPr>
              <a:t>.text</a:t>
            </a:r>
            <a:r>
              <a:rPr lang="en-GB" sz="1800" b="1" dirty="0">
                <a:latin typeface="Calibri" pitchFamily="34" charset="0"/>
              </a:rPr>
              <a:t>)</a:t>
            </a:r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6134099" y="5359400"/>
            <a:ext cx="3619501" cy="400051"/>
          </a:xfrm>
          <a:prstGeom prst="rect">
            <a:avLst/>
          </a:prstGeom>
          <a:solidFill>
            <a:schemeClr val="bg1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</a:rPr>
              <a:t>I</a:t>
            </a:r>
            <a:r>
              <a:rPr lang="en-GB" sz="1800" b="1" dirty="0" smtClean="0">
                <a:latin typeface="Calibri" pitchFamily="34" charset="0"/>
              </a:rPr>
              <a:t>nitialized </a:t>
            </a:r>
            <a:r>
              <a:rPr lang="en-GB" sz="1800" b="1" dirty="0">
                <a:latin typeface="Calibri" pitchFamily="34" charset="0"/>
              </a:rPr>
              <a:t>data (</a:t>
            </a:r>
            <a:r>
              <a:rPr lang="en-GB" sz="1800" b="1" dirty="0">
                <a:latin typeface="Courier New"/>
                <a:cs typeface="Courier New"/>
              </a:rPr>
              <a:t>.data</a:t>
            </a:r>
            <a:r>
              <a:rPr lang="en-GB" sz="1800" b="1" dirty="0">
                <a:latin typeface="Calibri" pitchFamily="34" charset="0"/>
              </a:rPr>
              <a:t>)</a:t>
            </a: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6134099" y="4978400"/>
            <a:ext cx="3619501" cy="400051"/>
          </a:xfrm>
          <a:prstGeom prst="rect">
            <a:avLst/>
          </a:prstGeom>
          <a:solidFill>
            <a:schemeClr val="bg1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</a:rPr>
              <a:t>U</a:t>
            </a:r>
            <a:r>
              <a:rPr lang="en-GB" sz="1800" b="1" dirty="0" smtClean="0">
                <a:latin typeface="Calibri" pitchFamily="34" charset="0"/>
              </a:rPr>
              <a:t>ninitialized </a:t>
            </a:r>
            <a:r>
              <a:rPr lang="en-GB" sz="1800" b="1" dirty="0">
                <a:latin typeface="Calibri" pitchFamily="34" charset="0"/>
              </a:rPr>
              <a:t>data (.</a:t>
            </a:r>
            <a:r>
              <a:rPr lang="en-GB" sz="1800" b="1" dirty="0" err="1">
                <a:latin typeface="Courier New"/>
                <a:cs typeface="Courier New"/>
              </a:rPr>
              <a:t>bss</a:t>
            </a:r>
            <a:r>
              <a:rPr lang="en-GB" sz="1800" b="1" dirty="0">
                <a:latin typeface="Calibri" pitchFamily="34" charset="0"/>
              </a:rPr>
              <a:t>)</a:t>
            </a:r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6134099" y="3411139"/>
            <a:ext cx="3619501" cy="337643"/>
          </a:xfrm>
          <a:prstGeom prst="rect">
            <a:avLst/>
          </a:prstGeom>
          <a:solidFill>
            <a:schemeClr val="bg1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latin typeface="Calibri" pitchFamily="34" charset="0"/>
              </a:rPr>
              <a:t>User s</a:t>
            </a:r>
            <a:r>
              <a:rPr lang="en-GB" sz="1800" b="1" dirty="0" smtClean="0">
                <a:latin typeface="Calibri" pitchFamily="34" charset="0"/>
              </a:rPr>
              <a:t>tack</a:t>
            </a:r>
            <a:endParaRPr lang="en-GB" sz="1800" b="1" dirty="0">
              <a:latin typeface="Calibri" pitchFamily="34" charset="0"/>
            </a:endParaRPr>
          </a:p>
        </p:txBody>
      </p:sp>
      <p:sp>
        <p:nvSpPr>
          <p:cNvPr id="7182" name="Rectangle 14"/>
          <p:cNvSpPr>
            <a:spLocks noChangeArrowheads="1"/>
          </p:cNvSpPr>
          <p:nvPr/>
        </p:nvSpPr>
        <p:spPr bwMode="auto">
          <a:xfrm>
            <a:off x="6134099" y="6121400"/>
            <a:ext cx="3619501" cy="400051"/>
          </a:xfrm>
          <a:prstGeom prst="rect">
            <a:avLst/>
          </a:prstGeom>
          <a:solidFill>
            <a:srgbClr val="C0C0C0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Text Box 15"/>
          <p:cNvSpPr txBox="1">
            <a:spLocks noChangeArrowheads="1"/>
          </p:cNvSpPr>
          <p:nvPr/>
        </p:nvSpPr>
        <p:spPr bwMode="auto">
          <a:xfrm>
            <a:off x="5803900" y="6339602"/>
            <a:ext cx="298778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</a:rPr>
              <a:t>0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9850178" y="3962403"/>
            <a:ext cx="2171702" cy="820738"/>
            <a:chOff x="4175" y="2483"/>
            <a:chExt cx="1026" cy="517"/>
          </a:xfrm>
        </p:grpSpPr>
        <p:sp>
          <p:nvSpPr>
            <p:cNvPr id="7188" name="Text Box 20"/>
            <p:cNvSpPr txBox="1">
              <a:spLocks noChangeArrowheads="1"/>
            </p:cNvSpPr>
            <p:nvPr/>
          </p:nvSpPr>
          <p:spPr bwMode="auto">
            <a:xfrm>
              <a:off x="4409" y="2483"/>
              <a:ext cx="792" cy="51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 dirty="0" smtClean="0">
                  <a:solidFill>
                    <a:srgbClr val="1E3272"/>
                  </a:solidFill>
                  <a:latin typeface="Calibri" pitchFamily="34" charset="0"/>
                </a:rPr>
                <a:t>Top of heap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 dirty="0" smtClean="0">
                  <a:solidFill>
                    <a:srgbClr val="1E3272"/>
                  </a:solidFill>
                  <a:latin typeface="Calibri" pitchFamily="34" charset="0"/>
                </a:rPr>
                <a:t> (</a:t>
              </a:r>
              <a:r>
                <a:rPr lang="en-GB" sz="2400" b="1" dirty="0" err="1" smtClean="0">
                  <a:solidFill>
                    <a:srgbClr val="1E3272"/>
                  </a:solidFill>
                  <a:latin typeface="Courier New"/>
                  <a:cs typeface="Courier New"/>
                </a:rPr>
                <a:t>brk</a:t>
              </a:r>
              <a:r>
                <a:rPr lang="en-GB" sz="2400" b="1" dirty="0" smtClean="0">
                  <a:solidFill>
                    <a:srgbClr val="1E3272"/>
                  </a:solidFill>
                  <a:latin typeface="Courier New"/>
                  <a:cs typeface="Courier New"/>
                </a:rPr>
                <a:t> </a:t>
              </a:r>
              <a:r>
                <a:rPr lang="en-GB" sz="2400" b="1" dirty="0" err="1" smtClean="0">
                  <a:solidFill>
                    <a:srgbClr val="1E3272"/>
                  </a:solidFill>
                  <a:latin typeface="Calibri" pitchFamily="34" charset="0"/>
                </a:rPr>
                <a:t>ptr</a:t>
              </a:r>
              <a:r>
                <a:rPr lang="en-GB" sz="2400" b="1" dirty="0" smtClean="0">
                  <a:solidFill>
                    <a:srgbClr val="1E3272"/>
                  </a:solidFill>
                  <a:latin typeface="Calibri" pitchFamily="34" charset="0"/>
                </a:rPr>
                <a:t>)</a:t>
              </a:r>
              <a:endParaRPr lang="en-GB" sz="2400" b="1" dirty="0">
                <a:solidFill>
                  <a:srgbClr val="1E3272"/>
                </a:solidFill>
                <a:latin typeface="Calibri" pitchFamily="34" charset="0"/>
              </a:endParaRPr>
            </a:p>
          </p:txBody>
        </p:sp>
        <p:sp>
          <p:nvSpPr>
            <p:cNvPr id="7189" name="Line 21"/>
            <p:cNvSpPr>
              <a:spLocks noChangeShapeType="1"/>
            </p:cNvSpPr>
            <p:nvPr/>
          </p:nvSpPr>
          <p:spPr bwMode="auto">
            <a:xfrm flipH="1">
              <a:off x="4175" y="2716"/>
              <a:ext cx="242" cy="1"/>
            </a:xfrm>
            <a:prstGeom prst="line">
              <a:avLst/>
            </a:prstGeom>
            <a:noFill/>
            <a:ln w="2556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" name="Down Arrow 24"/>
          <p:cNvSpPr/>
          <p:nvPr/>
        </p:nvSpPr>
        <p:spPr bwMode="auto">
          <a:xfrm>
            <a:off x="8867069" y="3752106"/>
            <a:ext cx="603251" cy="438895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26" name="Down Arrow 25"/>
          <p:cNvSpPr/>
          <p:nvPr/>
        </p:nvSpPr>
        <p:spPr bwMode="auto">
          <a:xfrm flipV="1">
            <a:off x="6695369" y="3904502"/>
            <a:ext cx="603251" cy="438895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6119283" y="1362075"/>
            <a:ext cx="3608917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>
                <a:latin typeface="+mn-lt"/>
              </a:rPr>
              <a:t>Application</a:t>
            </a: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6119283" y="1819275"/>
            <a:ext cx="3608917" cy="4572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>
                <a:latin typeface="+mn-lt"/>
              </a:rPr>
              <a:t>Dynamic Memory Allocator</a:t>
            </a:r>
          </a:p>
        </p:txBody>
      </p:sp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6119283" y="2276475"/>
            <a:ext cx="3608917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dirty="0" smtClean="0">
                <a:latin typeface="+mn-lt"/>
              </a:rPr>
              <a:t>Heap</a:t>
            </a:r>
            <a:endParaRPr lang="en-US" sz="2000" dirty="0">
              <a:latin typeface="+mn-lt"/>
            </a:endParaRPr>
          </a:p>
        </p:txBody>
      </p:sp>
      <p:sp>
        <p:nvSpPr>
          <p:cNvPr id="20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850900" y="127001"/>
            <a:ext cx="10502900" cy="825499"/>
          </a:xfrm>
          <a:ln/>
        </p:spPr>
        <p:txBody>
          <a:bodyPr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List: Freeing a Block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7351" y="1220788"/>
            <a:ext cx="11076516" cy="4341812"/>
          </a:xfrm>
          <a:ln/>
        </p:spPr>
        <p:txBody>
          <a:bodyPr/>
          <a:lstStyle/>
          <a:p>
            <a:pPr marL="346075" indent="-346075"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dirty="0"/>
              <a:t>Simplest implementation:</a:t>
            </a:r>
          </a:p>
          <a:p>
            <a:pPr lvl="1"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dirty="0"/>
              <a:t>Need only clear the “allocated” flag</a:t>
            </a:r>
          </a:p>
          <a:p>
            <a:pPr marL="1249363" lvl="2" indent="-341313">
              <a:lnSpc>
                <a:spcPct val="101000"/>
              </a:lnSpc>
              <a:spcBef>
                <a:spcPts val="200"/>
              </a:spcBef>
              <a:buSzPct val="90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dirty="0">
                <a:latin typeface="Courier New" pitchFamily="49" charset="0"/>
              </a:rPr>
              <a:t>  </a:t>
            </a:r>
            <a:r>
              <a:rPr lang="en-GB" sz="2000" b="1" dirty="0">
                <a:latin typeface="Courier New" pitchFamily="49" charset="0"/>
              </a:rPr>
              <a:t>void </a:t>
            </a:r>
            <a:r>
              <a:rPr lang="en-GB" sz="2000" b="1" dirty="0" err="1">
                <a:latin typeface="Courier New" pitchFamily="49" charset="0"/>
              </a:rPr>
              <a:t>free_block(ptr</a:t>
            </a:r>
            <a:r>
              <a:rPr lang="en-GB" sz="2000" b="1" dirty="0">
                <a:latin typeface="Courier New" pitchFamily="49" charset="0"/>
              </a:rPr>
              <a:t> p)</a:t>
            </a:r>
            <a:r>
              <a:rPr lang="en-GB" sz="2000" b="1" dirty="0" smtClean="0">
                <a:latin typeface="Courier New" pitchFamily="49" charset="0"/>
              </a:rPr>
              <a:t> { </a:t>
            </a:r>
            <a:r>
              <a:rPr lang="en-GB" sz="2000" b="1" dirty="0">
                <a:latin typeface="Courier New" pitchFamily="49" charset="0"/>
              </a:rPr>
              <a:t>*p = *p &amp; -</a:t>
            </a:r>
            <a:r>
              <a:rPr lang="en-GB" sz="2000" b="1" dirty="0" smtClean="0">
                <a:latin typeface="Courier New" pitchFamily="49" charset="0"/>
              </a:rPr>
              <a:t>2 }</a:t>
            </a:r>
            <a:endParaRPr lang="en-GB" sz="1600" b="1" dirty="0" smtClean="0">
              <a:latin typeface="Courier New" pitchFamily="49" charset="0"/>
            </a:endParaRPr>
          </a:p>
          <a:p>
            <a:pPr lvl="1"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dirty="0" smtClean="0"/>
              <a:t>But </a:t>
            </a:r>
            <a:r>
              <a:rPr lang="en-GB" dirty="0"/>
              <a:t>can lead to “false fragmentation” </a:t>
            </a:r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 smtClean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 smtClean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 smtClean="0"/>
          </a:p>
        </p:txBody>
      </p:sp>
      <p:grpSp>
        <p:nvGrpSpPr>
          <p:cNvPr id="2" name="Group 53"/>
          <p:cNvGrpSpPr/>
          <p:nvPr/>
        </p:nvGrpSpPr>
        <p:grpSpPr>
          <a:xfrm>
            <a:off x="2844800" y="3167514"/>
            <a:ext cx="6502400" cy="566287"/>
            <a:chOff x="2133600" y="3167513"/>
            <a:chExt cx="4876800" cy="566287"/>
          </a:xfrm>
        </p:grpSpPr>
        <p:sp>
          <p:nvSpPr>
            <p:cNvPr id="24579" name="Rectangle 3"/>
            <p:cNvSpPr>
              <a:spLocks noChangeArrowheads="1"/>
            </p:cNvSpPr>
            <p:nvPr/>
          </p:nvSpPr>
          <p:spPr bwMode="auto">
            <a:xfrm>
              <a:off x="3352800" y="34043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4580" name="Rectangle 4"/>
            <p:cNvSpPr>
              <a:spLocks noChangeArrowheads="1"/>
            </p:cNvSpPr>
            <p:nvPr/>
          </p:nvSpPr>
          <p:spPr bwMode="auto">
            <a:xfrm>
              <a:off x="3657600" y="34043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1" name="Rectangle 5"/>
            <p:cNvSpPr>
              <a:spLocks noChangeArrowheads="1"/>
            </p:cNvSpPr>
            <p:nvPr/>
          </p:nvSpPr>
          <p:spPr bwMode="auto">
            <a:xfrm>
              <a:off x="3962400" y="34043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2" name="Rectangle 6"/>
            <p:cNvSpPr>
              <a:spLocks noChangeArrowheads="1"/>
            </p:cNvSpPr>
            <p:nvPr/>
          </p:nvSpPr>
          <p:spPr bwMode="auto">
            <a:xfrm>
              <a:off x="4267200" y="34043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3" name="Rectangle 7"/>
            <p:cNvSpPr>
              <a:spLocks noChangeArrowheads="1"/>
            </p:cNvSpPr>
            <p:nvPr/>
          </p:nvSpPr>
          <p:spPr bwMode="auto">
            <a:xfrm>
              <a:off x="4876800" y="3404351"/>
              <a:ext cx="3048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4" name="Rectangle 8"/>
            <p:cNvSpPr>
              <a:spLocks noChangeArrowheads="1"/>
            </p:cNvSpPr>
            <p:nvPr/>
          </p:nvSpPr>
          <p:spPr bwMode="auto">
            <a:xfrm>
              <a:off x="5181600" y="3404351"/>
              <a:ext cx="3048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5" name="Rectangle 9"/>
            <p:cNvSpPr>
              <a:spLocks noChangeArrowheads="1"/>
            </p:cNvSpPr>
            <p:nvPr/>
          </p:nvSpPr>
          <p:spPr bwMode="auto">
            <a:xfrm>
              <a:off x="5486400" y="3404351"/>
              <a:ext cx="3048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6" name="Rectangle 10"/>
            <p:cNvSpPr>
              <a:spLocks noChangeArrowheads="1"/>
            </p:cNvSpPr>
            <p:nvPr/>
          </p:nvSpPr>
          <p:spPr bwMode="auto">
            <a:xfrm>
              <a:off x="57912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7" name="Rectangle 11"/>
            <p:cNvSpPr>
              <a:spLocks noChangeArrowheads="1"/>
            </p:cNvSpPr>
            <p:nvPr/>
          </p:nvSpPr>
          <p:spPr bwMode="auto">
            <a:xfrm>
              <a:off x="60960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8" name="Rectangle 12"/>
            <p:cNvSpPr>
              <a:spLocks noChangeArrowheads="1"/>
            </p:cNvSpPr>
            <p:nvPr/>
          </p:nvSpPr>
          <p:spPr bwMode="auto">
            <a:xfrm>
              <a:off x="6400800" y="3404351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24589" name="Rectangle 13"/>
            <p:cNvSpPr>
              <a:spLocks noChangeArrowheads="1"/>
            </p:cNvSpPr>
            <p:nvPr/>
          </p:nvSpPr>
          <p:spPr bwMode="auto">
            <a:xfrm>
              <a:off x="6705600" y="3404351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0" name="Rectangle 14"/>
            <p:cNvSpPr>
              <a:spLocks noChangeArrowheads="1"/>
            </p:cNvSpPr>
            <p:nvPr/>
          </p:nvSpPr>
          <p:spPr bwMode="auto">
            <a:xfrm>
              <a:off x="4572000" y="3404351"/>
              <a:ext cx="3048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4591" name="Freeform 15"/>
            <p:cNvSpPr>
              <a:spLocks/>
            </p:cNvSpPr>
            <p:nvPr/>
          </p:nvSpPr>
          <p:spPr bwMode="auto">
            <a:xfrm>
              <a:off x="3505200" y="3167513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2" name="Text Box 16"/>
            <p:cNvSpPr txBox="1">
              <a:spLocks noChangeArrowheads="1"/>
            </p:cNvSpPr>
            <p:nvPr/>
          </p:nvSpPr>
          <p:spPr bwMode="auto">
            <a:xfrm>
              <a:off x="5776913" y="3398001"/>
              <a:ext cx="214466" cy="3357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24593" name="Freeform 17"/>
            <p:cNvSpPr>
              <a:spLocks/>
            </p:cNvSpPr>
            <p:nvPr/>
          </p:nvSpPr>
          <p:spPr bwMode="auto">
            <a:xfrm>
              <a:off x="4648200" y="3167513"/>
              <a:ext cx="12954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432" y="0"/>
                </a:cxn>
                <a:cxn ang="0">
                  <a:pos x="816" y="144"/>
                </a:cxn>
              </a:cxnLst>
              <a:rect l="0" t="0" r="r" b="b"/>
              <a:pathLst>
                <a:path w="816" h="144">
                  <a:moveTo>
                    <a:pt x="0" y="144"/>
                  </a:moveTo>
                  <a:cubicBezTo>
                    <a:pt x="148" y="72"/>
                    <a:pt x="296" y="0"/>
                    <a:pt x="432" y="0"/>
                  </a:cubicBezTo>
                  <a:cubicBezTo>
                    <a:pt x="568" y="0"/>
                    <a:pt x="692" y="72"/>
                    <a:pt x="816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4" name="Freeform 18"/>
            <p:cNvSpPr>
              <a:spLocks/>
            </p:cNvSpPr>
            <p:nvPr/>
          </p:nvSpPr>
          <p:spPr bwMode="auto">
            <a:xfrm>
              <a:off x="5943600" y="3243713"/>
              <a:ext cx="609600" cy="152400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92" y="0"/>
                </a:cxn>
                <a:cxn ang="0">
                  <a:pos x="384" y="96"/>
                </a:cxn>
              </a:cxnLst>
              <a:rect l="0" t="0" r="r" b="b"/>
              <a:pathLst>
                <a:path w="384" h="96">
                  <a:moveTo>
                    <a:pt x="0" y="96"/>
                  </a:moveTo>
                  <a:cubicBezTo>
                    <a:pt x="64" y="48"/>
                    <a:pt x="128" y="0"/>
                    <a:pt x="192" y="0"/>
                  </a:cubicBezTo>
                  <a:cubicBezTo>
                    <a:pt x="256" y="0"/>
                    <a:pt x="320" y="48"/>
                    <a:pt x="384" y="96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1" name="Rectangle 35"/>
            <p:cNvSpPr>
              <a:spLocks noChangeArrowheads="1"/>
            </p:cNvSpPr>
            <p:nvPr/>
          </p:nvSpPr>
          <p:spPr bwMode="auto">
            <a:xfrm>
              <a:off x="21336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4612" name="Rectangle 36"/>
            <p:cNvSpPr>
              <a:spLocks noChangeArrowheads="1"/>
            </p:cNvSpPr>
            <p:nvPr/>
          </p:nvSpPr>
          <p:spPr bwMode="auto">
            <a:xfrm>
              <a:off x="24384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3" name="Rectangle 37"/>
            <p:cNvSpPr>
              <a:spLocks noChangeArrowheads="1"/>
            </p:cNvSpPr>
            <p:nvPr/>
          </p:nvSpPr>
          <p:spPr bwMode="auto">
            <a:xfrm>
              <a:off x="27432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4" name="Rectangle 38"/>
            <p:cNvSpPr>
              <a:spLocks noChangeArrowheads="1"/>
            </p:cNvSpPr>
            <p:nvPr/>
          </p:nvSpPr>
          <p:spPr bwMode="auto">
            <a:xfrm>
              <a:off x="30480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5" name="Freeform 39"/>
            <p:cNvSpPr>
              <a:spLocks/>
            </p:cNvSpPr>
            <p:nvPr/>
          </p:nvSpPr>
          <p:spPr bwMode="auto">
            <a:xfrm>
              <a:off x="2286000" y="3167513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50"/>
          <p:cNvGrpSpPr/>
          <p:nvPr/>
        </p:nvGrpSpPr>
        <p:grpSpPr>
          <a:xfrm>
            <a:off x="1100667" y="3707564"/>
            <a:ext cx="8246533" cy="1016836"/>
            <a:chOff x="825500" y="3707564"/>
            <a:chExt cx="6184900" cy="1016836"/>
          </a:xfrm>
        </p:grpSpPr>
        <p:sp>
          <p:nvSpPr>
            <p:cNvPr id="24595" name="Text Box 19"/>
            <p:cNvSpPr txBox="1">
              <a:spLocks noChangeArrowheads="1"/>
            </p:cNvSpPr>
            <p:nvPr/>
          </p:nvSpPr>
          <p:spPr bwMode="auto">
            <a:xfrm>
              <a:off x="825500" y="3863139"/>
              <a:ext cx="944232" cy="38844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b="1" dirty="0">
                  <a:solidFill>
                    <a:srgbClr val="1E3272"/>
                  </a:solidFill>
                  <a:latin typeface="Courier New" pitchFamily="49" charset="0"/>
                </a:rPr>
                <a:t>free(p)</a:t>
              </a:r>
            </a:p>
          </p:txBody>
        </p:sp>
        <p:sp>
          <p:nvSpPr>
            <p:cNvPr id="24596" name="Text Box 20"/>
            <p:cNvSpPr txBox="1">
              <a:spLocks noChangeArrowheads="1"/>
            </p:cNvSpPr>
            <p:nvPr/>
          </p:nvSpPr>
          <p:spPr bwMode="auto">
            <a:xfrm>
              <a:off x="4573588" y="3785351"/>
              <a:ext cx="228893" cy="325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</a:rPr>
                <a:t>p</a:t>
              </a:r>
            </a:p>
          </p:txBody>
        </p:sp>
        <p:sp>
          <p:nvSpPr>
            <p:cNvPr id="24597" name="Line 21"/>
            <p:cNvSpPr>
              <a:spLocks noChangeShapeType="1"/>
            </p:cNvSpPr>
            <p:nvPr/>
          </p:nvSpPr>
          <p:spPr bwMode="auto">
            <a:xfrm flipV="1">
              <a:off x="4724400" y="3707564"/>
              <a:ext cx="1588" cy="155575"/>
            </a:xfrm>
            <a:prstGeom prst="line">
              <a:avLst/>
            </a:prstGeom>
            <a:noFill/>
            <a:ln w="2556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98" name="Rectangle 22"/>
            <p:cNvSpPr>
              <a:spLocks noChangeArrowheads="1"/>
            </p:cNvSpPr>
            <p:nvPr/>
          </p:nvSpPr>
          <p:spPr bwMode="auto">
            <a:xfrm>
              <a:off x="21336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4599" name="Rectangle 23"/>
            <p:cNvSpPr>
              <a:spLocks noChangeArrowheads="1"/>
            </p:cNvSpPr>
            <p:nvPr/>
          </p:nvSpPr>
          <p:spPr bwMode="auto">
            <a:xfrm>
              <a:off x="24384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0" name="Rectangle 24"/>
            <p:cNvSpPr>
              <a:spLocks noChangeArrowheads="1"/>
            </p:cNvSpPr>
            <p:nvPr/>
          </p:nvSpPr>
          <p:spPr bwMode="auto">
            <a:xfrm>
              <a:off x="27432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1" name="Rectangle 25"/>
            <p:cNvSpPr>
              <a:spLocks noChangeArrowheads="1"/>
            </p:cNvSpPr>
            <p:nvPr/>
          </p:nvSpPr>
          <p:spPr bwMode="auto">
            <a:xfrm>
              <a:off x="30480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2" name="Rectangle 26"/>
            <p:cNvSpPr>
              <a:spLocks noChangeArrowheads="1"/>
            </p:cNvSpPr>
            <p:nvPr/>
          </p:nvSpPr>
          <p:spPr bwMode="auto">
            <a:xfrm>
              <a:off x="3352800" y="43949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4603" name="Rectangle 27"/>
            <p:cNvSpPr>
              <a:spLocks noChangeArrowheads="1"/>
            </p:cNvSpPr>
            <p:nvPr/>
          </p:nvSpPr>
          <p:spPr bwMode="auto">
            <a:xfrm>
              <a:off x="3657600" y="43949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4" name="Rectangle 28"/>
            <p:cNvSpPr>
              <a:spLocks noChangeArrowheads="1"/>
            </p:cNvSpPr>
            <p:nvPr/>
          </p:nvSpPr>
          <p:spPr bwMode="auto">
            <a:xfrm>
              <a:off x="3962400" y="43949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5" name="Rectangle 29"/>
            <p:cNvSpPr>
              <a:spLocks noChangeArrowheads="1"/>
            </p:cNvSpPr>
            <p:nvPr/>
          </p:nvSpPr>
          <p:spPr bwMode="auto">
            <a:xfrm>
              <a:off x="4267200" y="43949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6" name="Rectangle 30"/>
            <p:cNvSpPr>
              <a:spLocks noChangeArrowheads="1"/>
            </p:cNvSpPr>
            <p:nvPr/>
          </p:nvSpPr>
          <p:spPr bwMode="auto">
            <a:xfrm>
              <a:off x="6400800" y="4394951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24607" name="Rectangle 31"/>
            <p:cNvSpPr>
              <a:spLocks noChangeArrowheads="1"/>
            </p:cNvSpPr>
            <p:nvPr/>
          </p:nvSpPr>
          <p:spPr bwMode="auto">
            <a:xfrm>
              <a:off x="6705600" y="4394951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8" name="Freeform 32"/>
            <p:cNvSpPr>
              <a:spLocks/>
            </p:cNvSpPr>
            <p:nvPr/>
          </p:nvSpPr>
          <p:spPr bwMode="auto">
            <a:xfrm>
              <a:off x="3505200" y="4158113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9" name="Freeform 33"/>
            <p:cNvSpPr>
              <a:spLocks/>
            </p:cNvSpPr>
            <p:nvPr/>
          </p:nvSpPr>
          <p:spPr bwMode="auto">
            <a:xfrm>
              <a:off x="2286000" y="4158113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6" name="Rectangle 40"/>
            <p:cNvSpPr>
              <a:spLocks noChangeArrowheads="1"/>
            </p:cNvSpPr>
            <p:nvPr/>
          </p:nvSpPr>
          <p:spPr bwMode="auto">
            <a:xfrm>
              <a:off x="48768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7" name="Rectangle 41"/>
            <p:cNvSpPr>
              <a:spLocks noChangeArrowheads="1"/>
            </p:cNvSpPr>
            <p:nvPr/>
          </p:nvSpPr>
          <p:spPr bwMode="auto">
            <a:xfrm>
              <a:off x="51816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8" name="Rectangle 42"/>
            <p:cNvSpPr>
              <a:spLocks noChangeArrowheads="1"/>
            </p:cNvSpPr>
            <p:nvPr/>
          </p:nvSpPr>
          <p:spPr bwMode="auto">
            <a:xfrm>
              <a:off x="54864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9" name="Rectangle 43"/>
            <p:cNvSpPr>
              <a:spLocks noChangeArrowheads="1"/>
            </p:cNvSpPr>
            <p:nvPr/>
          </p:nvSpPr>
          <p:spPr bwMode="auto">
            <a:xfrm>
              <a:off x="57912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0" name="Rectangle 44"/>
            <p:cNvSpPr>
              <a:spLocks noChangeArrowheads="1"/>
            </p:cNvSpPr>
            <p:nvPr/>
          </p:nvSpPr>
          <p:spPr bwMode="auto">
            <a:xfrm>
              <a:off x="60960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1" name="Rectangle 45"/>
            <p:cNvSpPr>
              <a:spLocks noChangeArrowheads="1"/>
            </p:cNvSpPr>
            <p:nvPr/>
          </p:nvSpPr>
          <p:spPr bwMode="auto">
            <a:xfrm>
              <a:off x="45720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4622" name="Text Box 46"/>
            <p:cNvSpPr txBox="1">
              <a:spLocks noChangeArrowheads="1"/>
            </p:cNvSpPr>
            <p:nvPr/>
          </p:nvSpPr>
          <p:spPr bwMode="auto">
            <a:xfrm>
              <a:off x="5776913" y="4388601"/>
              <a:ext cx="214466" cy="3357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24623" name="Freeform 47"/>
            <p:cNvSpPr>
              <a:spLocks/>
            </p:cNvSpPr>
            <p:nvPr/>
          </p:nvSpPr>
          <p:spPr bwMode="auto">
            <a:xfrm>
              <a:off x="4648200" y="4158113"/>
              <a:ext cx="12954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432" y="0"/>
                </a:cxn>
                <a:cxn ang="0">
                  <a:pos x="816" y="144"/>
                </a:cxn>
              </a:cxnLst>
              <a:rect l="0" t="0" r="r" b="b"/>
              <a:pathLst>
                <a:path w="816" h="144">
                  <a:moveTo>
                    <a:pt x="0" y="144"/>
                  </a:moveTo>
                  <a:cubicBezTo>
                    <a:pt x="148" y="72"/>
                    <a:pt x="296" y="0"/>
                    <a:pt x="432" y="0"/>
                  </a:cubicBezTo>
                  <a:cubicBezTo>
                    <a:pt x="568" y="0"/>
                    <a:pt x="692" y="72"/>
                    <a:pt x="816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4" name="Freeform 48"/>
            <p:cNvSpPr>
              <a:spLocks/>
            </p:cNvSpPr>
            <p:nvPr/>
          </p:nvSpPr>
          <p:spPr bwMode="auto">
            <a:xfrm>
              <a:off x="5943600" y="4234313"/>
              <a:ext cx="609600" cy="152400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92" y="0"/>
                </a:cxn>
                <a:cxn ang="0">
                  <a:pos x="384" y="96"/>
                </a:cxn>
              </a:cxnLst>
              <a:rect l="0" t="0" r="r" b="b"/>
              <a:pathLst>
                <a:path w="384" h="96">
                  <a:moveTo>
                    <a:pt x="0" y="96"/>
                  </a:moveTo>
                  <a:cubicBezTo>
                    <a:pt x="64" y="48"/>
                    <a:pt x="128" y="0"/>
                    <a:pt x="192" y="0"/>
                  </a:cubicBezTo>
                  <a:cubicBezTo>
                    <a:pt x="256" y="0"/>
                    <a:pt x="320" y="48"/>
                    <a:pt x="384" y="96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51"/>
          <p:cNvGrpSpPr/>
          <p:nvPr/>
        </p:nvGrpSpPr>
        <p:grpSpPr>
          <a:xfrm>
            <a:off x="1121834" y="4875668"/>
            <a:ext cx="2600024" cy="458332"/>
            <a:chOff x="841375" y="4875668"/>
            <a:chExt cx="1950018" cy="458332"/>
          </a:xfrm>
        </p:grpSpPr>
        <p:sp>
          <p:nvSpPr>
            <p:cNvPr id="24625" name="Text Box 49"/>
            <p:cNvSpPr txBox="1">
              <a:spLocks noChangeArrowheads="1"/>
            </p:cNvSpPr>
            <p:nvPr/>
          </p:nvSpPr>
          <p:spPr bwMode="auto">
            <a:xfrm>
              <a:off x="841375" y="4967828"/>
              <a:ext cx="1066861" cy="35901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 err="1">
                  <a:solidFill>
                    <a:srgbClr val="1E3272"/>
                  </a:solidFill>
                  <a:latin typeface="Courier New" pitchFamily="49" charset="0"/>
                </a:rPr>
                <a:t>malloc</a:t>
              </a:r>
              <a:r>
                <a:rPr lang="en-GB" b="1" dirty="0">
                  <a:solidFill>
                    <a:srgbClr val="1E3272"/>
                  </a:solidFill>
                  <a:latin typeface="Courier New" pitchFamily="49" charset="0"/>
                </a:rPr>
                <a:t>(5)</a:t>
              </a:r>
            </a:p>
          </p:txBody>
        </p:sp>
        <p:sp>
          <p:nvSpPr>
            <p:cNvPr id="24626" name="Text Box 50"/>
            <p:cNvSpPr txBox="1">
              <a:spLocks noChangeArrowheads="1"/>
            </p:cNvSpPr>
            <p:nvPr/>
          </p:nvSpPr>
          <p:spPr bwMode="auto">
            <a:xfrm>
              <a:off x="2092325" y="4875668"/>
              <a:ext cx="699068" cy="4583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2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 i="1" dirty="0" smtClean="0">
                  <a:solidFill>
                    <a:srgbClr val="C00000"/>
                  </a:solidFill>
                  <a:latin typeface="Calibri" pitchFamily="34" charset="0"/>
                </a:rPr>
                <a:t>Oops</a:t>
              </a:r>
              <a:r>
                <a:rPr lang="en-GB" sz="2400" b="1" i="1" dirty="0">
                  <a:solidFill>
                    <a:srgbClr val="C00000"/>
                  </a:solidFill>
                  <a:latin typeface="Calibri" pitchFamily="34" charset="0"/>
                </a:rPr>
                <a:t>!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758951" y="5612368"/>
            <a:ext cx="8613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GB" sz="2400" i="1" dirty="0" smtClean="0">
                <a:solidFill>
                  <a:srgbClr val="C00000"/>
                </a:solidFill>
              </a:rPr>
              <a:t>There is enough free space, but the allocator won’t be able to find it</a:t>
            </a:r>
          </a:p>
          <a:p>
            <a:endParaRPr lang="en-US" sz="2400" dirty="0" smtClean="0">
              <a:latin typeface="Calibri" pitchFamily="34" charset="0"/>
            </a:endParaRPr>
          </a:p>
        </p:txBody>
      </p:sp>
      <p:sp>
        <p:nvSpPr>
          <p:cNvPr id="5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20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863600" y="177801"/>
            <a:ext cx="10414000" cy="736599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List: Coalescing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45353" y="1220788"/>
            <a:ext cx="10533847" cy="5486400"/>
          </a:xfrm>
          <a:ln/>
        </p:spPr>
        <p:txBody>
          <a:bodyPr>
            <a:normAutofit fontScale="92500" lnSpcReduction="10000"/>
          </a:bodyPr>
          <a:lstStyle/>
          <a:p>
            <a:pPr>
              <a:lnSpc>
                <a:spcPct val="83000"/>
              </a:lnSpc>
              <a:spcBef>
                <a:spcPts val="1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Join </a:t>
            </a:r>
            <a:r>
              <a:rPr lang="en-GB" i="1" dirty="0">
                <a:solidFill>
                  <a:srgbClr val="C00000"/>
                </a:solidFill>
              </a:rPr>
              <a:t>(coalesce) </a:t>
            </a:r>
            <a:r>
              <a:rPr lang="en-GB" dirty="0"/>
              <a:t>with </a:t>
            </a:r>
            <a:r>
              <a:rPr lang="en-GB" dirty="0" smtClean="0"/>
              <a:t>next/previous </a:t>
            </a:r>
            <a:r>
              <a:rPr lang="en-GB" dirty="0"/>
              <a:t>blocks, if they are free</a:t>
            </a:r>
          </a:p>
          <a:p>
            <a:pPr lvl="1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Coalescing with next block</a:t>
            </a:r>
          </a:p>
          <a:p>
            <a:pPr marL="1144588" lvl="2" indent="-236538">
              <a:lnSpc>
                <a:spcPct val="91000"/>
              </a:lnSpc>
              <a:buSzPct val="90000"/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  </a:t>
            </a:r>
            <a:r>
              <a:rPr lang="en-GB" b="0" dirty="0">
                <a:latin typeface="Courier New" pitchFamily="49" charset="0"/>
              </a:rPr>
              <a:t> </a:t>
            </a: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8000"/>
              </a:lnSpc>
              <a:spcBef>
                <a:spcPts val="7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400" dirty="0"/>
          </a:p>
          <a:p>
            <a:pPr lvl="1">
              <a:lnSpc>
                <a:spcPct val="88000"/>
              </a:lnSpc>
              <a:spcBef>
                <a:spcPts val="7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400" dirty="0"/>
          </a:p>
          <a:p>
            <a:pPr lvl="1">
              <a:lnSpc>
                <a:spcPct val="88000"/>
              </a:lnSpc>
              <a:spcBef>
                <a:spcPts val="7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400" dirty="0"/>
          </a:p>
          <a:p>
            <a:pPr lvl="1">
              <a:lnSpc>
                <a:spcPct val="88000"/>
              </a:lnSpc>
              <a:spcBef>
                <a:spcPts val="7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400" dirty="0"/>
          </a:p>
          <a:p>
            <a:pPr lvl="1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But how do we coalesce with </a:t>
            </a:r>
            <a:r>
              <a:rPr lang="en-GB" i="1" dirty="0"/>
              <a:t>previous</a:t>
            </a:r>
            <a:r>
              <a:rPr lang="en-GB" dirty="0"/>
              <a:t> block?</a:t>
            </a:r>
          </a:p>
        </p:txBody>
      </p:sp>
      <p:sp>
        <p:nvSpPr>
          <p:cNvPr id="25647" name="Rectangle 47"/>
          <p:cNvSpPr>
            <a:spLocks noChangeArrowheads="1"/>
          </p:cNvSpPr>
          <p:nvPr/>
        </p:nvSpPr>
        <p:spPr bwMode="auto">
          <a:xfrm>
            <a:off x="2641600" y="2597150"/>
            <a:ext cx="8636000" cy="1663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48" name="Rectangle 48"/>
          <p:cNvSpPr>
            <a:spLocks noChangeArrowheads="1"/>
          </p:cNvSpPr>
          <p:nvPr/>
        </p:nvSpPr>
        <p:spPr bwMode="auto">
          <a:xfrm>
            <a:off x="1432984" y="2597151"/>
            <a:ext cx="10047816" cy="354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49" name="Text Box 49"/>
          <p:cNvSpPr txBox="1">
            <a:spLocks noChangeArrowheads="1"/>
          </p:cNvSpPr>
          <p:nvPr/>
        </p:nvSpPr>
        <p:spPr bwMode="auto">
          <a:xfrm>
            <a:off x="2922603" y="3973990"/>
            <a:ext cx="7074670" cy="166096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buClr>
                <a:srgbClr val="005400"/>
              </a:buClr>
              <a:buSzPct val="90000"/>
              <a:buFont typeface="Wingdings" pitchFamily="2" charset="2"/>
              <a:buNone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ourier New" pitchFamily="49" charset="0"/>
              </a:rPr>
              <a:t>void free_block(ptr p) {</a:t>
            </a:r>
            <a:br>
              <a:rPr lang="en-GB" dirty="0">
                <a:latin typeface="Courier New" pitchFamily="49" charset="0"/>
              </a:rPr>
            </a:br>
            <a:r>
              <a:rPr lang="en-GB" dirty="0">
                <a:latin typeface="Courier New" pitchFamily="49" charset="0"/>
              </a:rPr>
              <a:t>    *p = *p &amp; -2;          </a:t>
            </a:r>
            <a:r>
              <a:rPr lang="en-GB" dirty="0">
                <a:solidFill>
                  <a:srgbClr val="990000"/>
                </a:solidFill>
                <a:latin typeface="Courier New" pitchFamily="49" charset="0"/>
              </a:rPr>
              <a:t>// clear allocated flag</a:t>
            </a:r>
            <a:br>
              <a:rPr lang="en-GB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GB" dirty="0">
                <a:latin typeface="Courier New" pitchFamily="49" charset="0"/>
              </a:rPr>
              <a:t>    next = p + *p;         </a:t>
            </a:r>
            <a:r>
              <a:rPr lang="en-GB" dirty="0">
                <a:solidFill>
                  <a:srgbClr val="990000"/>
                </a:solidFill>
                <a:latin typeface="Courier New" pitchFamily="49" charset="0"/>
              </a:rPr>
              <a:t>// find next block</a:t>
            </a:r>
            <a:r>
              <a:rPr lang="en-GB" dirty="0">
                <a:latin typeface="Courier New" pitchFamily="49" charset="0"/>
              </a:rPr>
              <a:t/>
            </a:r>
            <a:br>
              <a:rPr lang="en-GB" dirty="0">
                <a:latin typeface="Courier New" pitchFamily="49" charset="0"/>
              </a:rPr>
            </a:br>
            <a:r>
              <a:rPr lang="en-GB" dirty="0">
                <a:latin typeface="Courier New" pitchFamily="49" charset="0"/>
              </a:rPr>
              <a:t>    if ((*next &amp; 1) == 0)</a:t>
            </a:r>
            <a:br>
              <a:rPr lang="en-GB" dirty="0">
                <a:latin typeface="Courier New" pitchFamily="49" charset="0"/>
              </a:rPr>
            </a:br>
            <a:r>
              <a:rPr lang="en-GB" dirty="0">
                <a:latin typeface="Courier New" pitchFamily="49" charset="0"/>
              </a:rPr>
              <a:t>      *p = *p + *next;    </a:t>
            </a:r>
            <a:r>
              <a:rPr lang="en-GB" dirty="0" smtClean="0">
                <a:latin typeface="Courier New" pitchFamily="49" charset="0"/>
              </a:rPr>
              <a:t> </a:t>
            </a:r>
            <a:r>
              <a:rPr lang="en-GB" dirty="0" smtClean="0">
                <a:solidFill>
                  <a:srgbClr val="990000"/>
                </a:solidFill>
                <a:latin typeface="Courier New" pitchFamily="49" charset="0"/>
              </a:rPr>
              <a:t>// </a:t>
            </a:r>
            <a:r>
              <a:rPr lang="en-GB" dirty="0">
                <a:solidFill>
                  <a:srgbClr val="990000"/>
                </a:solidFill>
                <a:latin typeface="Courier New" pitchFamily="49" charset="0"/>
              </a:rPr>
              <a:t>add to this block if</a:t>
            </a:r>
            <a:br>
              <a:rPr lang="en-GB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GB" dirty="0">
                <a:latin typeface="Courier New" pitchFamily="49" charset="0"/>
              </a:rPr>
              <a:t>}                         </a:t>
            </a:r>
            <a:r>
              <a:rPr lang="en-GB" dirty="0" smtClean="0">
                <a:latin typeface="Courier New" pitchFamily="49" charset="0"/>
              </a:rPr>
              <a:t> </a:t>
            </a:r>
            <a:r>
              <a:rPr lang="en-GB" dirty="0" smtClean="0">
                <a:solidFill>
                  <a:srgbClr val="990000"/>
                </a:solidFill>
                <a:latin typeface="Courier New" pitchFamily="49" charset="0"/>
              </a:rPr>
              <a:t>//    not allocated</a:t>
            </a:r>
          </a:p>
        </p:txBody>
      </p:sp>
      <p:sp>
        <p:nvSpPr>
          <p:cNvPr id="54" name="Rectangle 3"/>
          <p:cNvSpPr>
            <a:spLocks noChangeArrowheads="1"/>
          </p:cNvSpPr>
          <p:nvPr/>
        </p:nvSpPr>
        <p:spPr bwMode="auto">
          <a:xfrm>
            <a:off x="4775200" y="2413751"/>
            <a:ext cx="4064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5181600" y="2413751"/>
            <a:ext cx="4064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ectangle 5"/>
          <p:cNvSpPr>
            <a:spLocks noChangeArrowheads="1"/>
          </p:cNvSpPr>
          <p:nvPr/>
        </p:nvSpPr>
        <p:spPr bwMode="auto">
          <a:xfrm>
            <a:off x="5588000" y="2413751"/>
            <a:ext cx="4064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5994400" y="2413751"/>
            <a:ext cx="4064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Rectangle 7"/>
          <p:cNvSpPr>
            <a:spLocks noChangeArrowheads="1"/>
          </p:cNvSpPr>
          <p:nvPr/>
        </p:nvSpPr>
        <p:spPr bwMode="auto">
          <a:xfrm>
            <a:off x="6807200" y="2413751"/>
            <a:ext cx="4064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7213600" y="2413751"/>
            <a:ext cx="4064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Rectangle 9"/>
          <p:cNvSpPr>
            <a:spLocks noChangeArrowheads="1"/>
          </p:cNvSpPr>
          <p:nvPr/>
        </p:nvSpPr>
        <p:spPr bwMode="auto">
          <a:xfrm>
            <a:off x="7620000" y="2413751"/>
            <a:ext cx="4064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Rectangle 10"/>
          <p:cNvSpPr>
            <a:spLocks noChangeArrowheads="1"/>
          </p:cNvSpPr>
          <p:nvPr/>
        </p:nvSpPr>
        <p:spPr bwMode="auto">
          <a:xfrm>
            <a:off x="8026400" y="2413751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Rectangle 11"/>
          <p:cNvSpPr>
            <a:spLocks noChangeArrowheads="1"/>
          </p:cNvSpPr>
          <p:nvPr/>
        </p:nvSpPr>
        <p:spPr bwMode="auto">
          <a:xfrm>
            <a:off x="8432800" y="2413751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Rectangle 12"/>
          <p:cNvSpPr>
            <a:spLocks noChangeArrowheads="1"/>
          </p:cNvSpPr>
          <p:nvPr/>
        </p:nvSpPr>
        <p:spPr bwMode="auto">
          <a:xfrm>
            <a:off x="8839200" y="2413751"/>
            <a:ext cx="4064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64" name="Rectangle 13"/>
          <p:cNvSpPr>
            <a:spLocks noChangeArrowheads="1"/>
          </p:cNvSpPr>
          <p:nvPr/>
        </p:nvSpPr>
        <p:spPr bwMode="auto">
          <a:xfrm>
            <a:off x="9245600" y="2413751"/>
            <a:ext cx="4064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Rectangle 14"/>
          <p:cNvSpPr>
            <a:spLocks noChangeArrowheads="1"/>
          </p:cNvSpPr>
          <p:nvPr/>
        </p:nvSpPr>
        <p:spPr bwMode="auto">
          <a:xfrm>
            <a:off x="6400800" y="2413751"/>
            <a:ext cx="4064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66" name="Freeform 15"/>
          <p:cNvSpPr>
            <a:spLocks/>
          </p:cNvSpPr>
          <p:nvPr/>
        </p:nvSpPr>
        <p:spPr bwMode="auto">
          <a:xfrm>
            <a:off x="4978400" y="2176913"/>
            <a:ext cx="16256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Text Box 16"/>
          <p:cNvSpPr txBox="1">
            <a:spLocks noChangeArrowheads="1"/>
          </p:cNvSpPr>
          <p:nvPr/>
        </p:nvSpPr>
        <p:spPr bwMode="auto">
          <a:xfrm>
            <a:off x="8040303" y="2407402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68" name="Freeform 17"/>
          <p:cNvSpPr>
            <a:spLocks/>
          </p:cNvSpPr>
          <p:nvPr/>
        </p:nvSpPr>
        <p:spPr bwMode="auto">
          <a:xfrm>
            <a:off x="6502400" y="2176913"/>
            <a:ext cx="1727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Freeform 18"/>
          <p:cNvSpPr>
            <a:spLocks/>
          </p:cNvSpPr>
          <p:nvPr/>
        </p:nvSpPr>
        <p:spPr bwMode="auto">
          <a:xfrm>
            <a:off x="8229600" y="2253113"/>
            <a:ext cx="8128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Text Box 19"/>
          <p:cNvSpPr txBox="1">
            <a:spLocks noChangeArrowheads="1"/>
          </p:cNvSpPr>
          <p:nvPr/>
        </p:nvSpPr>
        <p:spPr bwMode="auto">
          <a:xfrm>
            <a:off x="1405468" y="2872539"/>
            <a:ext cx="1258976" cy="38844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rgbClr val="1E3272"/>
                </a:solidFill>
                <a:latin typeface="Courier New" pitchFamily="49" charset="0"/>
              </a:rPr>
              <a:t>free(p)</a:t>
            </a:r>
          </a:p>
        </p:txBody>
      </p:sp>
      <p:sp>
        <p:nvSpPr>
          <p:cNvPr id="71" name="Text Box 20"/>
          <p:cNvSpPr txBox="1">
            <a:spLocks noChangeArrowheads="1"/>
          </p:cNvSpPr>
          <p:nvPr/>
        </p:nvSpPr>
        <p:spPr bwMode="auto">
          <a:xfrm>
            <a:off x="6402917" y="2794752"/>
            <a:ext cx="305190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p</a:t>
            </a:r>
          </a:p>
        </p:txBody>
      </p:sp>
      <p:sp>
        <p:nvSpPr>
          <p:cNvPr id="72" name="Line 21"/>
          <p:cNvSpPr>
            <a:spLocks noChangeShapeType="1"/>
          </p:cNvSpPr>
          <p:nvPr/>
        </p:nvSpPr>
        <p:spPr bwMode="auto">
          <a:xfrm flipV="1">
            <a:off x="6604000" y="2716965"/>
            <a:ext cx="2117" cy="155575"/>
          </a:xfrm>
          <a:prstGeom prst="line">
            <a:avLst/>
          </a:prstGeom>
          <a:noFill/>
          <a:ln w="2556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" name="Rectangle 22"/>
          <p:cNvSpPr>
            <a:spLocks noChangeArrowheads="1"/>
          </p:cNvSpPr>
          <p:nvPr/>
        </p:nvSpPr>
        <p:spPr bwMode="auto">
          <a:xfrm>
            <a:off x="3149600" y="3404351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74" name="Rectangle 23"/>
          <p:cNvSpPr>
            <a:spLocks noChangeArrowheads="1"/>
          </p:cNvSpPr>
          <p:nvPr/>
        </p:nvSpPr>
        <p:spPr bwMode="auto">
          <a:xfrm>
            <a:off x="3556000" y="3404351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Rectangle 24"/>
          <p:cNvSpPr>
            <a:spLocks noChangeArrowheads="1"/>
          </p:cNvSpPr>
          <p:nvPr/>
        </p:nvSpPr>
        <p:spPr bwMode="auto">
          <a:xfrm>
            <a:off x="3962400" y="3404351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25"/>
          <p:cNvSpPr>
            <a:spLocks noChangeArrowheads="1"/>
          </p:cNvSpPr>
          <p:nvPr/>
        </p:nvSpPr>
        <p:spPr bwMode="auto">
          <a:xfrm>
            <a:off x="4368800" y="3404351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Rectangle 26"/>
          <p:cNvSpPr>
            <a:spLocks noChangeArrowheads="1"/>
          </p:cNvSpPr>
          <p:nvPr/>
        </p:nvSpPr>
        <p:spPr bwMode="auto">
          <a:xfrm>
            <a:off x="4775200" y="3404351"/>
            <a:ext cx="4064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78" name="Rectangle 27"/>
          <p:cNvSpPr>
            <a:spLocks noChangeArrowheads="1"/>
          </p:cNvSpPr>
          <p:nvPr/>
        </p:nvSpPr>
        <p:spPr bwMode="auto">
          <a:xfrm>
            <a:off x="5181600" y="3404351"/>
            <a:ext cx="4064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Rectangle 28"/>
          <p:cNvSpPr>
            <a:spLocks noChangeArrowheads="1"/>
          </p:cNvSpPr>
          <p:nvPr/>
        </p:nvSpPr>
        <p:spPr bwMode="auto">
          <a:xfrm>
            <a:off x="5588000" y="3404351"/>
            <a:ext cx="4064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Rectangle 29"/>
          <p:cNvSpPr>
            <a:spLocks noChangeArrowheads="1"/>
          </p:cNvSpPr>
          <p:nvPr/>
        </p:nvSpPr>
        <p:spPr bwMode="auto">
          <a:xfrm>
            <a:off x="5994400" y="3404351"/>
            <a:ext cx="4064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Rectangle 30"/>
          <p:cNvSpPr>
            <a:spLocks noChangeArrowheads="1"/>
          </p:cNvSpPr>
          <p:nvPr/>
        </p:nvSpPr>
        <p:spPr bwMode="auto">
          <a:xfrm>
            <a:off x="8839200" y="3404351"/>
            <a:ext cx="4064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82" name="Rectangle 31"/>
          <p:cNvSpPr>
            <a:spLocks noChangeArrowheads="1"/>
          </p:cNvSpPr>
          <p:nvPr/>
        </p:nvSpPr>
        <p:spPr bwMode="auto">
          <a:xfrm>
            <a:off x="9245600" y="3404351"/>
            <a:ext cx="4064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Freeform 32"/>
          <p:cNvSpPr>
            <a:spLocks/>
          </p:cNvSpPr>
          <p:nvPr/>
        </p:nvSpPr>
        <p:spPr bwMode="auto">
          <a:xfrm>
            <a:off x="4978400" y="3167513"/>
            <a:ext cx="16256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Freeform 33"/>
          <p:cNvSpPr>
            <a:spLocks/>
          </p:cNvSpPr>
          <p:nvPr/>
        </p:nvSpPr>
        <p:spPr bwMode="auto">
          <a:xfrm>
            <a:off x="3352800" y="3167513"/>
            <a:ext cx="16256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Rectangle 35"/>
          <p:cNvSpPr>
            <a:spLocks noChangeArrowheads="1"/>
          </p:cNvSpPr>
          <p:nvPr/>
        </p:nvSpPr>
        <p:spPr bwMode="auto">
          <a:xfrm>
            <a:off x="3149600" y="2413751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86" name="Rectangle 36"/>
          <p:cNvSpPr>
            <a:spLocks noChangeArrowheads="1"/>
          </p:cNvSpPr>
          <p:nvPr/>
        </p:nvSpPr>
        <p:spPr bwMode="auto">
          <a:xfrm>
            <a:off x="3556000" y="2413751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Rectangle 37"/>
          <p:cNvSpPr>
            <a:spLocks noChangeArrowheads="1"/>
          </p:cNvSpPr>
          <p:nvPr/>
        </p:nvSpPr>
        <p:spPr bwMode="auto">
          <a:xfrm>
            <a:off x="3962400" y="2413751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Rectangle 38"/>
          <p:cNvSpPr>
            <a:spLocks noChangeArrowheads="1"/>
          </p:cNvSpPr>
          <p:nvPr/>
        </p:nvSpPr>
        <p:spPr bwMode="auto">
          <a:xfrm>
            <a:off x="4368800" y="2413751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Freeform 39"/>
          <p:cNvSpPr>
            <a:spLocks/>
          </p:cNvSpPr>
          <p:nvPr/>
        </p:nvSpPr>
        <p:spPr bwMode="auto">
          <a:xfrm>
            <a:off x="3352800" y="2176913"/>
            <a:ext cx="16256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Rectangle 40"/>
          <p:cNvSpPr>
            <a:spLocks noChangeArrowheads="1"/>
          </p:cNvSpPr>
          <p:nvPr/>
        </p:nvSpPr>
        <p:spPr bwMode="auto">
          <a:xfrm>
            <a:off x="6807200" y="3404351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Rectangle 41"/>
          <p:cNvSpPr>
            <a:spLocks noChangeArrowheads="1"/>
          </p:cNvSpPr>
          <p:nvPr/>
        </p:nvSpPr>
        <p:spPr bwMode="auto">
          <a:xfrm>
            <a:off x="7213600" y="3404351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Rectangle 42"/>
          <p:cNvSpPr>
            <a:spLocks noChangeArrowheads="1"/>
          </p:cNvSpPr>
          <p:nvPr/>
        </p:nvSpPr>
        <p:spPr bwMode="auto">
          <a:xfrm>
            <a:off x="7620000" y="3404351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Rectangle 43"/>
          <p:cNvSpPr>
            <a:spLocks noChangeArrowheads="1"/>
          </p:cNvSpPr>
          <p:nvPr/>
        </p:nvSpPr>
        <p:spPr bwMode="auto">
          <a:xfrm>
            <a:off x="8026400" y="3404351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Rectangle 44"/>
          <p:cNvSpPr>
            <a:spLocks noChangeArrowheads="1"/>
          </p:cNvSpPr>
          <p:nvPr/>
        </p:nvSpPr>
        <p:spPr bwMode="auto">
          <a:xfrm>
            <a:off x="8432800" y="3404351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Rectangle 45"/>
          <p:cNvSpPr>
            <a:spLocks noChangeArrowheads="1"/>
          </p:cNvSpPr>
          <p:nvPr/>
        </p:nvSpPr>
        <p:spPr bwMode="auto">
          <a:xfrm>
            <a:off x="6400800" y="3404351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6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96" name="Text Box 46"/>
          <p:cNvSpPr txBox="1">
            <a:spLocks noChangeArrowheads="1"/>
          </p:cNvSpPr>
          <p:nvPr/>
        </p:nvSpPr>
        <p:spPr bwMode="auto">
          <a:xfrm>
            <a:off x="8040303" y="3398002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97" name="Freeform 47"/>
          <p:cNvSpPr>
            <a:spLocks/>
          </p:cNvSpPr>
          <p:nvPr/>
        </p:nvSpPr>
        <p:spPr bwMode="auto">
          <a:xfrm>
            <a:off x="6502400" y="3167513"/>
            <a:ext cx="25400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10058401" y="2535827"/>
            <a:ext cx="12070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C00000"/>
                </a:solidFill>
                <a:latin typeface="Calibri" pitchFamily="34" charset="0"/>
              </a:rPr>
              <a:t>logically</a:t>
            </a:r>
          </a:p>
          <a:p>
            <a:r>
              <a:rPr lang="en-US" sz="2400" i="1" dirty="0" smtClean="0">
                <a:solidFill>
                  <a:srgbClr val="C00000"/>
                </a:solidFill>
                <a:latin typeface="Calibri" pitchFamily="34" charset="0"/>
              </a:rPr>
              <a:t>gone</a:t>
            </a:r>
          </a:p>
        </p:txBody>
      </p:sp>
      <p:cxnSp>
        <p:nvCxnSpPr>
          <p:cNvPr id="101" name="Straight Arrow Connector 100"/>
          <p:cNvCxnSpPr>
            <a:stCxn id="99" idx="1"/>
            <a:endCxn id="96" idx="0"/>
          </p:cNvCxnSpPr>
          <p:nvPr/>
        </p:nvCxnSpPr>
        <p:spPr bwMode="auto">
          <a:xfrm flipH="1">
            <a:off x="8183280" y="2951326"/>
            <a:ext cx="1875121" cy="446676"/>
          </a:xfrm>
          <a:prstGeom prst="straightConnector1">
            <a:avLst/>
          </a:prstGeom>
          <a:noFill/>
          <a:ln w="28575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53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21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10528300" cy="825500"/>
          </a:xfrm>
          <a:ln/>
        </p:spPr>
        <p:txBody>
          <a:bodyPr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List: Bidirectional Coalescing 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56337" y="1144588"/>
            <a:ext cx="10510163" cy="1585912"/>
          </a:xfrm>
          <a:ln/>
        </p:spPr>
        <p:txBody>
          <a:bodyPr>
            <a:normAutofit fontScale="92500" lnSpcReduction="10000"/>
          </a:bodyPr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Boundary tags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sz="2000" b="0" dirty="0"/>
              <a:t>[Knuth73]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600" dirty="0"/>
              <a:t>Replicate size/allocated word at “bottom” (end) of free blocks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600" dirty="0"/>
              <a:t>Allows us to traverse the “list” backwards, but requires extra space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600" dirty="0"/>
              <a:t>Important and general technique!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4999567" y="4237188"/>
            <a:ext cx="1826684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 smtClean="0">
                <a:latin typeface="Calibri" pitchFamily="34" charset="0"/>
              </a:rPr>
              <a:t>ize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016001" y="4564214"/>
            <a:ext cx="2206799" cy="13613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i="1" dirty="0">
                <a:solidFill>
                  <a:srgbClr val="1E3272"/>
                </a:solidFill>
                <a:latin typeface="Calibri" pitchFamily="34" charset="0"/>
              </a:rPr>
              <a:t>Format of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i="1" dirty="0">
                <a:solidFill>
                  <a:srgbClr val="1E3272"/>
                </a:solidFill>
                <a:latin typeface="Calibri" pitchFamily="34" charset="0"/>
              </a:rPr>
              <a:t>allocated and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i="1" dirty="0">
                <a:solidFill>
                  <a:srgbClr val="1E3272"/>
                </a:solidFill>
                <a:latin typeface="Calibri" pitchFamily="34" charset="0"/>
              </a:rPr>
              <a:t>free blocks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4999567" y="4618189"/>
            <a:ext cx="2235200" cy="128587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 smtClean="0">
                <a:latin typeface="Calibri" pitchFamily="34" charset="0"/>
              </a:rPr>
              <a:t>ayload </a:t>
            </a:r>
            <a:r>
              <a:rPr lang="en-GB" sz="1600" b="1" dirty="0">
                <a:latin typeface="Calibri" pitchFamily="34" charset="0"/>
              </a:rPr>
              <a:t>and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padding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7628467" y="4184592"/>
            <a:ext cx="2896732" cy="25074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rgbClr val="1E3272"/>
                </a:solidFill>
                <a:latin typeface="Calibri" pitchFamily="34" charset="0"/>
              </a:rPr>
              <a:t>a = 1:</a:t>
            </a:r>
            <a:r>
              <a:rPr lang="en-GB" sz="2000" b="1" dirty="0" smtClean="0">
                <a:solidFill>
                  <a:srgbClr val="1E3272"/>
                </a:solidFill>
                <a:latin typeface="Calibri" pitchFamily="34" charset="0"/>
              </a:rPr>
              <a:t> Allocated </a:t>
            </a:r>
            <a:r>
              <a:rPr lang="en-GB" sz="2000" b="1" dirty="0">
                <a:solidFill>
                  <a:srgbClr val="1E3272"/>
                </a:solidFill>
                <a:latin typeface="Calibri" pitchFamily="34" charset="0"/>
              </a:rPr>
              <a:t>block 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rgbClr val="1E3272"/>
                </a:solidFill>
                <a:latin typeface="Calibri" pitchFamily="34" charset="0"/>
              </a:rPr>
              <a:t>a = 0:</a:t>
            </a:r>
            <a:r>
              <a:rPr lang="en-GB" sz="2000" b="1" dirty="0" smtClean="0">
                <a:solidFill>
                  <a:srgbClr val="1E3272"/>
                </a:solidFill>
                <a:latin typeface="Calibri" pitchFamily="34" charset="0"/>
              </a:rPr>
              <a:t> Free </a:t>
            </a:r>
            <a:r>
              <a:rPr lang="en-GB" sz="2000" b="1" dirty="0">
                <a:solidFill>
                  <a:srgbClr val="1E3272"/>
                </a:solidFill>
                <a:latin typeface="Calibri" pitchFamily="34" charset="0"/>
              </a:rPr>
              <a:t>block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b="1" dirty="0" smtClean="0">
              <a:solidFill>
                <a:srgbClr val="1E3272"/>
              </a:solidFill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rgbClr val="1E3272"/>
                </a:solidFill>
                <a:latin typeface="Calibri" pitchFamily="34" charset="0"/>
              </a:rPr>
              <a:t>S</a:t>
            </a:r>
            <a:r>
              <a:rPr lang="en-GB" sz="2000" b="1" dirty="0" smtClean="0">
                <a:solidFill>
                  <a:srgbClr val="1E3272"/>
                </a:solidFill>
                <a:latin typeface="Calibri" pitchFamily="34" charset="0"/>
              </a:rPr>
              <a:t>ize</a:t>
            </a:r>
            <a:r>
              <a:rPr lang="en-GB" sz="2000" b="1" dirty="0">
                <a:solidFill>
                  <a:srgbClr val="1E3272"/>
                </a:solidFill>
                <a:latin typeface="Calibri" pitchFamily="34" charset="0"/>
              </a:rPr>
              <a:t>:</a:t>
            </a:r>
            <a:r>
              <a:rPr lang="en-GB" sz="2000" b="1" dirty="0" smtClean="0">
                <a:solidFill>
                  <a:srgbClr val="1E3272"/>
                </a:solidFill>
                <a:latin typeface="Calibri" pitchFamily="34" charset="0"/>
              </a:rPr>
              <a:t> Total </a:t>
            </a:r>
            <a:r>
              <a:rPr lang="en-GB" sz="2000" b="1" dirty="0">
                <a:solidFill>
                  <a:srgbClr val="1E3272"/>
                </a:solidFill>
                <a:latin typeface="Calibri" pitchFamily="34" charset="0"/>
              </a:rPr>
              <a:t>block size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b="1" dirty="0" smtClean="0">
              <a:solidFill>
                <a:srgbClr val="1E3272"/>
              </a:solidFill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rgbClr val="1E3272"/>
                </a:solidFill>
                <a:latin typeface="Calibri" pitchFamily="34" charset="0"/>
              </a:rPr>
              <a:t>P</a:t>
            </a:r>
            <a:r>
              <a:rPr lang="en-GB" sz="2000" b="1" dirty="0" smtClean="0">
                <a:solidFill>
                  <a:srgbClr val="1E3272"/>
                </a:solidFill>
                <a:latin typeface="Calibri" pitchFamily="34" charset="0"/>
              </a:rPr>
              <a:t>ayload</a:t>
            </a:r>
            <a:r>
              <a:rPr lang="en-GB" sz="2000" b="1" dirty="0">
                <a:solidFill>
                  <a:srgbClr val="1E3272"/>
                </a:solidFill>
                <a:latin typeface="Calibri" pitchFamily="34" charset="0"/>
              </a:rPr>
              <a:t>:</a:t>
            </a:r>
            <a:r>
              <a:rPr lang="en-GB" sz="2000" b="1" dirty="0" smtClean="0">
                <a:solidFill>
                  <a:srgbClr val="1E3272"/>
                </a:solidFill>
                <a:latin typeface="Calibri" pitchFamily="34" charset="0"/>
              </a:rPr>
              <a:t> Application </a:t>
            </a:r>
            <a:r>
              <a:rPr lang="en-GB" sz="2000" b="1" dirty="0">
                <a:solidFill>
                  <a:srgbClr val="1E3272"/>
                </a:solidFill>
                <a:latin typeface="Calibri" pitchFamily="34" charset="0"/>
              </a:rPr>
              <a:t>data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rgbClr val="1E3272"/>
                </a:solidFill>
                <a:latin typeface="Calibri" pitchFamily="34" charset="0"/>
              </a:rPr>
              <a:t>(allocated blocks only)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b="1" dirty="0">
              <a:solidFill>
                <a:srgbClr val="1E3272"/>
              </a:solidFill>
              <a:latin typeface="Calibri" pitchFamily="34" charset="0"/>
            </a:endParaRP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6828367" y="4237188"/>
            <a:ext cx="4064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4997451" y="5898772"/>
            <a:ext cx="1826683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 smtClean="0">
                <a:latin typeface="Calibri" pitchFamily="34" charset="0"/>
              </a:rPr>
              <a:t>ize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6828367" y="5898772"/>
            <a:ext cx="4064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2732421" y="5872398"/>
            <a:ext cx="1464545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1E3272"/>
                </a:solidFill>
                <a:latin typeface="Calibri" pitchFamily="34" charset="0"/>
              </a:rPr>
              <a:t>Boundary tag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 smtClean="0">
                <a:solidFill>
                  <a:srgbClr val="1E3272"/>
                </a:solidFill>
                <a:latin typeface="Calibri" pitchFamily="34" charset="0"/>
              </a:rPr>
              <a:t>(</a:t>
            </a:r>
            <a:r>
              <a:rPr lang="en-GB" b="1" dirty="0">
                <a:solidFill>
                  <a:srgbClr val="1E3272"/>
                </a:solidFill>
                <a:latin typeface="Calibri" pitchFamily="34" charset="0"/>
              </a:rPr>
              <a:t>footer)</a:t>
            </a:r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4305300" y="6065988"/>
            <a:ext cx="7112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38"/>
          <p:cNvGrpSpPr/>
          <p:nvPr/>
        </p:nvGrpSpPr>
        <p:grpSpPr>
          <a:xfrm>
            <a:off x="2032000" y="3098800"/>
            <a:ext cx="7315200" cy="785054"/>
            <a:chOff x="1524000" y="5706762"/>
            <a:chExt cx="5486400" cy="785054"/>
          </a:xfrm>
        </p:grpSpPr>
        <p:sp>
          <p:nvSpPr>
            <p:cNvPr id="26637" name="Rectangle 13"/>
            <p:cNvSpPr>
              <a:spLocks noChangeArrowheads="1"/>
            </p:cNvSpPr>
            <p:nvPr/>
          </p:nvSpPr>
          <p:spPr bwMode="auto">
            <a:xfrm>
              <a:off x="15240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6638" name="Rectangle 14"/>
            <p:cNvSpPr>
              <a:spLocks noChangeArrowheads="1"/>
            </p:cNvSpPr>
            <p:nvPr/>
          </p:nvSpPr>
          <p:spPr bwMode="auto">
            <a:xfrm>
              <a:off x="18288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9" name="Rectangle 15"/>
            <p:cNvSpPr>
              <a:spLocks noChangeArrowheads="1"/>
            </p:cNvSpPr>
            <p:nvPr/>
          </p:nvSpPr>
          <p:spPr bwMode="auto">
            <a:xfrm>
              <a:off x="21336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0" name="Rectangle 16"/>
            <p:cNvSpPr>
              <a:spLocks noChangeArrowheads="1"/>
            </p:cNvSpPr>
            <p:nvPr/>
          </p:nvSpPr>
          <p:spPr bwMode="auto">
            <a:xfrm>
              <a:off x="24384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6641" name="Rectangle 17"/>
            <p:cNvSpPr>
              <a:spLocks noChangeArrowheads="1"/>
            </p:cNvSpPr>
            <p:nvPr/>
          </p:nvSpPr>
          <p:spPr bwMode="auto">
            <a:xfrm>
              <a:off x="27432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6642" name="Rectangle 18"/>
            <p:cNvSpPr>
              <a:spLocks noChangeArrowheads="1"/>
            </p:cNvSpPr>
            <p:nvPr/>
          </p:nvSpPr>
          <p:spPr bwMode="auto">
            <a:xfrm>
              <a:off x="30480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3" name="Rectangle 19"/>
            <p:cNvSpPr>
              <a:spLocks noChangeArrowheads="1"/>
            </p:cNvSpPr>
            <p:nvPr/>
          </p:nvSpPr>
          <p:spPr bwMode="auto">
            <a:xfrm>
              <a:off x="33528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4" name="Rectangle 20"/>
            <p:cNvSpPr>
              <a:spLocks noChangeArrowheads="1"/>
            </p:cNvSpPr>
            <p:nvPr/>
          </p:nvSpPr>
          <p:spPr bwMode="auto">
            <a:xfrm>
              <a:off x="36576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6645" name="Rectangle 21"/>
            <p:cNvSpPr>
              <a:spLocks noChangeArrowheads="1"/>
            </p:cNvSpPr>
            <p:nvPr/>
          </p:nvSpPr>
          <p:spPr bwMode="auto">
            <a:xfrm>
              <a:off x="42672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6" name="Rectangle 22"/>
            <p:cNvSpPr>
              <a:spLocks noChangeArrowheads="1"/>
            </p:cNvSpPr>
            <p:nvPr/>
          </p:nvSpPr>
          <p:spPr bwMode="auto">
            <a:xfrm>
              <a:off x="45720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7" name="Rectangle 23"/>
            <p:cNvSpPr>
              <a:spLocks noChangeArrowheads="1"/>
            </p:cNvSpPr>
            <p:nvPr/>
          </p:nvSpPr>
          <p:spPr bwMode="auto">
            <a:xfrm>
              <a:off x="48768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8" name="Rectangle 24"/>
            <p:cNvSpPr>
              <a:spLocks noChangeArrowheads="1"/>
            </p:cNvSpPr>
            <p:nvPr/>
          </p:nvSpPr>
          <p:spPr bwMode="auto">
            <a:xfrm>
              <a:off x="51816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" name="Rectangle 25"/>
            <p:cNvSpPr>
              <a:spLocks noChangeArrowheads="1"/>
            </p:cNvSpPr>
            <p:nvPr/>
          </p:nvSpPr>
          <p:spPr bwMode="auto">
            <a:xfrm>
              <a:off x="54864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26650" name="Rectangle 26"/>
            <p:cNvSpPr>
              <a:spLocks noChangeArrowheads="1"/>
            </p:cNvSpPr>
            <p:nvPr/>
          </p:nvSpPr>
          <p:spPr bwMode="auto">
            <a:xfrm>
              <a:off x="57912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6651" name="Rectangle 27"/>
            <p:cNvSpPr>
              <a:spLocks noChangeArrowheads="1"/>
            </p:cNvSpPr>
            <p:nvPr/>
          </p:nvSpPr>
          <p:spPr bwMode="auto">
            <a:xfrm>
              <a:off x="60960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2" name="Rectangle 28"/>
            <p:cNvSpPr>
              <a:spLocks noChangeArrowheads="1"/>
            </p:cNvSpPr>
            <p:nvPr/>
          </p:nvSpPr>
          <p:spPr bwMode="auto">
            <a:xfrm>
              <a:off x="39624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26653" name="Freeform 29"/>
            <p:cNvSpPr>
              <a:spLocks/>
            </p:cNvSpPr>
            <p:nvPr/>
          </p:nvSpPr>
          <p:spPr bwMode="auto">
            <a:xfrm>
              <a:off x="2895600" y="5706762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4" name="Freeform 30"/>
            <p:cNvSpPr>
              <a:spLocks/>
            </p:cNvSpPr>
            <p:nvPr/>
          </p:nvSpPr>
          <p:spPr bwMode="auto">
            <a:xfrm>
              <a:off x="4114800" y="5706762"/>
              <a:ext cx="18288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576" y="0"/>
                </a:cxn>
                <a:cxn ang="0">
                  <a:pos x="1152" y="144"/>
                </a:cxn>
              </a:cxnLst>
              <a:rect l="0" t="0" r="r" b="b"/>
              <a:pathLst>
                <a:path w="1152" h="144">
                  <a:moveTo>
                    <a:pt x="0" y="144"/>
                  </a:moveTo>
                  <a:cubicBezTo>
                    <a:pt x="192" y="72"/>
                    <a:pt x="384" y="0"/>
                    <a:pt x="576" y="0"/>
                  </a:cubicBezTo>
                  <a:cubicBezTo>
                    <a:pt x="768" y="0"/>
                    <a:pt x="960" y="72"/>
                    <a:pt x="1152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5" name="Freeform 31"/>
            <p:cNvSpPr>
              <a:spLocks/>
            </p:cNvSpPr>
            <p:nvPr/>
          </p:nvSpPr>
          <p:spPr bwMode="auto">
            <a:xfrm>
              <a:off x="1676400" y="5706762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6" name="Rectangle 32"/>
            <p:cNvSpPr>
              <a:spLocks noChangeArrowheads="1"/>
            </p:cNvSpPr>
            <p:nvPr/>
          </p:nvSpPr>
          <p:spPr bwMode="auto">
            <a:xfrm>
              <a:off x="64008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7" name="Rectangle 33"/>
            <p:cNvSpPr>
              <a:spLocks noChangeArrowheads="1"/>
            </p:cNvSpPr>
            <p:nvPr/>
          </p:nvSpPr>
          <p:spPr bwMode="auto">
            <a:xfrm>
              <a:off x="67056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6658" name="Freeform 34"/>
            <p:cNvSpPr>
              <a:spLocks/>
            </p:cNvSpPr>
            <p:nvPr/>
          </p:nvSpPr>
          <p:spPr bwMode="auto">
            <a:xfrm>
              <a:off x="2590800" y="6263216"/>
              <a:ext cx="1219200" cy="228600"/>
            </a:xfrm>
            <a:custGeom>
              <a:avLst/>
              <a:gdLst/>
              <a:ahLst/>
              <a:cxnLst>
                <a:cxn ang="0">
                  <a:pos x="768" y="0"/>
                </a:cxn>
                <a:cxn ang="0">
                  <a:pos x="336" y="144"/>
                </a:cxn>
                <a:cxn ang="0">
                  <a:pos x="0" y="0"/>
                </a:cxn>
              </a:cxnLst>
              <a:rect l="0" t="0" r="r" b="b"/>
              <a:pathLst>
                <a:path w="768" h="144">
                  <a:moveTo>
                    <a:pt x="768" y="0"/>
                  </a:moveTo>
                  <a:cubicBezTo>
                    <a:pt x="616" y="72"/>
                    <a:pt x="464" y="144"/>
                    <a:pt x="336" y="144"/>
                  </a:cubicBezTo>
                  <a:cubicBezTo>
                    <a:pt x="208" y="144"/>
                    <a:pt x="104" y="72"/>
                    <a:pt x="0" y="0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9" name="Freeform 35"/>
            <p:cNvSpPr>
              <a:spLocks/>
            </p:cNvSpPr>
            <p:nvPr/>
          </p:nvSpPr>
          <p:spPr bwMode="auto">
            <a:xfrm>
              <a:off x="3810000" y="6263216"/>
              <a:ext cx="1828800" cy="228600"/>
            </a:xfrm>
            <a:custGeom>
              <a:avLst/>
              <a:gdLst/>
              <a:ahLst/>
              <a:cxnLst>
                <a:cxn ang="0">
                  <a:pos x="1152" y="0"/>
                </a:cxn>
                <a:cxn ang="0">
                  <a:pos x="576" y="144"/>
                </a:cxn>
                <a:cxn ang="0">
                  <a:pos x="0" y="0"/>
                </a:cxn>
              </a:cxnLst>
              <a:rect l="0" t="0" r="r" b="b"/>
              <a:pathLst>
                <a:path w="1152" h="144">
                  <a:moveTo>
                    <a:pt x="1152" y="0"/>
                  </a:moveTo>
                  <a:cubicBezTo>
                    <a:pt x="960" y="72"/>
                    <a:pt x="768" y="144"/>
                    <a:pt x="576" y="144"/>
                  </a:cubicBezTo>
                  <a:cubicBezTo>
                    <a:pt x="384" y="144"/>
                    <a:pt x="192" y="72"/>
                    <a:pt x="0" y="0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0" name="Freeform 36"/>
            <p:cNvSpPr>
              <a:spLocks/>
            </p:cNvSpPr>
            <p:nvPr/>
          </p:nvSpPr>
          <p:spPr bwMode="auto">
            <a:xfrm>
              <a:off x="5638800" y="6263216"/>
              <a:ext cx="1219200" cy="228600"/>
            </a:xfrm>
            <a:custGeom>
              <a:avLst/>
              <a:gdLst/>
              <a:ahLst/>
              <a:cxnLst>
                <a:cxn ang="0">
                  <a:pos x="768" y="0"/>
                </a:cxn>
                <a:cxn ang="0">
                  <a:pos x="384" y="144"/>
                </a:cxn>
                <a:cxn ang="0">
                  <a:pos x="0" y="0"/>
                </a:cxn>
              </a:cxnLst>
              <a:rect l="0" t="0" r="r" b="b"/>
              <a:pathLst>
                <a:path w="768" h="144">
                  <a:moveTo>
                    <a:pt x="768" y="0"/>
                  </a:moveTo>
                  <a:cubicBezTo>
                    <a:pt x="640" y="72"/>
                    <a:pt x="512" y="144"/>
                    <a:pt x="384" y="144"/>
                  </a:cubicBezTo>
                  <a:cubicBezTo>
                    <a:pt x="256" y="144"/>
                    <a:pt x="63" y="23"/>
                    <a:pt x="0" y="0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61" name="Text Box 37"/>
          <p:cNvSpPr txBox="1">
            <a:spLocks noChangeArrowheads="1"/>
          </p:cNvSpPr>
          <p:nvPr/>
        </p:nvSpPr>
        <p:spPr bwMode="auto">
          <a:xfrm>
            <a:off x="3235807" y="4229101"/>
            <a:ext cx="877461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1E3272"/>
                </a:solidFill>
                <a:latin typeface="Calibri" pitchFamily="34" charset="0"/>
              </a:rPr>
              <a:t>Header</a:t>
            </a:r>
            <a:endParaRPr lang="en-GB" sz="1600" b="1" dirty="0">
              <a:solidFill>
                <a:srgbClr val="1E3272"/>
              </a:solidFill>
              <a:latin typeface="Calibri" pitchFamily="34" charset="0"/>
            </a:endParaRPr>
          </a:p>
        </p:txBody>
      </p:sp>
      <p:sp>
        <p:nvSpPr>
          <p:cNvPr id="26662" name="Line 38"/>
          <p:cNvSpPr>
            <a:spLocks noChangeShapeType="1"/>
          </p:cNvSpPr>
          <p:nvPr/>
        </p:nvSpPr>
        <p:spPr bwMode="auto">
          <a:xfrm>
            <a:off x="4305300" y="4389588"/>
            <a:ext cx="7112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22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nimBg="1"/>
      <p:bldP spid="26629" grpId="0"/>
      <p:bldP spid="26630" grpId="0" animBg="1"/>
      <p:bldP spid="26631" grpId="0"/>
      <p:bldP spid="26632" grpId="0" animBg="1"/>
      <p:bldP spid="26633" grpId="0" animBg="1"/>
      <p:bldP spid="26634" grpId="0" animBg="1"/>
      <p:bldP spid="26635" grpId="0"/>
      <p:bldP spid="26636" grpId="0" animBg="1"/>
      <p:bldP spid="26661" grpId="0"/>
      <p:bldP spid="2666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846667" y="163514"/>
            <a:ext cx="10481733" cy="763586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Constant Time Coalescing</a:t>
            </a: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3251200" y="2895600"/>
            <a:ext cx="1524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251200" y="2590800"/>
            <a:ext cx="1524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alibri" pitchFamily="34" charset="0"/>
              </a:rPr>
              <a:t>A</a:t>
            </a:r>
            <a:r>
              <a:rPr lang="en-GB" sz="2000" b="1" dirty="0" smtClean="0">
                <a:latin typeface="Calibri" pitchFamily="34" charset="0"/>
              </a:rPr>
              <a:t>llocated</a:t>
            </a:r>
            <a:endParaRPr lang="en-GB" sz="2000" b="1" dirty="0">
              <a:latin typeface="Calibri" pitchFamily="34" charset="0"/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3251200" y="3200400"/>
            <a:ext cx="1524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alibri" pitchFamily="34" charset="0"/>
              </a:rPr>
              <a:t>A</a:t>
            </a:r>
            <a:r>
              <a:rPr lang="en-GB" sz="2000" b="1" dirty="0" smtClean="0">
                <a:latin typeface="Calibri" pitchFamily="34" charset="0"/>
              </a:rPr>
              <a:t>llocated</a:t>
            </a:r>
            <a:endParaRPr lang="en-GB" sz="2000" b="1" dirty="0">
              <a:latin typeface="Calibri" pitchFamily="34" charset="0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5283200" y="2895600"/>
            <a:ext cx="1524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5283200" y="2590800"/>
            <a:ext cx="1524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alibri" pitchFamily="34" charset="0"/>
              </a:rPr>
              <a:t>A</a:t>
            </a:r>
            <a:r>
              <a:rPr lang="en-GB" sz="2000" b="1" dirty="0" smtClean="0">
                <a:latin typeface="Calibri" pitchFamily="34" charset="0"/>
              </a:rPr>
              <a:t>llocated</a:t>
            </a:r>
            <a:endParaRPr lang="en-GB" sz="2000" b="1" dirty="0">
              <a:latin typeface="Calibri" pitchFamily="34" charset="0"/>
            </a:endParaRP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5283200" y="3200400"/>
            <a:ext cx="1524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alibri" pitchFamily="34" charset="0"/>
              </a:rPr>
              <a:t>F</a:t>
            </a:r>
            <a:r>
              <a:rPr lang="en-GB" sz="2000" b="1" dirty="0" smtClean="0">
                <a:latin typeface="Calibri" pitchFamily="34" charset="0"/>
              </a:rPr>
              <a:t>ree</a:t>
            </a:r>
            <a:endParaRPr lang="en-GB" sz="2000" b="1" dirty="0">
              <a:latin typeface="Calibri" pitchFamily="34" charset="0"/>
            </a:endParaRP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7315200" y="2895600"/>
            <a:ext cx="1524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7315200" y="2590800"/>
            <a:ext cx="1524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alibri" pitchFamily="34" charset="0"/>
              </a:rPr>
              <a:t>F</a:t>
            </a:r>
            <a:r>
              <a:rPr lang="en-GB" sz="2000" b="1" dirty="0" smtClean="0">
                <a:latin typeface="Calibri" pitchFamily="34" charset="0"/>
              </a:rPr>
              <a:t>ree</a:t>
            </a:r>
            <a:endParaRPr lang="en-GB" sz="2000" b="1" dirty="0">
              <a:latin typeface="Calibri" pitchFamily="34" charset="0"/>
            </a:endParaRP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7315200" y="3200400"/>
            <a:ext cx="1524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alibri" pitchFamily="34" charset="0"/>
              </a:rPr>
              <a:t>A</a:t>
            </a:r>
            <a:r>
              <a:rPr lang="en-GB" sz="2000" b="1" dirty="0" smtClean="0">
                <a:latin typeface="Calibri" pitchFamily="34" charset="0"/>
              </a:rPr>
              <a:t>llocated</a:t>
            </a:r>
            <a:endParaRPr lang="en-GB" sz="2000" b="1" dirty="0">
              <a:latin typeface="Calibri" pitchFamily="34" charset="0"/>
            </a:endParaRP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9347200" y="2895600"/>
            <a:ext cx="1524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9347200" y="2590800"/>
            <a:ext cx="1524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alibri" pitchFamily="34" charset="0"/>
              </a:rPr>
              <a:t>F</a:t>
            </a:r>
            <a:r>
              <a:rPr lang="en-GB" sz="2000" b="1" dirty="0" smtClean="0">
                <a:latin typeface="Calibri" pitchFamily="34" charset="0"/>
              </a:rPr>
              <a:t>ree</a:t>
            </a:r>
            <a:endParaRPr lang="en-GB" sz="2000" b="1" dirty="0">
              <a:latin typeface="Calibri" pitchFamily="34" charset="0"/>
            </a:endParaRPr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9347200" y="3200400"/>
            <a:ext cx="1524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alibri" pitchFamily="34" charset="0"/>
              </a:rPr>
              <a:t>F</a:t>
            </a:r>
            <a:r>
              <a:rPr lang="en-GB" sz="2000" b="1" dirty="0" smtClean="0">
                <a:latin typeface="Calibri" pitchFamily="34" charset="0"/>
              </a:rPr>
              <a:t>ree</a:t>
            </a:r>
            <a:endParaRPr lang="en-GB" sz="2000" b="1" dirty="0">
              <a:latin typeface="Calibri" pitchFamily="34" charset="0"/>
            </a:endParaRP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728343" y="2597151"/>
            <a:ext cx="1640490" cy="81843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>
                <a:solidFill>
                  <a:srgbClr val="1E3272"/>
                </a:solidFill>
                <a:latin typeface="Calibri" pitchFamily="34" charset="0"/>
              </a:rPr>
              <a:t>B</a:t>
            </a:r>
            <a:r>
              <a:rPr lang="en-GB" sz="2400" b="1" dirty="0" smtClean="0">
                <a:solidFill>
                  <a:srgbClr val="1E3272"/>
                </a:solidFill>
                <a:latin typeface="Calibri" pitchFamily="34" charset="0"/>
              </a:rPr>
              <a:t>lock </a:t>
            </a:r>
            <a:r>
              <a:rPr lang="en-GB" sz="2400" b="1" dirty="0">
                <a:solidFill>
                  <a:srgbClr val="1E3272"/>
                </a:solidFill>
                <a:latin typeface="Calibri" pitchFamily="34" charset="0"/>
              </a:rPr>
              <a:t>being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>
                <a:solidFill>
                  <a:srgbClr val="1E3272"/>
                </a:solidFill>
                <a:latin typeface="Calibri" pitchFamily="34" charset="0"/>
              </a:rPr>
              <a:t>freed</a:t>
            </a:r>
          </a:p>
        </p:txBody>
      </p:sp>
      <p:sp>
        <p:nvSpPr>
          <p:cNvPr id="27663" name="Line 15"/>
          <p:cNvSpPr>
            <a:spLocks noChangeShapeType="1"/>
          </p:cNvSpPr>
          <p:nvPr/>
        </p:nvSpPr>
        <p:spPr bwMode="auto">
          <a:xfrm>
            <a:off x="2438400" y="3048000"/>
            <a:ext cx="6096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3454401" y="2057401"/>
            <a:ext cx="1000893" cy="4564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i="1" dirty="0">
                <a:solidFill>
                  <a:srgbClr val="C00000"/>
                </a:solidFill>
                <a:latin typeface="Calibri" pitchFamily="34" charset="0"/>
              </a:rPr>
              <a:t>Case 1</a:t>
            </a:r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5486401" y="2057401"/>
            <a:ext cx="1000893" cy="4564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i="1" dirty="0">
                <a:solidFill>
                  <a:srgbClr val="C00000"/>
                </a:solidFill>
                <a:latin typeface="Calibri" pitchFamily="34" charset="0"/>
              </a:rPr>
              <a:t>Case 2</a:t>
            </a:r>
          </a:p>
        </p:txBody>
      </p:sp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7518401" y="2057401"/>
            <a:ext cx="1000893" cy="4564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i="1" dirty="0">
                <a:solidFill>
                  <a:srgbClr val="C00000"/>
                </a:solidFill>
                <a:latin typeface="Calibri" pitchFamily="34" charset="0"/>
              </a:rPr>
              <a:t>Case 3</a:t>
            </a:r>
          </a:p>
        </p:txBody>
      </p:sp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9550401" y="2057401"/>
            <a:ext cx="1000893" cy="4564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i="1" dirty="0">
                <a:solidFill>
                  <a:srgbClr val="C00000"/>
                </a:solidFill>
                <a:latin typeface="Calibri" pitchFamily="34" charset="0"/>
              </a:rPr>
              <a:t>Case 4</a:t>
            </a:r>
          </a:p>
        </p:txBody>
      </p:sp>
      <p:sp>
        <p:nvSpPr>
          <p:cNvPr id="2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23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2336800" y="1905000"/>
            <a:ext cx="17272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4064000" y="1905000"/>
            <a:ext cx="508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336800" y="2209800"/>
            <a:ext cx="22352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825500" y="165918"/>
            <a:ext cx="10541000" cy="799282"/>
          </a:xfrm>
          <a:ln/>
        </p:spPr>
        <p:txBody>
          <a:bodyPr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Constant Time Coalescing (Case 1)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2336800" y="2514600"/>
            <a:ext cx="22352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2336800" y="2514600"/>
            <a:ext cx="17272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4064000" y="2514600"/>
            <a:ext cx="508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2336800" y="1905000"/>
            <a:ext cx="22352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3454400" y="4191000"/>
            <a:ext cx="2117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2336800" y="2819400"/>
            <a:ext cx="17272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4064000" y="2819400"/>
            <a:ext cx="508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2336800" y="3124200"/>
            <a:ext cx="22352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2336800" y="3429000"/>
            <a:ext cx="22352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2336800" y="3429000"/>
            <a:ext cx="17272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4064000" y="3429000"/>
            <a:ext cx="508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2336800" y="2819400"/>
            <a:ext cx="22352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2336800" y="3733800"/>
            <a:ext cx="17272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8690" name="Rectangle 18"/>
          <p:cNvSpPr>
            <a:spLocks noChangeArrowheads="1"/>
          </p:cNvSpPr>
          <p:nvPr/>
        </p:nvSpPr>
        <p:spPr bwMode="auto">
          <a:xfrm>
            <a:off x="4064000" y="3733800"/>
            <a:ext cx="508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2336800" y="4038600"/>
            <a:ext cx="22352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2" name="Rectangle 20"/>
          <p:cNvSpPr>
            <a:spLocks noChangeArrowheads="1"/>
          </p:cNvSpPr>
          <p:nvPr/>
        </p:nvSpPr>
        <p:spPr bwMode="auto">
          <a:xfrm>
            <a:off x="2336800" y="4343400"/>
            <a:ext cx="22352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2336800" y="4343400"/>
            <a:ext cx="17272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4064000" y="4343400"/>
            <a:ext cx="508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95" name="Rectangle 23"/>
          <p:cNvSpPr>
            <a:spLocks noChangeArrowheads="1"/>
          </p:cNvSpPr>
          <p:nvPr/>
        </p:nvSpPr>
        <p:spPr bwMode="auto">
          <a:xfrm>
            <a:off x="2336800" y="3733800"/>
            <a:ext cx="22352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775200" y="1905000"/>
            <a:ext cx="3352800" cy="2743200"/>
            <a:chOff x="3581400" y="1905000"/>
            <a:chExt cx="2514600" cy="2743200"/>
          </a:xfrm>
        </p:grpSpPr>
        <p:sp>
          <p:nvSpPr>
            <p:cNvPr id="28696" name="Rectangle 24"/>
            <p:cNvSpPr>
              <a:spLocks noChangeArrowheads="1"/>
            </p:cNvSpPr>
            <p:nvPr/>
          </p:nvSpPr>
          <p:spPr bwMode="auto">
            <a:xfrm>
              <a:off x="4419600" y="19050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8697" name="Rectangle 25"/>
            <p:cNvSpPr>
              <a:spLocks noChangeArrowheads="1"/>
            </p:cNvSpPr>
            <p:nvPr/>
          </p:nvSpPr>
          <p:spPr bwMode="auto">
            <a:xfrm>
              <a:off x="5715000" y="19050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8698" name="Rectangle 26"/>
            <p:cNvSpPr>
              <a:spLocks noChangeArrowheads="1"/>
            </p:cNvSpPr>
            <p:nvPr/>
          </p:nvSpPr>
          <p:spPr bwMode="auto">
            <a:xfrm>
              <a:off x="4419600" y="2209800"/>
              <a:ext cx="1676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9" name="Rectangle 27"/>
            <p:cNvSpPr>
              <a:spLocks noChangeArrowheads="1"/>
            </p:cNvSpPr>
            <p:nvPr/>
          </p:nvSpPr>
          <p:spPr bwMode="auto">
            <a:xfrm>
              <a:off x="4419600" y="25146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0" name="Rectangle 28"/>
            <p:cNvSpPr>
              <a:spLocks noChangeArrowheads="1"/>
            </p:cNvSpPr>
            <p:nvPr/>
          </p:nvSpPr>
          <p:spPr bwMode="auto">
            <a:xfrm>
              <a:off x="4419600" y="25146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8701" name="Rectangle 29"/>
            <p:cNvSpPr>
              <a:spLocks noChangeArrowheads="1"/>
            </p:cNvSpPr>
            <p:nvPr/>
          </p:nvSpPr>
          <p:spPr bwMode="auto">
            <a:xfrm>
              <a:off x="5715000" y="25146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8702" name="Rectangle 30"/>
            <p:cNvSpPr>
              <a:spLocks noChangeArrowheads="1"/>
            </p:cNvSpPr>
            <p:nvPr/>
          </p:nvSpPr>
          <p:spPr bwMode="auto">
            <a:xfrm>
              <a:off x="4419600" y="19050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3" name="Line 31"/>
            <p:cNvSpPr>
              <a:spLocks noChangeShapeType="1"/>
            </p:cNvSpPr>
            <p:nvPr/>
          </p:nvSpPr>
          <p:spPr bwMode="auto">
            <a:xfrm>
              <a:off x="5257800" y="4191000"/>
              <a:ext cx="1588" cy="457200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04" name="Rectangle 32"/>
            <p:cNvSpPr>
              <a:spLocks noChangeArrowheads="1"/>
            </p:cNvSpPr>
            <p:nvPr/>
          </p:nvSpPr>
          <p:spPr bwMode="auto">
            <a:xfrm>
              <a:off x="4419600" y="2819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</a:t>
              </a:r>
            </a:p>
          </p:txBody>
        </p:sp>
        <p:sp>
          <p:nvSpPr>
            <p:cNvPr id="28705" name="Rectangle 33"/>
            <p:cNvSpPr>
              <a:spLocks noChangeArrowheads="1"/>
            </p:cNvSpPr>
            <p:nvPr/>
          </p:nvSpPr>
          <p:spPr bwMode="auto">
            <a:xfrm>
              <a:off x="5715000" y="2819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8706" name="Rectangle 34"/>
            <p:cNvSpPr>
              <a:spLocks noChangeArrowheads="1"/>
            </p:cNvSpPr>
            <p:nvPr/>
          </p:nvSpPr>
          <p:spPr bwMode="auto">
            <a:xfrm>
              <a:off x="4419600" y="3124200"/>
              <a:ext cx="1676400" cy="3048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7" name="Rectangle 35"/>
            <p:cNvSpPr>
              <a:spLocks noChangeArrowheads="1"/>
            </p:cNvSpPr>
            <p:nvPr/>
          </p:nvSpPr>
          <p:spPr bwMode="auto">
            <a:xfrm>
              <a:off x="4419600" y="34290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8" name="Rectangle 36"/>
            <p:cNvSpPr>
              <a:spLocks noChangeArrowheads="1"/>
            </p:cNvSpPr>
            <p:nvPr/>
          </p:nvSpPr>
          <p:spPr bwMode="auto">
            <a:xfrm>
              <a:off x="4419600" y="34290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</a:t>
              </a:r>
            </a:p>
          </p:txBody>
        </p:sp>
        <p:sp>
          <p:nvSpPr>
            <p:cNvPr id="28709" name="Rectangle 37"/>
            <p:cNvSpPr>
              <a:spLocks noChangeArrowheads="1"/>
            </p:cNvSpPr>
            <p:nvPr/>
          </p:nvSpPr>
          <p:spPr bwMode="auto">
            <a:xfrm>
              <a:off x="5715000" y="34290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8710" name="Rectangle 38"/>
            <p:cNvSpPr>
              <a:spLocks noChangeArrowheads="1"/>
            </p:cNvSpPr>
            <p:nvPr/>
          </p:nvSpPr>
          <p:spPr bwMode="auto">
            <a:xfrm>
              <a:off x="4419600" y="28194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1" name="Rectangle 39"/>
            <p:cNvSpPr>
              <a:spLocks noChangeArrowheads="1"/>
            </p:cNvSpPr>
            <p:nvPr/>
          </p:nvSpPr>
          <p:spPr bwMode="auto">
            <a:xfrm>
              <a:off x="4419600" y="37338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m2</a:t>
              </a:r>
            </a:p>
          </p:txBody>
        </p:sp>
        <p:sp>
          <p:nvSpPr>
            <p:cNvPr id="28712" name="Rectangle 40"/>
            <p:cNvSpPr>
              <a:spLocks noChangeArrowheads="1"/>
            </p:cNvSpPr>
            <p:nvPr/>
          </p:nvSpPr>
          <p:spPr bwMode="auto">
            <a:xfrm>
              <a:off x="5715000" y="37338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8713" name="Rectangle 41"/>
            <p:cNvSpPr>
              <a:spLocks noChangeArrowheads="1"/>
            </p:cNvSpPr>
            <p:nvPr/>
          </p:nvSpPr>
          <p:spPr bwMode="auto">
            <a:xfrm>
              <a:off x="4419600" y="4038600"/>
              <a:ext cx="1676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4" name="Rectangle 42"/>
            <p:cNvSpPr>
              <a:spLocks noChangeArrowheads="1"/>
            </p:cNvSpPr>
            <p:nvPr/>
          </p:nvSpPr>
          <p:spPr bwMode="auto">
            <a:xfrm>
              <a:off x="44196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5" name="Rectangle 43"/>
            <p:cNvSpPr>
              <a:spLocks noChangeArrowheads="1"/>
            </p:cNvSpPr>
            <p:nvPr/>
          </p:nvSpPr>
          <p:spPr bwMode="auto">
            <a:xfrm>
              <a:off x="4419600" y="43434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m2</a:t>
              </a:r>
            </a:p>
          </p:txBody>
        </p:sp>
        <p:sp>
          <p:nvSpPr>
            <p:cNvPr id="28716" name="Rectangle 44"/>
            <p:cNvSpPr>
              <a:spLocks noChangeArrowheads="1"/>
            </p:cNvSpPr>
            <p:nvPr/>
          </p:nvSpPr>
          <p:spPr bwMode="auto">
            <a:xfrm>
              <a:off x="5715000" y="43434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8717" name="Rectangle 45"/>
            <p:cNvSpPr>
              <a:spLocks noChangeArrowheads="1"/>
            </p:cNvSpPr>
            <p:nvPr/>
          </p:nvSpPr>
          <p:spPr bwMode="auto">
            <a:xfrm>
              <a:off x="4419600" y="37338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8" name="Line 46"/>
            <p:cNvSpPr>
              <a:spLocks noChangeShapeType="1"/>
            </p:cNvSpPr>
            <p:nvPr/>
          </p:nvSpPr>
          <p:spPr bwMode="auto">
            <a:xfrm>
              <a:off x="35814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24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xfrm>
            <a:off x="825500" y="114301"/>
            <a:ext cx="10528300" cy="825499"/>
          </a:xfrm>
          <a:ln/>
        </p:spPr>
        <p:txBody>
          <a:bodyPr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Constant Time Coalescing (Case 2)</a:t>
            </a:r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2336800" y="1905000"/>
            <a:ext cx="17272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4064000" y="1905000"/>
            <a:ext cx="508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2336800" y="2209800"/>
            <a:ext cx="22352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2336800" y="2514600"/>
            <a:ext cx="22352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2336800" y="2514600"/>
            <a:ext cx="17272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4064000" y="2514600"/>
            <a:ext cx="508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2336800" y="1905000"/>
            <a:ext cx="22352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>
            <a:off x="3454400" y="4191000"/>
            <a:ext cx="2117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8" name="Rectangle 22"/>
          <p:cNvSpPr>
            <a:spLocks noChangeArrowheads="1"/>
          </p:cNvSpPr>
          <p:nvPr/>
        </p:nvSpPr>
        <p:spPr bwMode="auto">
          <a:xfrm>
            <a:off x="2336800" y="2819400"/>
            <a:ext cx="17272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9719" name="Rectangle 23"/>
          <p:cNvSpPr>
            <a:spLocks noChangeArrowheads="1"/>
          </p:cNvSpPr>
          <p:nvPr/>
        </p:nvSpPr>
        <p:spPr bwMode="auto">
          <a:xfrm>
            <a:off x="4064000" y="2819400"/>
            <a:ext cx="508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2336800" y="3124200"/>
            <a:ext cx="22352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1" name="Rectangle 25"/>
          <p:cNvSpPr>
            <a:spLocks noChangeArrowheads="1"/>
          </p:cNvSpPr>
          <p:nvPr/>
        </p:nvSpPr>
        <p:spPr bwMode="auto">
          <a:xfrm>
            <a:off x="2336800" y="3429000"/>
            <a:ext cx="22352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2336800" y="3429000"/>
            <a:ext cx="17272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4064000" y="3429000"/>
            <a:ext cx="508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2336800" y="2819400"/>
            <a:ext cx="22352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5" name="Rectangle 29"/>
          <p:cNvSpPr>
            <a:spLocks noChangeArrowheads="1"/>
          </p:cNvSpPr>
          <p:nvPr/>
        </p:nvSpPr>
        <p:spPr bwMode="auto">
          <a:xfrm>
            <a:off x="2336800" y="3733800"/>
            <a:ext cx="17272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9726" name="Rectangle 30"/>
          <p:cNvSpPr>
            <a:spLocks noChangeArrowheads="1"/>
          </p:cNvSpPr>
          <p:nvPr/>
        </p:nvSpPr>
        <p:spPr bwMode="auto">
          <a:xfrm>
            <a:off x="4064000" y="3733800"/>
            <a:ext cx="508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29727" name="Rectangle 31"/>
          <p:cNvSpPr>
            <a:spLocks noChangeArrowheads="1"/>
          </p:cNvSpPr>
          <p:nvPr/>
        </p:nvSpPr>
        <p:spPr bwMode="auto">
          <a:xfrm>
            <a:off x="2336800" y="4038600"/>
            <a:ext cx="22352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8" name="Rectangle 32"/>
          <p:cNvSpPr>
            <a:spLocks noChangeArrowheads="1"/>
          </p:cNvSpPr>
          <p:nvPr/>
        </p:nvSpPr>
        <p:spPr bwMode="auto">
          <a:xfrm>
            <a:off x="2336800" y="4343400"/>
            <a:ext cx="22352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9" name="Rectangle 33"/>
          <p:cNvSpPr>
            <a:spLocks noChangeArrowheads="1"/>
          </p:cNvSpPr>
          <p:nvPr/>
        </p:nvSpPr>
        <p:spPr bwMode="auto">
          <a:xfrm>
            <a:off x="2336800" y="4343400"/>
            <a:ext cx="17272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9730" name="Rectangle 34"/>
          <p:cNvSpPr>
            <a:spLocks noChangeArrowheads="1"/>
          </p:cNvSpPr>
          <p:nvPr/>
        </p:nvSpPr>
        <p:spPr bwMode="auto">
          <a:xfrm>
            <a:off x="4064000" y="4343400"/>
            <a:ext cx="508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29731" name="Rectangle 35"/>
          <p:cNvSpPr>
            <a:spLocks noChangeArrowheads="1"/>
          </p:cNvSpPr>
          <p:nvPr/>
        </p:nvSpPr>
        <p:spPr bwMode="auto">
          <a:xfrm>
            <a:off x="2336800" y="3733800"/>
            <a:ext cx="22352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978400" y="1905000"/>
            <a:ext cx="3352800" cy="2743200"/>
            <a:chOff x="3733800" y="1905000"/>
            <a:chExt cx="2514600" cy="2743200"/>
          </a:xfrm>
        </p:grpSpPr>
        <p:sp>
          <p:nvSpPr>
            <p:cNvPr id="29697" name="Rectangle 1"/>
            <p:cNvSpPr>
              <a:spLocks noChangeArrowheads="1"/>
            </p:cNvSpPr>
            <p:nvPr/>
          </p:nvSpPr>
          <p:spPr bwMode="auto">
            <a:xfrm>
              <a:off x="4572000" y="19050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9698" name="Rectangle 2"/>
            <p:cNvSpPr>
              <a:spLocks noChangeArrowheads="1"/>
            </p:cNvSpPr>
            <p:nvPr/>
          </p:nvSpPr>
          <p:spPr bwMode="auto">
            <a:xfrm>
              <a:off x="5867400" y="19050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9699" name="Rectangle 3"/>
            <p:cNvSpPr>
              <a:spLocks noChangeArrowheads="1"/>
            </p:cNvSpPr>
            <p:nvPr/>
          </p:nvSpPr>
          <p:spPr bwMode="auto">
            <a:xfrm>
              <a:off x="4572000" y="2209800"/>
              <a:ext cx="1676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1" name="Rectangle 5"/>
            <p:cNvSpPr>
              <a:spLocks noChangeArrowheads="1"/>
            </p:cNvSpPr>
            <p:nvPr/>
          </p:nvSpPr>
          <p:spPr bwMode="auto">
            <a:xfrm>
              <a:off x="4572000" y="25146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2" name="Rectangle 6"/>
            <p:cNvSpPr>
              <a:spLocks noChangeArrowheads="1"/>
            </p:cNvSpPr>
            <p:nvPr/>
          </p:nvSpPr>
          <p:spPr bwMode="auto">
            <a:xfrm>
              <a:off x="4572000" y="25146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9703" name="Rectangle 7"/>
            <p:cNvSpPr>
              <a:spLocks noChangeArrowheads="1"/>
            </p:cNvSpPr>
            <p:nvPr/>
          </p:nvSpPr>
          <p:spPr bwMode="auto">
            <a:xfrm>
              <a:off x="5867400" y="25146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9704" name="Rectangle 8"/>
            <p:cNvSpPr>
              <a:spLocks noChangeArrowheads="1"/>
            </p:cNvSpPr>
            <p:nvPr/>
          </p:nvSpPr>
          <p:spPr bwMode="auto">
            <a:xfrm>
              <a:off x="4572000" y="19050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4572000" y="2819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n+m2</a:t>
              </a: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5867400" y="2819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45720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4572000" y="4343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n+m2</a:t>
              </a:r>
            </a:p>
          </p:txBody>
        </p:sp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5867400" y="4343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9732" name="Line 36"/>
            <p:cNvSpPr>
              <a:spLocks noChangeShapeType="1"/>
            </p:cNvSpPr>
            <p:nvPr/>
          </p:nvSpPr>
          <p:spPr bwMode="auto">
            <a:xfrm>
              <a:off x="37338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3" name="Rectangle 37"/>
            <p:cNvSpPr>
              <a:spLocks noChangeArrowheads="1"/>
            </p:cNvSpPr>
            <p:nvPr/>
          </p:nvSpPr>
          <p:spPr bwMode="auto">
            <a:xfrm>
              <a:off x="4572000" y="3124200"/>
              <a:ext cx="1676400" cy="12192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4" name="Rectangle 38"/>
            <p:cNvSpPr>
              <a:spLocks noChangeArrowheads="1"/>
            </p:cNvSpPr>
            <p:nvPr/>
          </p:nvSpPr>
          <p:spPr bwMode="auto">
            <a:xfrm>
              <a:off x="4572000" y="2819400"/>
              <a:ext cx="1676400" cy="1828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25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2336800" y="1905000"/>
            <a:ext cx="17272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4064000" y="1905000"/>
            <a:ext cx="508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2336800" y="2209800"/>
            <a:ext cx="22352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>
          <a:xfrm>
            <a:off x="825500" y="138114"/>
            <a:ext cx="10502900" cy="827086"/>
          </a:xfrm>
          <a:ln/>
        </p:spPr>
        <p:txBody>
          <a:bodyPr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Constant Time Coalescing (Case 3)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2336800" y="2514600"/>
            <a:ext cx="22352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2336800" y="2514600"/>
            <a:ext cx="17272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4064000" y="2514600"/>
            <a:ext cx="508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2336800" y="1905000"/>
            <a:ext cx="22352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3454400" y="4191000"/>
            <a:ext cx="2117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2336800" y="2819400"/>
            <a:ext cx="17272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4064000" y="2819400"/>
            <a:ext cx="508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2336800" y="3124200"/>
            <a:ext cx="22352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2336800" y="3429000"/>
            <a:ext cx="22352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2336800" y="3429000"/>
            <a:ext cx="17272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4064000" y="3429000"/>
            <a:ext cx="508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2336800" y="2819400"/>
            <a:ext cx="22352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2336800" y="3733800"/>
            <a:ext cx="17272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4064000" y="3733800"/>
            <a:ext cx="508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2336800" y="4038600"/>
            <a:ext cx="22352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0" name="Rectangle 20"/>
          <p:cNvSpPr>
            <a:spLocks noChangeArrowheads="1"/>
          </p:cNvSpPr>
          <p:nvPr/>
        </p:nvSpPr>
        <p:spPr bwMode="auto">
          <a:xfrm>
            <a:off x="2336800" y="4343400"/>
            <a:ext cx="22352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1" name="Rectangle 21"/>
          <p:cNvSpPr>
            <a:spLocks noChangeArrowheads="1"/>
          </p:cNvSpPr>
          <p:nvPr/>
        </p:nvSpPr>
        <p:spPr bwMode="auto">
          <a:xfrm>
            <a:off x="2336800" y="4343400"/>
            <a:ext cx="17272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0742" name="Rectangle 22"/>
          <p:cNvSpPr>
            <a:spLocks noChangeArrowheads="1"/>
          </p:cNvSpPr>
          <p:nvPr/>
        </p:nvSpPr>
        <p:spPr bwMode="auto">
          <a:xfrm>
            <a:off x="4064000" y="4343400"/>
            <a:ext cx="508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2336800" y="3733800"/>
            <a:ext cx="22352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775200" y="1905000"/>
            <a:ext cx="3352800" cy="2743200"/>
            <a:chOff x="3581400" y="1905000"/>
            <a:chExt cx="2514600" cy="2743200"/>
          </a:xfrm>
        </p:grpSpPr>
        <p:sp>
          <p:nvSpPr>
            <p:cNvPr id="30744" name="Rectangle 24"/>
            <p:cNvSpPr>
              <a:spLocks noChangeArrowheads="1"/>
            </p:cNvSpPr>
            <p:nvPr/>
          </p:nvSpPr>
          <p:spPr bwMode="auto">
            <a:xfrm>
              <a:off x="4419600" y="19050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n+m1</a:t>
              </a:r>
            </a:p>
          </p:txBody>
        </p:sp>
        <p:sp>
          <p:nvSpPr>
            <p:cNvPr id="30745" name="Rectangle 25"/>
            <p:cNvSpPr>
              <a:spLocks noChangeArrowheads="1"/>
            </p:cNvSpPr>
            <p:nvPr/>
          </p:nvSpPr>
          <p:spPr bwMode="auto">
            <a:xfrm>
              <a:off x="5715000" y="19050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0746" name="Rectangle 26"/>
            <p:cNvSpPr>
              <a:spLocks noChangeArrowheads="1"/>
            </p:cNvSpPr>
            <p:nvPr/>
          </p:nvSpPr>
          <p:spPr bwMode="auto">
            <a:xfrm>
              <a:off x="4419600" y="2209800"/>
              <a:ext cx="1676400" cy="12192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7" name="Line 27"/>
            <p:cNvSpPr>
              <a:spLocks noChangeShapeType="1"/>
            </p:cNvSpPr>
            <p:nvPr/>
          </p:nvSpPr>
          <p:spPr bwMode="auto">
            <a:xfrm>
              <a:off x="5257800" y="4191000"/>
              <a:ext cx="1588" cy="457200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48" name="Rectangle 28"/>
            <p:cNvSpPr>
              <a:spLocks noChangeArrowheads="1"/>
            </p:cNvSpPr>
            <p:nvPr/>
          </p:nvSpPr>
          <p:spPr bwMode="auto">
            <a:xfrm>
              <a:off x="4419600" y="34290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9" name="Rectangle 29"/>
            <p:cNvSpPr>
              <a:spLocks noChangeArrowheads="1"/>
            </p:cNvSpPr>
            <p:nvPr/>
          </p:nvSpPr>
          <p:spPr bwMode="auto">
            <a:xfrm>
              <a:off x="4419600" y="34290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n+m1</a:t>
              </a:r>
            </a:p>
          </p:txBody>
        </p:sp>
        <p:sp>
          <p:nvSpPr>
            <p:cNvPr id="30750" name="Rectangle 30"/>
            <p:cNvSpPr>
              <a:spLocks noChangeArrowheads="1"/>
            </p:cNvSpPr>
            <p:nvPr/>
          </p:nvSpPr>
          <p:spPr bwMode="auto">
            <a:xfrm>
              <a:off x="5715000" y="34290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0751" name="Rectangle 31"/>
            <p:cNvSpPr>
              <a:spLocks noChangeArrowheads="1"/>
            </p:cNvSpPr>
            <p:nvPr/>
          </p:nvSpPr>
          <p:spPr bwMode="auto">
            <a:xfrm>
              <a:off x="4419600" y="37338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m2</a:t>
              </a:r>
            </a:p>
          </p:txBody>
        </p:sp>
        <p:sp>
          <p:nvSpPr>
            <p:cNvPr id="30752" name="Rectangle 32"/>
            <p:cNvSpPr>
              <a:spLocks noChangeArrowheads="1"/>
            </p:cNvSpPr>
            <p:nvPr/>
          </p:nvSpPr>
          <p:spPr bwMode="auto">
            <a:xfrm>
              <a:off x="5715000" y="37338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0753" name="Rectangle 33"/>
            <p:cNvSpPr>
              <a:spLocks noChangeArrowheads="1"/>
            </p:cNvSpPr>
            <p:nvPr/>
          </p:nvSpPr>
          <p:spPr bwMode="auto">
            <a:xfrm>
              <a:off x="4419600" y="4038600"/>
              <a:ext cx="1676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4" name="Rectangle 34"/>
            <p:cNvSpPr>
              <a:spLocks noChangeArrowheads="1"/>
            </p:cNvSpPr>
            <p:nvPr/>
          </p:nvSpPr>
          <p:spPr bwMode="auto">
            <a:xfrm>
              <a:off x="44196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5" name="Rectangle 35"/>
            <p:cNvSpPr>
              <a:spLocks noChangeArrowheads="1"/>
            </p:cNvSpPr>
            <p:nvPr/>
          </p:nvSpPr>
          <p:spPr bwMode="auto">
            <a:xfrm>
              <a:off x="4419600" y="43434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m2</a:t>
              </a:r>
            </a:p>
          </p:txBody>
        </p:sp>
        <p:sp>
          <p:nvSpPr>
            <p:cNvPr id="30756" name="Rectangle 36"/>
            <p:cNvSpPr>
              <a:spLocks noChangeArrowheads="1"/>
            </p:cNvSpPr>
            <p:nvPr/>
          </p:nvSpPr>
          <p:spPr bwMode="auto">
            <a:xfrm>
              <a:off x="5715000" y="43434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0757" name="Rectangle 37"/>
            <p:cNvSpPr>
              <a:spLocks noChangeArrowheads="1"/>
            </p:cNvSpPr>
            <p:nvPr/>
          </p:nvSpPr>
          <p:spPr bwMode="auto">
            <a:xfrm>
              <a:off x="4419600" y="37338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8" name="Line 38"/>
            <p:cNvSpPr>
              <a:spLocks noChangeShapeType="1"/>
            </p:cNvSpPr>
            <p:nvPr/>
          </p:nvSpPr>
          <p:spPr bwMode="auto">
            <a:xfrm>
              <a:off x="35814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59" name="Rectangle 39"/>
            <p:cNvSpPr>
              <a:spLocks noChangeArrowheads="1"/>
            </p:cNvSpPr>
            <p:nvPr/>
          </p:nvSpPr>
          <p:spPr bwMode="auto">
            <a:xfrm>
              <a:off x="4419600" y="1905000"/>
              <a:ext cx="1676400" cy="1828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26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2336800" y="1905000"/>
            <a:ext cx="17272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4064000" y="1905000"/>
            <a:ext cx="508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2336800" y="2209800"/>
            <a:ext cx="22352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10515600" cy="800100"/>
          </a:xfrm>
          <a:ln/>
        </p:spPr>
        <p:txBody>
          <a:bodyPr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Constant Time Coalescing (Case 4)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2336800" y="2514600"/>
            <a:ext cx="22352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2336800" y="2514600"/>
            <a:ext cx="17272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4064000" y="2514600"/>
            <a:ext cx="508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2336800" y="1905000"/>
            <a:ext cx="22352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3454400" y="4191000"/>
            <a:ext cx="2117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2336800" y="2819400"/>
            <a:ext cx="17272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4064000" y="2819400"/>
            <a:ext cx="508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2336800" y="3124200"/>
            <a:ext cx="22352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2336800" y="3429000"/>
            <a:ext cx="22352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2336800" y="3429000"/>
            <a:ext cx="17272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4064000" y="3429000"/>
            <a:ext cx="508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2336800" y="2819400"/>
            <a:ext cx="22352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2336800" y="3733800"/>
            <a:ext cx="17272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1762" name="Rectangle 18"/>
          <p:cNvSpPr>
            <a:spLocks noChangeArrowheads="1"/>
          </p:cNvSpPr>
          <p:nvPr/>
        </p:nvSpPr>
        <p:spPr bwMode="auto">
          <a:xfrm>
            <a:off x="4064000" y="3733800"/>
            <a:ext cx="508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2336800" y="4038600"/>
            <a:ext cx="22352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2336800" y="4343400"/>
            <a:ext cx="22352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Rectangle 21"/>
          <p:cNvSpPr>
            <a:spLocks noChangeArrowheads="1"/>
          </p:cNvSpPr>
          <p:nvPr/>
        </p:nvSpPr>
        <p:spPr bwMode="auto">
          <a:xfrm>
            <a:off x="2336800" y="4343400"/>
            <a:ext cx="17272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1766" name="Rectangle 22"/>
          <p:cNvSpPr>
            <a:spLocks noChangeArrowheads="1"/>
          </p:cNvSpPr>
          <p:nvPr/>
        </p:nvSpPr>
        <p:spPr bwMode="auto">
          <a:xfrm>
            <a:off x="4064000" y="4343400"/>
            <a:ext cx="508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1767" name="Rectangle 23"/>
          <p:cNvSpPr>
            <a:spLocks noChangeArrowheads="1"/>
          </p:cNvSpPr>
          <p:nvPr/>
        </p:nvSpPr>
        <p:spPr bwMode="auto">
          <a:xfrm>
            <a:off x="2336800" y="3733800"/>
            <a:ext cx="22352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775200" y="1905000"/>
            <a:ext cx="3352800" cy="2743200"/>
            <a:chOff x="3581400" y="1905000"/>
            <a:chExt cx="2514600" cy="2743200"/>
          </a:xfrm>
        </p:grpSpPr>
        <p:sp>
          <p:nvSpPr>
            <p:cNvPr id="31768" name="Rectangle 24"/>
            <p:cNvSpPr>
              <a:spLocks noChangeArrowheads="1"/>
            </p:cNvSpPr>
            <p:nvPr/>
          </p:nvSpPr>
          <p:spPr bwMode="auto">
            <a:xfrm>
              <a:off x="4419600" y="19050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n+m1+m2</a:t>
              </a:r>
            </a:p>
          </p:txBody>
        </p:sp>
        <p:sp>
          <p:nvSpPr>
            <p:cNvPr id="31769" name="Rectangle 25"/>
            <p:cNvSpPr>
              <a:spLocks noChangeArrowheads="1"/>
            </p:cNvSpPr>
            <p:nvPr/>
          </p:nvSpPr>
          <p:spPr bwMode="auto">
            <a:xfrm>
              <a:off x="5715000" y="19050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1770" name="Rectangle 26"/>
            <p:cNvSpPr>
              <a:spLocks noChangeArrowheads="1"/>
            </p:cNvSpPr>
            <p:nvPr/>
          </p:nvSpPr>
          <p:spPr bwMode="auto">
            <a:xfrm>
              <a:off x="4419600" y="2209800"/>
              <a:ext cx="1676400" cy="21336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1" name="Rectangle 27"/>
            <p:cNvSpPr>
              <a:spLocks noChangeArrowheads="1"/>
            </p:cNvSpPr>
            <p:nvPr/>
          </p:nvSpPr>
          <p:spPr bwMode="auto">
            <a:xfrm>
              <a:off x="44196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2" name="Rectangle 28"/>
            <p:cNvSpPr>
              <a:spLocks noChangeArrowheads="1"/>
            </p:cNvSpPr>
            <p:nvPr/>
          </p:nvSpPr>
          <p:spPr bwMode="auto">
            <a:xfrm>
              <a:off x="4419600" y="4343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n+m1+m2</a:t>
              </a:r>
            </a:p>
          </p:txBody>
        </p:sp>
        <p:sp>
          <p:nvSpPr>
            <p:cNvPr id="31773" name="Rectangle 29"/>
            <p:cNvSpPr>
              <a:spLocks noChangeArrowheads="1"/>
            </p:cNvSpPr>
            <p:nvPr/>
          </p:nvSpPr>
          <p:spPr bwMode="auto">
            <a:xfrm>
              <a:off x="5715000" y="4343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1774" name="Line 30"/>
            <p:cNvSpPr>
              <a:spLocks noChangeShapeType="1"/>
            </p:cNvSpPr>
            <p:nvPr/>
          </p:nvSpPr>
          <p:spPr bwMode="auto">
            <a:xfrm>
              <a:off x="35814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775" name="Rectangle 31"/>
            <p:cNvSpPr>
              <a:spLocks noChangeArrowheads="1"/>
            </p:cNvSpPr>
            <p:nvPr/>
          </p:nvSpPr>
          <p:spPr bwMode="auto">
            <a:xfrm>
              <a:off x="4419600" y="1905000"/>
              <a:ext cx="1676400" cy="27432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27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Boundary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1267" y="1352550"/>
            <a:ext cx="10528300" cy="4972050"/>
          </a:xfrm>
        </p:spPr>
        <p:txBody>
          <a:bodyPr/>
          <a:lstStyle/>
          <a:p>
            <a:r>
              <a:rPr lang="en-US" dirty="0" smtClean="0"/>
              <a:t>Internal fragmentation</a:t>
            </a:r>
          </a:p>
          <a:p>
            <a:endParaRPr lang="en-US" dirty="0" smtClean="0"/>
          </a:p>
          <a:p>
            <a:r>
              <a:rPr lang="en-US" dirty="0" smtClean="0"/>
              <a:t>Can it be optimized?</a:t>
            </a:r>
          </a:p>
          <a:p>
            <a:pPr lvl="1"/>
            <a:r>
              <a:rPr lang="en-US" dirty="0" smtClean="0"/>
              <a:t>Which blocks need the footer tag?</a:t>
            </a:r>
          </a:p>
          <a:p>
            <a:pPr lvl="1"/>
            <a:r>
              <a:rPr lang="en-US" dirty="0" smtClean="0"/>
              <a:t>What does that mean?</a:t>
            </a:r>
            <a:endParaRPr lang="en-US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28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0" y="150814"/>
            <a:ext cx="10477500" cy="814386"/>
          </a:xfrm>
          <a:ln/>
        </p:spPr>
        <p:txBody>
          <a:bodyPr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Summary of Key Allocator Policies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2585" y="914400"/>
            <a:ext cx="11051115" cy="5651500"/>
          </a:xfrm>
          <a:ln/>
        </p:spPr>
        <p:txBody>
          <a:bodyPr>
            <a:noAutofit/>
          </a:bodyPr>
          <a:lstStyle/>
          <a:p>
            <a:pPr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3200" dirty="0"/>
              <a:t>Placement policy:</a:t>
            </a:r>
          </a:p>
          <a:p>
            <a:pPr lvl="1"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800" dirty="0"/>
              <a:t>First-fit, next-fit, best-fit, etc.</a:t>
            </a:r>
          </a:p>
          <a:p>
            <a:pPr lvl="1"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800" dirty="0"/>
              <a:t>Trades off lower throughput for less fragmentation	</a:t>
            </a:r>
          </a:p>
          <a:p>
            <a:pPr lvl="1"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800" b="1" i="1" dirty="0">
                <a:solidFill>
                  <a:srgbClr val="C00000"/>
                </a:solidFill>
              </a:rPr>
              <a:t>Interesting observation</a:t>
            </a:r>
            <a:r>
              <a:rPr lang="en-GB" sz="2800" b="1" dirty="0">
                <a:solidFill>
                  <a:srgbClr val="C00000"/>
                </a:solidFill>
              </a:rPr>
              <a:t>: </a:t>
            </a:r>
            <a:r>
              <a:rPr lang="en-GB" sz="2800" dirty="0"/>
              <a:t>segregated free lists (next lecture) approximate a best fit placement policy without having to search entire free list</a:t>
            </a:r>
          </a:p>
          <a:p>
            <a:pPr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3200" dirty="0"/>
              <a:t>Splitting policy:</a:t>
            </a:r>
          </a:p>
          <a:p>
            <a:pPr lvl="1"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800" dirty="0"/>
              <a:t>When do we go ahead and split free blocks?</a:t>
            </a:r>
          </a:p>
          <a:p>
            <a:pPr lvl="1"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800" dirty="0"/>
              <a:t>How much internal fragmentation are we willing to tolerate?</a:t>
            </a:r>
          </a:p>
          <a:p>
            <a:pPr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3200" dirty="0"/>
              <a:t>Coalescing policy:</a:t>
            </a:r>
          </a:p>
          <a:p>
            <a:pPr lvl="1"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800" b="1" i="1" dirty="0">
                <a:solidFill>
                  <a:srgbClr val="C00000"/>
                </a:solidFill>
              </a:rPr>
              <a:t>Immediate coalescing: </a:t>
            </a:r>
            <a:r>
              <a:rPr lang="en-GB" sz="2800" dirty="0"/>
              <a:t>coalesce each time </a:t>
            </a:r>
            <a:r>
              <a:rPr lang="en-GB" sz="2800" b="1" dirty="0" smtClean="0">
                <a:latin typeface="Courier New" pitchFamily="49" charset="0"/>
              </a:rPr>
              <a:t>free</a:t>
            </a:r>
            <a:r>
              <a:rPr lang="en-GB" sz="2800" b="1" dirty="0" smtClean="0"/>
              <a:t> </a:t>
            </a:r>
            <a:r>
              <a:rPr lang="en-GB" sz="2800" dirty="0"/>
              <a:t>is called </a:t>
            </a:r>
          </a:p>
          <a:p>
            <a:pPr lvl="1"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800" b="1" i="1" dirty="0">
                <a:solidFill>
                  <a:srgbClr val="C00000"/>
                </a:solidFill>
              </a:rPr>
              <a:t>Deferred coalescing: </a:t>
            </a:r>
            <a:r>
              <a:rPr lang="en-GB" sz="2800" dirty="0"/>
              <a:t>try to improve performance of </a:t>
            </a:r>
            <a:r>
              <a:rPr lang="en-GB" sz="2800" b="1" dirty="0" smtClean="0">
                <a:latin typeface="Courier New" pitchFamily="49" charset="0"/>
              </a:rPr>
              <a:t>free</a:t>
            </a:r>
            <a:r>
              <a:rPr lang="en-GB" sz="2800" b="1" dirty="0" smtClean="0"/>
              <a:t> </a:t>
            </a:r>
            <a:r>
              <a:rPr lang="en-GB" sz="2800" dirty="0"/>
              <a:t>by deferring coalescing until needed. </a:t>
            </a:r>
            <a:r>
              <a:rPr lang="en-GB" sz="2800" dirty="0" smtClean="0"/>
              <a:t>Examples:</a:t>
            </a:r>
            <a:endParaRPr lang="en-GB" sz="2800" dirty="0"/>
          </a:p>
          <a:p>
            <a:pPr lvl="2"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Coalesce as you scan the free list for </a:t>
            </a:r>
            <a:r>
              <a:rPr lang="en-GB" b="1" dirty="0" err="1" smtClean="0">
                <a:latin typeface="Courier New" pitchFamily="49" charset="0"/>
              </a:rPr>
              <a:t>malloc</a:t>
            </a:r>
            <a:endParaRPr lang="en-GB" b="1" dirty="0" smtClean="0"/>
          </a:p>
          <a:p>
            <a:pPr lvl="2"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Coalesce when the amount of external fragmentation reaches some threshold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29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799" y="1206500"/>
            <a:ext cx="10244667" cy="5283200"/>
          </a:xfrm>
        </p:spPr>
        <p:txBody>
          <a:bodyPr>
            <a:normAutofit/>
          </a:bodyPr>
          <a:lstStyle/>
          <a:p>
            <a:r>
              <a:rPr lang="en-US" dirty="0" smtClean="0"/>
              <a:t>Allocator maintains heap as collection of variable sized </a:t>
            </a:r>
            <a:r>
              <a:rPr lang="en-US" i="1" dirty="0" smtClean="0">
                <a:solidFill>
                  <a:srgbClr val="990000"/>
                </a:solidFill>
              </a:rPr>
              <a:t>blocks</a:t>
            </a:r>
            <a:r>
              <a:rPr lang="en-US" dirty="0" smtClean="0">
                <a:solidFill>
                  <a:srgbClr val="000000"/>
                </a:solidFill>
              </a:rPr>
              <a:t>, which are either </a:t>
            </a:r>
            <a:r>
              <a:rPr lang="en-US" i="1" dirty="0" smtClean="0">
                <a:solidFill>
                  <a:srgbClr val="990000"/>
                </a:solidFill>
              </a:rPr>
              <a:t>allocated</a:t>
            </a:r>
            <a:r>
              <a:rPr lang="en-US" dirty="0" smtClean="0">
                <a:solidFill>
                  <a:srgbClr val="000000"/>
                </a:solidFill>
              </a:rPr>
              <a:t> or </a:t>
            </a:r>
            <a:r>
              <a:rPr lang="en-US" i="1" dirty="0" smtClean="0">
                <a:solidFill>
                  <a:srgbClr val="990000"/>
                </a:solidFill>
              </a:rPr>
              <a:t>free</a:t>
            </a:r>
          </a:p>
          <a:p>
            <a:r>
              <a:rPr lang="en-US" dirty="0" smtClean="0"/>
              <a:t>Types of allocators</a:t>
            </a:r>
          </a:p>
          <a:p>
            <a:pPr lvl="1"/>
            <a:r>
              <a:rPr lang="en-US" b="1" i="1" dirty="0" smtClean="0">
                <a:solidFill>
                  <a:srgbClr val="990000"/>
                </a:solidFill>
              </a:rPr>
              <a:t>Explicit allocator</a:t>
            </a:r>
            <a:r>
              <a:rPr lang="en-US" b="1" dirty="0" smtClean="0"/>
              <a:t>:  </a:t>
            </a:r>
            <a:r>
              <a:rPr lang="en-US" dirty="0" smtClean="0"/>
              <a:t>application allocates and frees space </a:t>
            </a:r>
          </a:p>
          <a:p>
            <a:pPr lvl="2"/>
            <a:r>
              <a:rPr lang="en-US" sz="2800" dirty="0" smtClean="0"/>
              <a:t>E.g.,  </a:t>
            </a:r>
            <a:r>
              <a:rPr lang="en-US" sz="2800" dirty="0" err="1" smtClean="0">
                <a:latin typeface="Courier New"/>
                <a:cs typeface="Courier New"/>
              </a:rPr>
              <a:t>malloc</a:t>
            </a:r>
            <a:r>
              <a:rPr lang="en-US" sz="2800" dirty="0" smtClean="0"/>
              <a:t> and </a:t>
            </a:r>
            <a:r>
              <a:rPr lang="en-US" sz="2800" dirty="0" smtClean="0">
                <a:latin typeface="Courier New"/>
                <a:cs typeface="Courier New"/>
              </a:rPr>
              <a:t>free</a:t>
            </a:r>
            <a:r>
              <a:rPr lang="en-US" sz="2800" dirty="0" smtClean="0"/>
              <a:t> in C</a:t>
            </a:r>
          </a:p>
          <a:p>
            <a:pPr lvl="1"/>
            <a:r>
              <a:rPr lang="en-US" b="1" i="1" dirty="0" smtClean="0">
                <a:solidFill>
                  <a:srgbClr val="990000"/>
                </a:solidFill>
              </a:rPr>
              <a:t>Implicit allocator:</a:t>
            </a:r>
            <a:r>
              <a:rPr lang="en-US" dirty="0" smtClean="0"/>
              <a:t> application allocates, but does not free space</a:t>
            </a:r>
          </a:p>
          <a:p>
            <a:pPr lvl="2"/>
            <a:r>
              <a:rPr lang="en-US" sz="2800" dirty="0" smtClean="0"/>
              <a:t>E.g. garbage collection in Java, ML, and Lisp</a:t>
            </a:r>
          </a:p>
          <a:p>
            <a:r>
              <a:rPr lang="en-US" dirty="0" smtClean="0"/>
              <a:t>Will </a:t>
            </a:r>
            <a:r>
              <a:rPr lang="en-US" dirty="0" smtClean="0"/>
              <a:t>discuss simple explicit memory allocation today</a:t>
            </a:r>
            <a:endParaRPr lang="en-US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867032" y="127000"/>
            <a:ext cx="10461368" cy="841291"/>
          </a:xfrm>
          <a:ln/>
        </p:spPr>
        <p:txBody>
          <a:bodyPr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Lists: Summary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00100" y="1160463"/>
            <a:ext cx="10452100" cy="5392737"/>
          </a:xfrm>
          <a:ln/>
        </p:spPr>
        <p:txBody>
          <a:bodyPr>
            <a:normAutofit fontScale="85000" lnSpcReduction="20000"/>
          </a:bodyPr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Implementation: very simple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Allocate cost: </a:t>
            </a:r>
            <a:endParaRPr lang="en-GB" dirty="0" smtClean="0"/>
          </a:p>
          <a:p>
            <a:pPr lvl="1"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linear </a:t>
            </a:r>
            <a:r>
              <a:rPr lang="en-GB" dirty="0"/>
              <a:t>time worst case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Free cost: </a:t>
            </a:r>
            <a:endParaRPr lang="en-GB" dirty="0" smtClean="0"/>
          </a:p>
          <a:p>
            <a:pPr lvl="1"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constant </a:t>
            </a:r>
            <a:r>
              <a:rPr lang="en-GB" dirty="0"/>
              <a:t>time worst case</a:t>
            </a:r>
          </a:p>
          <a:p>
            <a:pPr lvl="1">
              <a:lnSpc>
                <a:spcPct val="88000"/>
              </a:lnSpc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even with coalescing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Memory usage: </a:t>
            </a:r>
            <a:endParaRPr lang="en-GB" dirty="0" smtClean="0"/>
          </a:p>
          <a:p>
            <a:pPr lvl="1"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will </a:t>
            </a:r>
            <a:r>
              <a:rPr lang="en-GB" dirty="0"/>
              <a:t>depend on placement policy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First-fit, next-fit or </a:t>
            </a:r>
            <a:r>
              <a:rPr lang="en-GB" dirty="0" smtClean="0"/>
              <a:t>best-fit</a:t>
            </a: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Not used in practice for </a:t>
            </a:r>
            <a:r>
              <a:rPr lang="en-GB" dirty="0" err="1" smtClean="0">
                <a:latin typeface="Courier New" pitchFamily="49" charset="0"/>
              </a:rPr>
              <a:t>malloc</a:t>
            </a:r>
            <a:r>
              <a:rPr lang="en-GB" dirty="0" smtClean="0">
                <a:latin typeface="Courier New" pitchFamily="49" charset="0"/>
              </a:rPr>
              <a:t>/free </a:t>
            </a:r>
            <a:r>
              <a:rPr lang="en-GB" dirty="0" smtClean="0"/>
              <a:t>because </a:t>
            </a:r>
            <a:r>
              <a:rPr lang="en-GB" dirty="0"/>
              <a:t>of linear-time allocation</a:t>
            </a:r>
          </a:p>
          <a:p>
            <a:pPr lvl="1">
              <a:lnSpc>
                <a:spcPct val="88000"/>
              </a:lnSpc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used in many special purpose </a:t>
            </a:r>
            <a:r>
              <a:rPr lang="en-GB" dirty="0" smtClean="0"/>
              <a:t>applications</a:t>
            </a: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However, the concepts of splitting and boundary tag coalescing are general to </a:t>
            </a:r>
            <a:r>
              <a:rPr lang="en-GB" i="1" dirty="0">
                <a:solidFill>
                  <a:srgbClr val="C00000"/>
                </a:solidFill>
              </a:rPr>
              <a:t>all</a:t>
            </a:r>
            <a:r>
              <a:rPr lang="en-GB" dirty="0"/>
              <a:t> allocators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30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addi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addi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31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819664" y="176214"/>
            <a:ext cx="10521436" cy="776286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The </a:t>
            </a:r>
            <a:r>
              <a:rPr lang="en-GB" dirty="0" err="1" smtClean="0">
                <a:latin typeface="Courier New"/>
                <a:cs typeface="Courier New"/>
              </a:rPr>
              <a:t>malloc</a:t>
            </a:r>
            <a:r>
              <a:rPr lang="en-GB" dirty="0" smtClean="0"/>
              <a:t> </a:t>
            </a:r>
            <a:r>
              <a:rPr lang="en-GB" dirty="0"/>
              <a:t>Package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93753" y="1024924"/>
            <a:ext cx="10560048" cy="5579076"/>
          </a:xfrm>
          <a:ln/>
        </p:spPr>
        <p:txBody>
          <a:bodyPr>
            <a:normAutofit fontScale="92500" lnSpcReduction="20000"/>
          </a:bodyPr>
          <a:lstStyle/>
          <a:p>
            <a:pPr marL="346075" indent="-346075">
              <a:lnSpc>
                <a:spcPct val="94000"/>
              </a:lnSpc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sz="2000" dirty="0">
                <a:latin typeface="Courier New" pitchFamily="49" charset="0"/>
              </a:rPr>
              <a:t>#include &lt;</a:t>
            </a:r>
            <a:r>
              <a:rPr lang="en-GB" sz="2000" dirty="0" err="1">
                <a:latin typeface="Courier New" pitchFamily="49" charset="0"/>
              </a:rPr>
              <a:t>stdlib.h</a:t>
            </a:r>
            <a:r>
              <a:rPr lang="en-GB" sz="2000" dirty="0">
                <a:latin typeface="Courier New" pitchFamily="49" charset="0"/>
              </a:rPr>
              <a:t>&gt;</a:t>
            </a:r>
          </a:p>
          <a:p>
            <a:pPr marL="346075" indent="-346075">
              <a:lnSpc>
                <a:spcPct val="94000"/>
              </a:lnSpc>
              <a:spcBef>
                <a:spcPts val="1200"/>
              </a:spcBef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sz="2000" dirty="0">
                <a:latin typeface="Courier New" pitchFamily="49" charset="0"/>
              </a:rPr>
              <a:t>void *</a:t>
            </a:r>
            <a:r>
              <a:rPr lang="en-GB" sz="2000" dirty="0" err="1">
                <a:latin typeface="Courier New" pitchFamily="49" charset="0"/>
              </a:rPr>
              <a:t>malloc</a:t>
            </a:r>
            <a:r>
              <a:rPr lang="en-GB" sz="2000" dirty="0">
                <a:latin typeface="Courier New" pitchFamily="49" charset="0"/>
              </a:rPr>
              <a:t>(</a:t>
            </a:r>
            <a:r>
              <a:rPr lang="en-GB" sz="2000" dirty="0" err="1">
                <a:latin typeface="Courier New" pitchFamily="49" charset="0"/>
              </a:rPr>
              <a:t>size_t</a:t>
            </a:r>
            <a:r>
              <a:rPr lang="en-GB" sz="2000" dirty="0">
                <a:latin typeface="Courier New" pitchFamily="49" charset="0"/>
              </a:rPr>
              <a:t> size)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 smtClean="0"/>
              <a:t>Successful</a:t>
            </a:r>
            <a:r>
              <a:rPr lang="en-GB" dirty="0"/>
              <a:t>:</a:t>
            </a:r>
          </a:p>
          <a:p>
            <a:pPr lvl="2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Returns a pointer to a memory block of at least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GB" dirty="0"/>
              <a:t> </a:t>
            </a:r>
            <a:r>
              <a:rPr lang="en-GB" dirty="0" smtClean="0"/>
              <a:t>bytes</a:t>
            </a:r>
            <a:br>
              <a:rPr lang="en-GB" dirty="0" smtClean="0"/>
            </a:br>
            <a:r>
              <a:rPr lang="en-GB" dirty="0" smtClean="0"/>
              <a:t>aligned </a:t>
            </a:r>
            <a:r>
              <a:rPr lang="en-GB" dirty="0"/>
              <a:t>to</a:t>
            </a:r>
            <a:r>
              <a:rPr lang="en-GB" dirty="0" smtClean="0"/>
              <a:t> an 8-byte (x86) or  16-byte (x86-64) boundary</a:t>
            </a:r>
            <a:endParaRPr lang="en-GB" dirty="0"/>
          </a:p>
          <a:p>
            <a:pPr lvl="2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If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size == 0</a:t>
            </a:r>
            <a:r>
              <a:rPr lang="en-GB" dirty="0"/>
              <a:t>, returns NULL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 smtClean="0"/>
              <a:t>Unsuccessful</a:t>
            </a:r>
            <a:r>
              <a:rPr lang="en-GB" dirty="0"/>
              <a:t>: returns NULL (0) and sets </a:t>
            </a:r>
            <a:r>
              <a:rPr lang="en-GB" b="1" dirty="0" err="1">
                <a:latin typeface="Courier New"/>
                <a:cs typeface="Courier New"/>
              </a:rPr>
              <a:t>errno</a:t>
            </a:r>
            <a:endParaRPr lang="en-GB" b="1" dirty="0">
              <a:latin typeface="Courier New"/>
              <a:cs typeface="Courier New"/>
            </a:endParaRPr>
          </a:p>
          <a:p>
            <a:pPr marL="346075" indent="-346075">
              <a:lnSpc>
                <a:spcPct val="94000"/>
              </a:lnSpc>
              <a:spcBef>
                <a:spcPts val="1200"/>
              </a:spcBef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sz="2000" dirty="0">
                <a:latin typeface="Courier New" pitchFamily="49" charset="0"/>
              </a:rPr>
              <a:t>void free(void *p)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Returns the block pointed at by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GB" dirty="0"/>
              <a:t> to pool of available memory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GB" dirty="0"/>
              <a:t> must come from a previous call to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smtClean="0"/>
              <a:t>or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realloc</a:t>
            </a:r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pPr marL="346075" indent="-346075">
              <a:lnSpc>
                <a:spcPct val="94000"/>
              </a:lnSpc>
              <a:spcBef>
                <a:spcPts val="1200"/>
              </a:spcBef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sz="2000" dirty="0" smtClean="0">
                <a:latin typeface="+mn-lt"/>
              </a:rPr>
              <a:t>Other functions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 smtClean="0">
                <a:latin typeface="Courier New"/>
                <a:cs typeface="Courier New"/>
              </a:rPr>
              <a:t>calloc</a:t>
            </a:r>
            <a:r>
              <a:rPr lang="en-GB" b="1" dirty="0" smtClean="0"/>
              <a:t>:</a:t>
            </a:r>
            <a:r>
              <a:rPr lang="en-GB" dirty="0" smtClean="0"/>
              <a:t> Version of </a:t>
            </a:r>
            <a:r>
              <a:rPr lang="en-GB" b="1" dirty="0" err="1" smtClean="0">
                <a:latin typeface="Courier New"/>
                <a:cs typeface="Courier New"/>
              </a:rPr>
              <a:t>malloc</a:t>
            </a:r>
            <a:r>
              <a:rPr lang="en-GB" dirty="0" smtClean="0"/>
              <a:t> that initializes allocated block to zero. 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 smtClean="0">
                <a:latin typeface="Courier New"/>
                <a:cs typeface="Courier New"/>
              </a:rPr>
              <a:t>realloc</a:t>
            </a:r>
            <a:r>
              <a:rPr lang="en-GB" b="1" dirty="0" smtClean="0">
                <a:latin typeface="Courier New"/>
                <a:cs typeface="Courier New"/>
              </a:rPr>
              <a:t>:</a:t>
            </a:r>
            <a:r>
              <a:rPr lang="en-GB" dirty="0" smtClean="0"/>
              <a:t> Changes the size of a previously allocated block.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 smtClean="0">
                <a:latin typeface="Courier New"/>
                <a:cs typeface="Courier New"/>
              </a:rPr>
              <a:t>sbrk</a:t>
            </a:r>
            <a:r>
              <a:rPr lang="en-GB" b="1" dirty="0" smtClean="0"/>
              <a:t>:</a:t>
            </a:r>
            <a:r>
              <a:rPr lang="en-GB" dirty="0" smtClean="0"/>
              <a:t> Used internally by allocators to grow or shrink the heap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endParaRPr lang="en-GB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861196" y="170378"/>
            <a:ext cx="10518004" cy="794822"/>
          </a:xfrm>
          <a:ln/>
        </p:spPr>
        <p:txBody>
          <a:bodyPr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>
                <a:latin typeface="Courier New"/>
                <a:cs typeface="Courier New"/>
              </a:rPr>
              <a:t>m</a:t>
            </a:r>
            <a:r>
              <a:rPr lang="en-GB" dirty="0" err="1" smtClean="0">
                <a:latin typeface="Courier New"/>
                <a:cs typeface="Courier New"/>
              </a:rPr>
              <a:t>alloc</a:t>
            </a:r>
            <a:r>
              <a:rPr lang="en-GB" dirty="0" smtClean="0"/>
              <a:t> </a:t>
            </a:r>
            <a:r>
              <a:rPr lang="en-GB" dirty="0"/>
              <a:t>Example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3657600" y="1079501"/>
            <a:ext cx="5613400" cy="5634492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dirty="0" err="1">
                <a:solidFill>
                  <a:srgbClr val="9D206F"/>
                </a:solidFill>
                <a:latin typeface="Menlo-Regular"/>
              </a:rPr>
              <a:t>stdio.h</a:t>
            </a:r>
            <a:r>
              <a:rPr lang="en-US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dirty="0">
              <a:solidFill>
                <a:srgbClr val="000000"/>
              </a:solidFill>
              <a:latin typeface="Menlo-Regular"/>
            </a:endParaRPr>
          </a:p>
          <a:p>
            <a:r>
              <a:rPr lang="en-US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dirty="0" err="1">
                <a:solidFill>
                  <a:srgbClr val="9D206F"/>
                </a:solidFill>
                <a:latin typeface="Menlo-Regular"/>
              </a:rPr>
              <a:t>stdlib.h</a:t>
            </a:r>
            <a:r>
              <a:rPr lang="en-US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dirty="0">
              <a:solidFill>
                <a:srgbClr val="000000"/>
              </a:solidFill>
              <a:latin typeface="Menlo-Regular"/>
            </a:endParaRPr>
          </a:p>
          <a:p>
            <a:endParaRPr lang="en-US" dirty="0">
              <a:solidFill>
                <a:srgbClr val="000000"/>
              </a:solidFill>
              <a:latin typeface="Menlo-Regular"/>
            </a:endParaRPr>
          </a:p>
          <a:p>
            <a:r>
              <a:rPr lang="en-US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dirty="0">
                <a:solidFill>
                  <a:srgbClr val="4A00FF"/>
                </a:solidFill>
                <a:latin typeface="Menlo-Regular"/>
              </a:rPr>
              <a:t>foo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dirty="0">
                <a:solidFill>
                  <a:srgbClr val="C1651C"/>
                </a:solidFill>
                <a:latin typeface="Menlo-Regular"/>
              </a:rPr>
              <a:t>n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r>
              <a:rPr lang="fr-FR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dirty="0">
                <a:solidFill>
                  <a:srgbClr val="C1651C"/>
                </a:solidFill>
                <a:latin typeface="Menlo-Regular"/>
              </a:rPr>
              <a:t>i</a:t>
            </a:r>
            <a:r>
              <a:rPr lang="fr-FR" dirty="0">
                <a:solidFill>
                  <a:srgbClr val="000000"/>
                </a:solidFill>
                <a:latin typeface="Menlo-Regular"/>
              </a:rPr>
              <a:t>, *</a:t>
            </a:r>
            <a:r>
              <a:rPr lang="fr-FR" dirty="0">
                <a:solidFill>
                  <a:srgbClr val="C1651C"/>
                </a:solidFill>
                <a:latin typeface="Menlo-Regular"/>
              </a:rPr>
              <a:t>p</a:t>
            </a:r>
            <a:r>
              <a:rPr lang="fr-FR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fr-FR" dirty="0">
              <a:solidFill>
                <a:srgbClr val="000000"/>
              </a:solidFill>
              <a:latin typeface="Menlo-Regular"/>
            </a:endParaRPr>
          </a:p>
          <a:p>
            <a:r>
              <a:rPr lang="fr-FR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fr-FR" dirty="0" err="1">
                <a:solidFill>
                  <a:srgbClr val="CB2418"/>
                </a:solidFill>
                <a:latin typeface="Menlo-Regular"/>
              </a:rPr>
              <a:t>Allocate</a:t>
            </a:r>
            <a:r>
              <a:rPr lang="fr-FR" dirty="0">
                <a:solidFill>
                  <a:srgbClr val="CB2418"/>
                </a:solidFill>
                <a:latin typeface="Menlo-Regular"/>
              </a:rPr>
              <a:t> a block of n </a:t>
            </a:r>
            <a:r>
              <a:rPr lang="fr-FR" dirty="0" err="1">
                <a:solidFill>
                  <a:srgbClr val="CB2418"/>
                </a:solidFill>
                <a:latin typeface="Menlo-Regular"/>
              </a:rPr>
              <a:t>ints</a:t>
            </a:r>
            <a:r>
              <a:rPr lang="fr-FR" dirty="0">
                <a:solidFill>
                  <a:srgbClr val="CB2418"/>
                </a:solidFill>
                <a:latin typeface="Menlo-Regular"/>
              </a:rPr>
              <a:t> */</a:t>
            </a:r>
            <a:endParaRPr lang="fr-FR" dirty="0">
              <a:solidFill>
                <a:srgbClr val="000000"/>
              </a:solidFill>
              <a:latin typeface="Menlo-Regular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/>
              </a:rPr>
              <a:t>    p = (</a:t>
            </a:r>
            <a:r>
              <a:rPr lang="en-US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*)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malloc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(n * </a:t>
            </a:r>
            <a:r>
              <a:rPr lang="en-US" dirty="0" err="1">
                <a:solidFill>
                  <a:srgbClr val="C200FF"/>
                </a:solidFill>
                <a:latin typeface="Menlo-Regular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(p == </a:t>
            </a:r>
            <a:r>
              <a:rPr lang="en-US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r>
              <a:rPr lang="fi-FI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fi-FI" dirty="0" err="1">
                <a:solidFill>
                  <a:srgbClr val="000000"/>
                </a:solidFill>
                <a:latin typeface="Menlo-Regular"/>
              </a:rPr>
              <a:t>perror(</a:t>
            </a:r>
            <a:r>
              <a:rPr lang="fi-FI" dirty="0" err="1">
                <a:solidFill>
                  <a:srgbClr val="9D206F"/>
                </a:solidFill>
                <a:latin typeface="Menlo-Regular"/>
              </a:rPr>
              <a:t>"malloc</a:t>
            </a:r>
            <a:r>
              <a:rPr lang="fi-FI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fi-FI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dirty="0">
                <a:solidFill>
                  <a:srgbClr val="000000"/>
                </a:solidFill>
                <a:latin typeface="Menlo-Regular"/>
              </a:rPr>
              <a:t>        exit(0);</a:t>
            </a:r>
          </a:p>
          <a:p>
            <a:r>
              <a:rPr lang="fi-FI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endParaRPr lang="fi-FI" dirty="0">
              <a:solidFill>
                <a:srgbClr val="000000"/>
              </a:solidFill>
              <a:latin typeface="Menlo-Regular"/>
            </a:endParaRPr>
          </a:p>
          <a:p>
            <a:r>
              <a:rPr lang="fi-FI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fi-FI" dirty="0" err="1">
                <a:solidFill>
                  <a:srgbClr val="CB2418"/>
                </a:solidFill>
                <a:latin typeface="Menlo-Regular"/>
              </a:rPr>
              <a:t>Initialize</a:t>
            </a:r>
            <a:r>
              <a:rPr lang="fi-FI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i-FI" dirty="0" err="1">
                <a:solidFill>
                  <a:srgbClr val="CB2418"/>
                </a:solidFill>
                <a:latin typeface="Menlo-Regular"/>
              </a:rPr>
              <a:t>allocated</a:t>
            </a:r>
            <a:r>
              <a:rPr lang="fi-FI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i-FI" dirty="0" err="1">
                <a:solidFill>
                  <a:srgbClr val="CB2418"/>
                </a:solidFill>
                <a:latin typeface="Menlo-Regular"/>
              </a:rPr>
              <a:t>block</a:t>
            </a:r>
            <a:r>
              <a:rPr lang="fi-FI" dirty="0">
                <a:solidFill>
                  <a:srgbClr val="CB2418"/>
                </a:solidFill>
                <a:latin typeface="Menlo-Regular"/>
              </a:rPr>
              <a:t> */</a:t>
            </a:r>
            <a:endParaRPr lang="fi-FI" dirty="0">
              <a:solidFill>
                <a:srgbClr val="000000"/>
              </a:solidFill>
              <a:latin typeface="Menlo-Regular"/>
            </a:endParaRPr>
          </a:p>
          <a:p>
            <a:r>
              <a:rPr lang="da-DK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dirty="0">
                <a:solidFill>
                  <a:srgbClr val="000000"/>
                </a:solidFill>
                <a:latin typeface="Menlo-Regular"/>
              </a:rPr>
              <a:t> (i=0; i&lt;n; i++)</a:t>
            </a:r>
          </a:p>
          <a:p>
            <a:r>
              <a:rPr lang="da-DK" dirty="0">
                <a:solidFill>
                  <a:srgbClr val="000000"/>
                </a:solidFill>
                <a:latin typeface="Menlo-Regular"/>
              </a:rPr>
              <a:t>	p[i] = i;</a:t>
            </a:r>
          </a:p>
          <a:p>
            <a:endParaRPr lang="da-DK" dirty="0">
              <a:solidFill>
                <a:srgbClr val="000000"/>
              </a:solidFill>
              <a:latin typeface="Menlo-Regular"/>
            </a:endParaRPr>
          </a:p>
          <a:p>
            <a:r>
              <a:rPr lang="da-DK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dirty="0">
                <a:solidFill>
                  <a:srgbClr val="CB2418"/>
                </a:solidFill>
                <a:latin typeface="Menlo-Regular"/>
              </a:rPr>
              <a:t>/* Return allocated block to the heap */</a:t>
            </a:r>
            <a:endParaRPr lang="da-DK" dirty="0">
              <a:solidFill>
                <a:srgbClr val="000000"/>
              </a:solidFill>
              <a:latin typeface="Menlo-Regular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/>
              </a:rPr>
              <a:t>    free(p);</a:t>
            </a:r>
          </a:p>
          <a:p>
            <a:r>
              <a:rPr lang="en-US" dirty="0" smtClean="0">
                <a:solidFill>
                  <a:srgbClr val="000000"/>
                </a:solidFill>
                <a:latin typeface="Menlo-Regular"/>
              </a:rPr>
              <a:t>}</a:t>
            </a:r>
            <a:endParaRPr lang="en-US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863600" y="188914"/>
            <a:ext cx="10477500" cy="750886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Allocation </a:t>
            </a:r>
            <a:r>
              <a:rPr lang="en-GB" dirty="0" smtClean="0"/>
              <a:t>Example</a:t>
            </a:r>
            <a:endParaRPr lang="en-GB" dirty="0"/>
          </a:p>
        </p:txBody>
      </p:sp>
      <p:grpSp>
        <p:nvGrpSpPr>
          <p:cNvPr id="2" name="Group 97"/>
          <p:cNvGrpSpPr/>
          <p:nvPr/>
        </p:nvGrpSpPr>
        <p:grpSpPr>
          <a:xfrm>
            <a:off x="3989916" y="1614488"/>
            <a:ext cx="6908800" cy="304800"/>
            <a:chOff x="3006724" y="1614488"/>
            <a:chExt cx="5181600" cy="304800"/>
          </a:xfrm>
        </p:grpSpPr>
        <p:sp>
          <p:nvSpPr>
            <p:cNvPr id="11266" name="Rectangle 2"/>
            <p:cNvSpPr>
              <a:spLocks noChangeArrowheads="1"/>
            </p:cNvSpPr>
            <p:nvPr/>
          </p:nvSpPr>
          <p:spPr bwMode="auto">
            <a:xfrm>
              <a:off x="3006724" y="161448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7" name="Rectangle 3"/>
            <p:cNvSpPr>
              <a:spLocks noChangeArrowheads="1"/>
            </p:cNvSpPr>
            <p:nvPr/>
          </p:nvSpPr>
          <p:spPr bwMode="auto">
            <a:xfrm>
              <a:off x="3311524" y="161448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8" name="Rectangle 4"/>
            <p:cNvSpPr>
              <a:spLocks noChangeArrowheads="1"/>
            </p:cNvSpPr>
            <p:nvPr/>
          </p:nvSpPr>
          <p:spPr bwMode="auto">
            <a:xfrm>
              <a:off x="3616324" y="161448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9" name="Rectangle 5"/>
            <p:cNvSpPr>
              <a:spLocks noChangeArrowheads="1"/>
            </p:cNvSpPr>
            <p:nvPr/>
          </p:nvSpPr>
          <p:spPr bwMode="auto">
            <a:xfrm>
              <a:off x="3921124" y="161448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0" name="Rectangle 6"/>
            <p:cNvSpPr>
              <a:spLocks noChangeArrowheads="1"/>
            </p:cNvSpPr>
            <p:nvPr/>
          </p:nvSpPr>
          <p:spPr bwMode="auto">
            <a:xfrm>
              <a:off x="42259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1" name="Rectangle 7"/>
            <p:cNvSpPr>
              <a:spLocks noChangeArrowheads="1"/>
            </p:cNvSpPr>
            <p:nvPr/>
          </p:nvSpPr>
          <p:spPr bwMode="auto">
            <a:xfrm>
              <a:off x="45307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2" name="Rectangle 8"/>
            <p:cNvSpPr>
              <a:spLocks noChangeArrowheads="1"/>
            </p:cNvSpPr>
            <p:nvPr/>
          </p:nvSpPr>
          <p:spPr bwMode="auto">
            <a:xfrm>
              <a:off x="48355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3" name="Rectangle 9"/>
            <p:cNvSpPr>
              <a:spLocks noChangeArrowheads="1"/>
            </p:cNvSpPr>
            <p:nvPr/>
          </p:nvSpPr>
          <p:spPr bwMode="auto">
            <a:xfrm>
              <a:off x="51403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4" name="Rectangle 10"/>
            <p:cNvSpPr>
              <a:spLocks noChangeArrowheads="1"/>
            </p:cNvSpPr>
            <p:nvPr/>
          </p:nvSpPr>
          <p:spPr bwMode="auto">
            <a:xfrm>
              <a:off x="54451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5" name="Rectangle 11"/>
            <p:cNvSpPr>
              <a:spLocks noChangeArrowheads="1"/>
            </p:cNvSpPr>
            <p:nvPr/>
          </p:nvSpPr>
          <p:spPr bwMode="auto">
            <a:xfrm>
              <a:off x="57499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6" name="Rectangle 12"/>
            <p:cNvSpPr>
              <a:spLocks noChangeArrowheads="1"/>
            </p:cNvSpPr>
            <p:nvPr/>
          </p:nvSpPr>
          <p:spPr bwMode="auto">
            <a:xfrm>
              <a:off x="60547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7" name="Rectangle 13"/>
            <p:cNvSpPr>
              <a:spLocks noChangeArrowheads="1"/>
            </p:cNvSpPr>
            <p:nvPr/>
          </p:nvSpPr>
          <p:spPr bwMode="auto">
            <a:xfrm>
              <a:off x="63595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8" name="Rectangle 14"/>
            <p:cNvSpPr>
              <a:spLocks noChangeArrowheads="1"/>
            </p:cNvSpPr>
            <p:nvPr/>
          </p:nvSpPr>
          <p:spPr bwMode="auto">
            <a:xfrm>
              <a:off x="66643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9" name="Rectangle 15"/>
            <p:cNvSpPr>
              <a:spLocks noChangeArrowheads="1"/>
            </p:cNvSpPr>
            <p:nvPr/>
          </p:nvSpPr>
          <p:spPr bwMode="auto">
            <a:xfrm>
              <a:off x="69691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0" name="Rectangle 16"/>
            <p:cNvSpPr>
              <a:spLocks noChangeArrowheads="1"/>
            </p:cNvSpPr>
            <p:nvPr/>
          </p:nvSpPr>
          <p:spPr bwMode="auto">
            <a:xfrm>
              <a:off x="72739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1" name="Rectangle 17"/>
            <p:cNvSpPr>
              <a:spLocks noChangeArrowheads="1"/>
            </p:cNvSpPr>
            <p:nvPr/>
          </p:nvSpPr>
          <p:spPr bwMode="auto">
            <a:xfrm>
              <a:off x="75787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2" name="Rectangle 18"/>
            <p:cNvSpPr>
              <a:spLocks noChangeArrowheads="1"/>
            </p:cNvSpPr>
            <p:nvPr/>
          </p:nvSpPr>
          <p:spPr bwMode="auto">
            <a:xfrm>
              <a:off x="78835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83" name="Text Box 19"/>
          <p:cNvSpPr txBox="1">
            <a:spLocks noChangeArrowheads="1"/>
          </p:cNvSpPr>
          <p:nvPr/>
        </p:nvSpPr>
        <p:spPr bwMode="auto">
          <a:xfrm>
            <a:off x="711201" y="1582738"/>
            <a:ext cx="2111773" cy="354906"/>
          </a:xfrm>
          <a:prstGeom prst="rect">
            <a:avLst/>
          </a:prstGeom>
          <a:solidFill>
            <a:srgbClr val="F6F5BD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p1 = malloc(4)</a:t>
            </a:r>
          </a:p>
        </p:txBody>
      </p:sp>
      <p:grpSp>
        <p:nvGrpSpPr>
          <p:cNvPr id="3" name="Group 96"/>
          <p:cNvGrpSpPr/>
          <p:nvPr/>
        </p:nvGrpSpPr>
        <p:grpSpPr>
          <a:xfrm>
            <a:off x="3989916" y="2501901"/>
            <a:ext cx="6908800" cy="304800"/>
            <a:chOff x="3006724" y="2501901"/>
            <a:chExt cx="5181600" cy="304800"/>
          </a:xfrm>
        </p:grpSpPr>
        <p:sp>
          <p:nvSpPr>
            <p:cNvPr id="11284" name="Rectangle 20"/>
            <p:cNvSpPr>
              <a:spLocks noChangeArrowheads="1"/>
            </p:cNvSpPr>
            <p:nvPr/>
          </p:nvSpPr>
          <p:spPr bwMode="auto">
            <a:xfrm>
              <a:off x="3006724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5" name="Rectangle 21"/>
            <p:cNvSpPr>
              <a:spLocks noChangeArrowheads="1"/>
            </p:cNvSpPr>
            <p:nvPr/>
          </p:nvSpPr>
          <p:spPr bwMode="auto">
            <a:xfrm>
              <a:off x="3311524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Rectangle 22"/>
            <p:cNvSpPr>
              <a:spLocks noChangeArrowheads="1"/>
            </p:cNvSpPr>
            <p:nvPr/>
          </p:nvSpPr>
          <p:spPr bwMode="auto">
            <a:xfrm>
              <a:off x="3616324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7" name="Rectangle 23"/>
            <p:cNvSpPr>
              <a:spLocks noChangeArrowheads="1"/>
            </p:cNvSpPr>
            <p:nvPr/>
          </p:nvSpPr>
          <p:spPr bwMode="auto">
            <a:xfrm>
              <a:off x="3921124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Rectangle 24"/>
            <p:cNvSpPr>
              <a:spLocks noChangeArrowheads="1"/>
            </p:cNvSpPr>
            <p:nvPr/>
          </p:nvSpPr>
          <p:spPr bwMode="auto">
            <a:xfrm>
              <a:off x="4225924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9" name="Rectangle 25"/>
            <p:cNvSpPr>
              <a:spLocks noChangeArrowheads="1"/>
            </p:cNvSpPr>
            <p:nvPr/>
          </p:nvSpPr>
          <p:spPr bwMode="auto">
            <a:xfrm>
              <a:off x="4530724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" name="Rectangle 26"/>
            <p:cNvSpPr>
              <a:spLocks noChangeArrowheads="1"/>
            </p:cNvSpPr>
            <p:nvPr/>
          </p:nvSpPr>
          <p:spPr bwMode="auto">
            <a:xfrm>
              <a:off x="4835524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" name="Rectangle 27"/>
            <p:cNvSpPr>
              <a:spLocks noChangeArrowheads="1"/>
            </p:cNvSpPr>
            <p:nvPr/>
          </p:nvSpPr>
          <p:spPr bwMode="auto">
            <a:xfrm>
              <a:off x="5140324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2" name="Rectangle 28"/>
            <p:cNvSpPr>
              <a:spLocks noChangeArrowheads="1"/>
            </p:cNvSpPr>
            <p:nvPr/>
          </p:nvSpPr>
          <p:spPr bwMode="auto">
            <a:xfrm>
              <a:off x="5445124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3" name="Rectangle 29"/>
            <p:cNvSpPr>
              <a:spLocks noChangeArrowheads="1"/>
            </p:cNvSpPr>
            <p:nvPr/>
          </p:nvSpPr>
          <p:spPr bwMode="auto">
            <a:xfrm>
              <a:off x="57499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4" name="Rectangle 30"/>
            <p:cNvSpPr>
              <a:spLocks noChangeArrowheads="1"/>
            </p:cNvSpPr>
            <p:nvPr/>
          </p:nvSpPr>
          <p:spPr bwMode="auto">
            <a:xfrm>
              <a:off x="60547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5" name="Rectangle 31"/>
            <p:cNvSpPr>
              <a:spLocks noChangeArrowheads="1"/>
            </p:cNvSpPr>
            <p:nvPr/>
          </p:nvSpPr>
          <p:spPr bwMode="auto">
            <a:xfrm>
              <a:off x="63595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6" name="Rectangle 32"/>
            <p:cNvSpPr>
              <a:spLocks noChangeArrowheads="1"/>
            </p:cNvSpPr>
            <p:nvPr/>
          </p:nvSpPr>
          <p:spPr bwMode="auto">
            <a:xfrm>
              <a:off x="66643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7" name="Rectangle 33"/>
            <p:cNvSpPr>
              <a:spLocks noChangeArrowheads="1"/>
            </p:cNvSpPr>
            <p:nvPr/>
          </p:nvSpPr>
          <p:spPr bwMode="auto">
            <a:xfrm>
              <a:off x="69691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8" name="Rectangle 34"/>
            <p:cNvSpPr>
              <a:spLocks noChangeArrowheads="1"/>
            </p:cNvSpPr>
            <p:nvPr/>
          </p:nvSpPr>
          <p:spPr bwMode="auto">
            <a:xfrm>
              <a:off x="72739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9" name="Rectangle 35"/>
            <p:cNvSpPr>
              <a:spLocks noChangeArrowheads="1"/>
            </p:cNvSpPr>
            <p:nvPr/>
          </p:nvSpPr>
          <p:spPr bwMode="auto">
            <a:xfrm>
              <a:off x="75787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0" name="Rectangle 36"/>
            <p:cNvSpPr>
              <a:spLocks noChangeArrowheads="1"/>
            </p:cNvSpPr>
            <p:nvPr/>
          </p:nvSpPr>
          <p:spPr bwMode="auto">
            <a:xfrm>
              <a:off x="78835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01" name="Text Box 37"/>
          <p:cNvSpPr txBox="1">
            <a:spLocks noChangeArrowheads="1"/>
          </p:cNvSpPr>
          <p:nvPr/>
        </p:nvSpPr>
        <p:spPr bwMode="auto">
          <a:xfrm>
            <a:off x="711201" y="2470150"/>
            <a:ext cx="2111773" cy="354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p2 = malloc(5)</a:t>
            </a:r>
          </a:p>
        </p:txBody>
      </p:sp>
      <p:grpSp>
        <p:nvGrpSpPr>
          <p:cNvPr id="4" name="Group 95"/>
          <p:cNvGrpSpPr/>
          <p:nvPr/>
        </p:nvGrpSpPr>
        <p:grpSpPr>
          <a:xfrm>
            <a:off x="3989916" y="3389313"/>
            <a:ext cx="6908800" cy="304800"/>
            <a:chOff x="3006724" y="3389313"/>
            <a:chExt cx="5181600" cy="304800"/>
          </a:xfrm>
        </p:grpSpPr>
        <p:sp>
          <p:nvSpPr>
            <p:cNvPr id="11302" name="Rectangle 38"/>
            <p:cNvSpPr>
              <a:spLocks noChangeArrowheads="1"/>
            </p:cNvSpPr>
            <p:nvPr/>
          </p:nvSpPr>
          <p:spPr bwMode="auto">
            <a:xfrm>
              <a:off x="3006724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3" name="Rectangle 39"/>
            <p:cNvSpPr>
              <a:spLocks noChangeArrowheads="1"/>
            </p:cNvSpPr>
            <p:nvPr/>
          </p:nvSpPr>
          <p:spPr bwMode="auto">
            <a:xfrm>
              <a:off x="3311524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4" name="Rectangle 40"/>
            <p:cNvSpPr>
              <a:spLocks noChangeArrowheads="1"/>
            </p:cNvSpPr>
            <p:nvPr/>
          </p:nvSpPr>
          <p:spPr bwMode="auto">
            <a:xfrm>
              <a:off x="3616324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5" name="Rectangle 41"/>
            <p:cNvSpPr>
              <a:spLocks noChangeArrowheads="1"/>
            </p:cNvSpPr>
            <p:nvPr/>
          </p:nvSpPr>
          <p:spPr bwMode="auto">
            <a:xfrm>
              <a:off x="3921124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6" name="Rectangle 42"/>
            <p:cNvSpPr>
              <a:spLocks noChangeArrowheads="1"/>
            </p:cNvSpPr>
            <p:nvPr/>
          </p:nvSpPr>
          <p:spPr bwMode="auto">
            <a:xfrm>
              <a:off x="4225924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7" name="Rectangle 43"/>
            <p:cNvSpPr>
              <a:spLocks noChangeArrowheads="1"/>
            </p:cNvSpPr>
            <p:nvPr/>
          </p:nvSpPr>
          <p:spPr bwMode="auto">
            <a:xfrm>
              <a:off x="4530724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8" name="Rectangle 44"/>
            <p:cNvSpPr>
              <a:spLocks noChangeArrowheads="1"/>
            </p:cNvSpPr>
            <p:nvPr/>
          </p:nvSpPr>
          <p:spPr bwMode="auto">
            <a:xfrm>
              <a:off x="4835524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9" name="Rectangle 45"/>
            <p:cNvSpPr>
              <a:spLocks noChangeArrowheads="1"/>
            </p:cNvSpPr>
            <p:nvPr/>
          </p:nvSpPr>
          <p:spPr bwMode="auto">
            <a:xfrm>
              <a:off x="5140324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0" name="Rectangle 46"/>
            <p:cNvSpPr>
              <a:spLocks noChangeArrowheads="1"/>
            </p:cNvSpPr>
            <p:nvPr/>
          </p:nvSpPr>
          <p:spPr bwMode="auto">
            <a:xfrm>
              <a:off x="5445124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1" name="Rectangle 47"/>
            <p:cNvSpPr>
              <a:spLocks noChangeArrowheads="1"/>
            </p:cNvSpPr>
            <p:nvPr/>
          </p:nvSpPr>
          <p:spPr bwMode="auto">
            <a:xfrm>
              <a:off x="57499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2" name="Rectangle 48"/>
            <p:cNvSpPr>
              <a:spLocks noChangeArrowheads="1"/>
            </p:cNvSpPr>
            <p:nvPr/>
          </p:nvSpPr>
          <p:spPr bwMode="auto">
            <a:xfrm>
              <a:off x="60547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3" name="Rectangle 49"/>
            <p:cNvSpPr>
              <a:spLocks noChangeArrowheads="1"/>
            </p:cNvSpPr>
            <p:nvPr/>
          </p:nvSpPr>
          <p:spPr bwMode="auto">
            <a:xfrm>
              <a:off x="63595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4" name="Rectangle 50"/>
            <p:cNvSpPr>
              <a:spLocks noChangeArrowheads="1"/>
            </p:cNvSpPr>
            <p:nvPr/>
          </p:nvSpPr>
          <p:spPr bwMode="auto">
            <a:xfrm>
              <a:off x="66643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5" name="Rectangle 51"/>
            <p:cNvSpPr>
              <a:spLocks noChangeArrowheads="1"/>
            </p:cNvSpPr>
            <p:nvPr/>
          </p:nvSpPr>
          <p:spPr bwMode="auto">
            <a:xfrm>
              <a:off x="69691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6" name="Rectangle 52"/>
            <p:cNvSpPr>
              <a:spLocks noChangeArrowheads="1"/>
            </p:cNvSpPr>
            <p:nvPr/>
          </p:nvSpPr>
          <p:spPr bwMode="auto">
            <a:xfrm>
              <a:off x="72739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7" name="Rectangle 53"/>
            <p:cNvSpPr>
              <a:spLocks noChangeArrowheads="1"/>
            </p:cNvSpPr>
            <p:nvPr/>
          </p:nvSpPr>
          <p:spPr bwMode="auto">
            <a:xfrm>
              <a:off x="7578724" y="3389313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8" name="Rectangle 54"/>
            <p:cNvSpPr>
              <a:spLocks noChangeArrowheads="1"/>
            </p:cNvSpPr>
            <p:nvPr/>
          </p:nvSpPr>
          <p:spPr bwMode="auto">
            <a:xfrm>
              <a:off x="7883524" y="3389313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19" name="Text Box 55"/>
          <p:cNvSpPr txBox="1">
            <a:spLocks noChangeArrowheads="1"/>
          </p:cNvSpPr>
          <p:nvPr/>
        </p:nvSpPr>
        <p:spPr bwMode="auto">
          <a:xfrm>
            <a:off x="711201" y="3357563"/>
            <a:ext cx="2111773" cy="354906"/>
          </a:xfrm>
          <a:prstGeom prst="rect">
            <a:avLst/>
          </a:prstGeom>
          <a:solidFill>
            <a:srgbClr val="F1C7C7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p3 = malloc(6)</a:t>
            </a:r>
          </a:p>
        </p:txBody>
      </p:sp>
      <p:grpSp>
        <p:nvGrpSpPr>
          <p:cNvPr id="5" name="Group 93"/>
          <p:cNvGrpSpPr/>
          <p:nvPr/>
        </p:nvGrpSpPr>
        <p:grpSpPr>
          <a:xfrm>
            <a:off x="3989916" y="4276726"/>
            <a:ext cx="6908800" cy="304800"/>
            <a:chOff x="3036887" y="4276726"/>
            <a:chExt cx="5181600" cy="304800"/>
          </a:xfrm>
        </p:grpSpPr>
        <p:sp>
          <p:nvSpPr>
            <p:cNvPr id="11320" name="Rectangle 56"/>
            <p:cNvSpPr>
              <a:spLocks noChangeArrowheads="1"/>
            </p:cNvSpPr>
            <p:nvPr/>
          </p:nvSpPr>
          <p:spPr bwMode="auto">
            <a:xfrm>
              <a:off x="303688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1" name="Rectangle 57"/>
            <p:cNvSpPr>
              <a:spLocks noChangeArrowheads="1"/>
            </p:cNvSpPr>
            <p:nvPr/>
          </p:nvSpPr>
          <p:spPr bwMode="auto">
            <a:xfrm>
              <a:off x="334168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2" name="Rectangle 58"/>
            <p:cNvSpPr>
              <a:spLocks noChangeArrowheads="1"/>
            </p:cNvSpPr>
            <p:nvPr/>
          </p:nvSpPr>
          <p:spPr bwMode="auto">
            <a:xfrm>
              <a:off x="364648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3" name="Rectangle 59"/>
            <p:cNvSpPr>
              <a:spLocks noChangeArrowheads="1"/>
            </p:cNvSpPr>
            <p:nvPr/>
          </p:nvSpPr>
          <p:spPr bwMode="auto">
            <a:xfrm>
              <a:off x="395128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4" name="Rectangle 60"/>
            <p:cNvSpPr>
              <a:spLocks noChangeArrowheads="1"/>
            </p:cNvSpPr>
            <p:nvPr/>
          </p:nvSpPr>
          <p:spPr bwMode="auto">
            <a:xfrm>
              <a:off x="42560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5" name="Rectangle 61"/>
            <p:cNvSpPr>
              <a:spLocks noChangeArrowheads="1"/>
            </p:cNvSpPr>
            <p:nvPr/>
          </p:nvSpPr>
          <p:spPr bwMode="auto">
            <a:xfrm>
              <a:off x="45608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6" name="Rectangle 62"/>
            <p:cNvSpPr>
              <a:spLocks noChangeArrowheads="1"/>
            </p:cNvSpPr>
            <p:nvPr/>
          </p:nvSpPr>
          <p:spPr bwMode="auto">
            <a:xfrm>
              <a:off x="48656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7" name="Rectangle 63"/>
            <p:cNvSpPr>
              <a:spLocks noChangeArrowheads="1"/>
            </p:cNvSpPr>
            <p:nvPr/>
          </p:nvSpPr>
          <p:spPr bwMode="auto">
            <a:xfrm>
              <a:off x="51704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8" name="Rectangle 64"/>
            <p:cNvSpPr>
              <a:spLocks noChangeArrowheads="1"/>
            </p:cNvSpPr>
            <p:nvPr/>
          </p:nvSpPr>
          <p:spPr bwMode="auto">
            <a:xfrm>
              <a:off x="54752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9" name="Rectangle 65"/>
            <p:cNvSpPr>
              <a:spLocks noChangeArrowheads="1"/>
            </p:cNvSpPr>
            <p:nvPr/>
          </p:nvSpPr>
          <p:spPr bwMode="auto">
            <a:xfrm>
              <a:off x="57800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0" name="Rectangle 66"/>
            <p:cNvSpPr>
              <a:spLocks noChangeArrowheads="1"/>
            </p:cNvSpPr>
            <p:nvPr/>
          </p:nvSpPr>
          <p:spPr bwMode="auto">
            <a:xfrm>
              <a:off x="60848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1" name="Rectangle 67"/>
            <p:cNvSpPr>
              <a:spLocks noChangeArrowheads="1"/>
            </p:cNvSpPr>
            <p:nvPr/>
          </p:nvSpPr>
          <p:spPr bwMode="auto">
            <a:xfrm>
              <a:off x="63896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2" name="Rectangle 68"/>
            <p:cNvSpPr>
              <a:spLocks noChangeArrowheads="1"/>
            </p:cNvSpPr>
            <p:nvPr/>
          </p:nvSpPr>
          <p:spPr bwMode="auto">
            <a:xfrm>
              <a:off x="66944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3" name="Rectangle 69"/>
            <p:cNvSpPr>
              <a:spLocks noChangeArrowheads="1"/>
            </p:cNvSpPr>
            <p:nvPr/>
          </p:nvSpPr>
          <p:spPr bwMode="auto">
            <a:xfrm>
              <a:off x="69992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4" name="Rectangle 70"/>
            <p:cNvSpPr>
              <a:spLocks noChangeArrowheads="1"/>
            </p:cNvSpPr>
            <p:nvPr/>
          </p:nvSpPr>
          <p:spPr bwMode="auto">
            <a:xfrm>
              <a:off x="73040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5" name="Rectangle 71"/>
            <p:cNvSpPr>
              <a:spLocks noChangeArrowheads="1"/>
            </p:cNvSpPr>
            <p:nvPr/>
          </p:nvSpPr>
          <p:spPr bwMode="auto">
            <a:xfrm>
              <a:off x="76088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6" name="Rectangle 72"/>
            <p:cNvSpPr>
              <a:spLocks noChangeArrowheads="1"/>
            </p:cNvSpPr>
            <p:nvPr/>
          </p:nvSpPr>
          <p:spPr bwMode="auto">
            <a:xfrm>
              <a:off x="79136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37" name="Text Box 73"/>
          <p:cNvSpPr txBox="1">
            <a:spLocks noChangeArrowheads="1"/>
          </p:cNvSpPr>
          <p:nvPr/>
        </p:nvSpPr>
        <p:spPr bwMode="auto">
          <a:xfrm>
            <a:off x="711200" y="4244975"/>
            <a:ext cx="1284624" cy="354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free(p2)</a:t>
            </a:r>
          </a:p>
        </p:txBody>
      </p:sp>
      <p:grpSp>
        <p:nvGrpSpPr>
          <p:cNvPr id="6" name="Group 94"/>
          <p:cNvGrpSpPr/>
          <p:nvPr/>
        </p:nvGrpSpPr>
        <p:grpSpPr>
          <a:xfrm>
            <a:off x="3989916" y="5164138"/>
            <a:ext cx="6908800" cy="304800"/>
            <a:chOff x="2992437" y="5164138"/>
            <a:chExt cx="5181600" cy="304800"/>
          </a:xfrm>
        </p:grpSpPr>
        <p:sp>
          <p:nvSpPr>
            <p:cNvPr id="11338" name="Rectangle 74"/>
            <p:cNvSpPr>
              <a:spLocks noChangeArrowheads="1"/>
            </p:cNvSpPr>
            <p:nvPr/>
          </p:nvSpPr>
          <p:spPr bwMode="auto">
            <a:xfrm>
              <a:off x="2992437" y="516413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9" name="Rectangle 75"/>
            <p:cNvSpPr>
              <a:spLocks noChangeArrowheads="1"/>
            </p:cNvSpPr>
            <p:nvPr/>
          </p:nvSpPr>
          <p:spPr bwMode="auto">
            <a:xfrm>
              <a:off x="3297237" y="516413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0" name="Rectangle 76"/>
            <p:cNvSpPr>
              <a:spLocks noChangeArrowheads="1"/>
            </p:cNvSpPr>
            <p:nvPr/>
          </p:nvSpPr>
          <p:spPr bwMode="auto">
            <a:xfrm>
              <a:off x="3602037" y="516413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1" name="Rectangle 77"/>
            <p:cNvSpPr>
              <a:spLocks noChangeArrowheads="1"/>
            </p:cNvSpPr>
            <p:nvPr/>
          </p:nvSpPr>
          <p:spPr bwMode="auto">
            <a:xfrm>
              <a:off x="3906837" y="516413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2" name="Rectangle 78"/>
            <p:cNvSpPr>
              <a:spLocks noChangeArrowheads="1"/>
            </p:cNvSpPr>
            <p:nvPr/>
          </p:nvSpPr>
          <p:spPr bwMode="auto">
            <a:xfrm>
              <a:off x="4211637" y="5164138"/>
              <a:ext cx="304800" cy="3048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3" name="Rectangle 79"/>
            <p:cNvSpPr>
              <a:spLocks noChangeArrowheads="1"/>
            </p:cNvSpPr>
            <p:nvPr/>
          </p:nvSpPr>
          <p:spPr bwMode="auto">
            <a:xfrm>
              <a:off x="4516437" y="5164138"/>
              <a:ext cx="304800" cy="3048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4" name="Rectangle 80"/>
            <p:cNvSpPr>
              <a:spLocks noChangeArrowheads="1"/>
            </p:cNvSpPr>
            <p:nvPr/>
          </p:nvSpPr>
          <p:spPr bwMode="auto">
            <a:xfrm>
              <a:off x="48212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5" name="Rectangle 81"/>
            <p:cNvSpPr>
              <a:spLocks noChangeArrowheads="1"/>
            </p:cNvSpPr>
            <p:nvPr/>
          </p:nvSpPr>
          <p:spPr bwMode="auto">
            <a:xfrm>
              <a:off x="51260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6" name="Rectangle 82"/>
            <p:cNvSpPr>
              <a:spLocks noChangeArrowheads="1"/>
            </p:cNvSpPr>
            <p:nvPr/>
          </p:nvSpPr>
          <p:spPr bwMode="auto">
            <a:xfrm>
              <a:off x="54308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7" name="Rectangle 83"/>
            <p:cNvSpPr>
              <a:spLocks noChangeArrowheads="1"/>
            </p:cNvSpPr>
            <p:nvPr/>
          </p:nvSpPr>
          <p:spPr bwMode="auto">
            <a:xfrm>
              <a:off x="57356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8" name="Rectangle 84"/>
            <p:cNvSpPr>
              <a:spLocks noChangeArrowheads="1"/>
            </p:cNvSpPr>
            <p:nvPr/>
          </p:nvSpPr>
          <p:spPr bwMode="auto">
            <a:xfrm>
              <a:off x="60404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9" name="Rectangle 85"/>
            <p:cNvSpPr>
              <a:spLocks noChangeArrowheads="1"/>
            </p:cNvSpPr>
            <p:nvPr/>
          </p:nvSpPr>
          <p:spPr bwMode="auto">
            <a:xfrm>
              <a:off x="63452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0" name="Rectangle 86"/>
            <p:cNvSpPr>
              <a:spLocks noChangeArrowheads="1"/>
            </p:cNvSpPr>
            <p:nvPr/>
          </p:nvSpPr>
          <p:spPr bwMode="auto">
            <a:xfrm>
              <a:off x="66500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1" name="Rectangle 87"/>
            <p:cNvSpPr>
              <a:spLocks noChangeArrowheads="1"/>
            </p:cNvSpPr>
            <p:nvPr/>
          </p:nvSpPr>
          <p:spPr bwMode="auto">
            <a:xfrm>
              <a:off x="69548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2" name="Rectangle 88"/>
            <p:cNvSpPr>
              <a:spLocks noChangeArrowheads="1"/>
            </p:cNvSpPr>
            <p:nvPr/>
          </p:nvSpPr>
          <p:spPr bwMode="auto">
            <a:xfrm>
              <a:off x="72596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3" name="Rectangle 89"/>
            <p:cNvSpPr>
              <a:spLocks noChangeArrowheads="1"/>
            </p:cNvSpPr>
            <p:nvPr/>
          </p:nvSpPr>
          <p:spPr bwMode="auto">
            <a:xfrm>
              <a:off x="75644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4" name="Rectangle 90"/>
            <p:cNvSpPr>
              <a:spLocks noChangeArrowheads="1"/>
            </p:cNvSpPr>
            <p:nvPr/>
          </p:nvSpPr>
          <p:spPr bwMode="auto">
            <a:xfrm>
              <a:off x="78692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55" name="Text Box 91"/>
          <p:cNvSpPr txBox="1">
            <a:spLocks noChangeArrowheads="1"/>
          </p:cNvSpPr>
          <p:nvPr/>
        </p:nvSpPr>
        <p:spPr bwMode="auto">
          <a:xfrm>
            <a:off x="711201" y="5132388"/>
            <a:ext cx="2111773" cy="354906"/>
          </a:xfrm>
          <a:prstGeom prst="rect">
            <a:avLst/>
          </a:prstGeom>
          <a:solidFill>
            <a:srgbClr val="D5F1CF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p4 = malloc(2)</a:t>
            </a:r>
          </a:p>
        </p:txBody>
      </p:sp>
      <p:sp>
        <p:nvSpPr>
          <p:cNvPr id="98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366000" cy="573088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Constraints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01991" y="1054100"/>
            <a:ext cx="10513709" cy="5803900"/>
          </a:xfrm>
          <a:ln/>
        </p:spPr>
        <p:txBody>
          <a:bodyPr>
            <a:normAutofit fontScale="77500" lnSpcReduction="20000"/>
          </a:bodyPr>
          <a:lstStyle/>
          <a:p>
            <a:pPr marL="346075" indent="-346075">
              <a:lnSpc>
                <a:spcPct val="110000"/>
              </a:lnSpc>
              <a:spcBef>
                <a:spcPts val="300"/>
              </a:spcBef>
              <a:tabLst>
                <a:tab pos="346075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 smtClean="0"/>
              <a:t>Applications</a:t>
            </a:r>
            <a:endParaRPr lang="en-GB" dirty="0"/>
          </a:p>
          <a:p>
            <a:pPr lvl="1">
              <a:lnSpc>
                <a:spcPct val="110000"/>
              </a:lnSpc>
              <a:spcBef>
                <a:spcPts val="300"/>
              </a:spcBef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Can issue arbitrary sequence of </a:t>
            </a:r>
            <a:r>
              <a:rPr lang="en-GB" b="1" dirty="0" err="1" smtClean="0">
                <a:latin typeface="Courier New"/>
                <a:cs typeface="Courier New"/>
              </a:rPr>
              <a:t>malloc</a:t>
            </a:r>
            <a:r>
              <a:rPr lang="en-GB" dirty="0" smtClean="0"/>
              <a:t> </a:t>
            </a:r>
            <a:r>
              <a:rPr lang="en-GB" dirty="0"/>
              <a:t>and </a:t>
            </a:r>
            <a:r>
              <a:rPr lang="en-GB" b="1" dirty="0" smtClean="0">
                <a:latin typeface="Courier New"/>
                <a:cs typeface="Courier New"/>
              </a:rPr>
              <a:t>free</a:t>
            </a:r>
            <a:r>
              <a:rPr lang="en-GB" dirty="0" smtClean="0"/>
              <a:t> requests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b="1" dirty="0" smtClean="0">
                <a:latin typeface="Courier New"/>
                <a:cs typeface="Courier New"/>
              </a:rPr>
              <a:t>free</a:t>
            </a:r>
            <a:r>
              <a:rPr lang="en-GB" dirty="0" smtClean="0">
                <a:cs typeface="Courier New"/>
              </a:rPr>
              <a:t> </a:t>
            </a:r>
            <a:r>
              <a:rPr lang="en-GB" dirty="0" smtClean="0"/>
              <a:t>request </a:t>
            </a:r>
            <a:r>
              <a:rPr lang="en-GB" dirty="0"/>
              <a:t>must </a:t>
            </a:r>
            <a:r>
              <a:rPr lang="en-GB" dirty="0" smtClean="0"/>
              <a:t>be to </a:t>
            </a:r>
            <a:r>
              <a:rPr lang="en-GB" dirty="0"/>
              <a:t>a </a:t>
            </a:r>
            <a:r>
              <a:rPr lang="en-GB" b="1" dirty="0" err="1" smtClean="0">
                <a:latin typeface="Courier New"/>
                <a:cs typeface="Courier New"/>
              </a:rPr>
              <a:t>malloc</a:t>
            </a:r>
            <a:r>
              <a:rPr lang="en-GB" dirty="0" err="1" smtClean="0">
                <a:cs typeface="Courier New"/>
              </a:rPr>
              <a:t>’d</a:t>
            </a:r>
            <a:r>
              <a:rPr lang="en-GB" dirty="0" smtClean="0">
                <a:cs typeface="Courier New"/>
              </a:rPr>
              <a:t> </a:t>
            </a:r>
            <a:r>
              <a:rPr lang="en-GB" dirty="0" smtClean="0"/>
              <a:t> </a:t>
            </a:r>
            <a:r>
              <a:rPr lang="en-GB" dirty="0"/>
              <a:t>block</a:t>
            </a:r>
          </a:p>
          <a:p>
            <a:pPr marL="346075" indent="-346075">
              <a:lnSpc>
                <a:spcPct val="110000"/>
              </a:lnSpc>
              <a:spcBef>
                <a:spcPts val="300"/>
              </a:spcBef>
              <a:tabLst>
                <a:tab pos="346075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 smtClean="0"/>
              <a:t>Allocators</a:t>
            </a:r>
            <a:endParaRPr lang="en-GB" dirty="0"/>
          </a:p>
          <a:p>
            <a:pPr lvl="1">
              <a:lnSpc>
                <a:spcPct val="110000"/>
              </a:lnSpc>
              <a:spcBef>
                <a:spcPts val="300"/>
              </a:spcBef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Can’t control number or size of allocated blocks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Must respond immediately to </a:t>
            </a:r>
            <a:r>
              <a:rPr lang="en-GB" b="1" dirty="0" err="1" smtClean="0">
                <a:latin typeface="Courier New"/>
                <a:cs typeface="Courier New"/>
              </a:rPr>
              <a:t>malloc</a:t>
            </a:r>
            <a:r>
              <a:rPr lang="en-GB" b="1" dirty="0" smtClean="0">
                <a:cs typeface="Courier New"/>
              </a:rPr>
              <a:t> </a:t>
            </a:r>
            <a:r>
              <a:rPr lang="en-GB" dirty="0" smtClean="0"/>
              <a:t>requests</a:t>
            </a:r>
            <a:endParaRPr lang="en-GB" dirty="0"/>
          </a:p>
          <a:p>
            <a:pPr lvl="2">
              <a:lnSpc>
                <a:spcPct val="110000"/>
              </a:lnSpc>
              <a:spcBef>
                <a:spcPts val="300"/>
              </a:spcBef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3100" i="1" dirty="0"/>
              <a:t>i.e</a:t>
            </a:r>
            <a:r>
              <a:rPr lang="en-GB" sz="3100" dirty="0"/>
              <a:t>., can’t reorder or buffer requests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Must allocate blocks from free memory</a:t>
            </a:r>
          </a:p>
          <a:p>
            <a:pPr lvl="2">
              <a:lnSpc>
                <a:spcPct val="110000"/>
              </a:lnSpc>
              <a:spcBef>
                <a:spcPts val="300"/>
              </a:spcBef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3100" i="1" dirty="0"/>
              <a:t>i.e</a:t>
            </a:r>
            <a:r>
              <a:rPr lang="en-GB" sz="3100" dirty="0"/>
              <a:t>., can only place allocated blocks in free memory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Must align blocks so they satisfy all alignment requirements</a:t>
            </a:r>
          </a:p>
          <a:p>
            <a:pPr lvl="2">
              <a:lnSpc>
                <a:spcPct val="110000"/>
              </a:lnSpc>
              <a:spcBef>
                <a:spcPts val="300"/>
              </a:spcBef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3100" dirty="0" smtClean="0"/>
              <a:t>8-byte (x86) or 16-byte (x86-64) alignment on Linux boxes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Can manipulate and modify only free memory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Can’t move the allocated blocks once they are </a:t>
            </a:r>
            <a:r>
              <a:rPr lang="en-GB" b="1" dirty="0" err="1" smtClean="0">
                <a:latin typeface="Courier New"/>
                <a:cs typeface="Courier New"/>
              </a:rPr>
              <a:t>malloc</a:t>
            </a:r>
            <a:r>
              <a:rPr lang="en-GB" dirty="0" err="1" smtClean="0"/>
              <a:t>’d</a:t>
            </a:r>
            <a:endParaRPr lang="en-GB" dirty="0"/>
          </a:p>
          <a:p>
            <a:pPr lvl="2">
              <a:lnSpc>
                <a:spcPct val="110000"/>
              </a:lnSpc>
              <a:spcBef>
                <a:spcPts val="300"/>
              </a:spcBef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3100" i="1" dirty="0"/>
              <a:t>i.e</a:t>
            </a:r>
            <a:r>
              <a:rPr lang="en-GB" sz="3100" dirty="0"/>
              <a:t>., compaction is not allowed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841632" y="188914"/>
            <a:ext cx="10499468" cy="738186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Performance </a:t>
            </a:r>
            <a:r>
              <a:rPr lang="en-GB" dirty="0" smtClean="0"/>
              <a:t>Goal: </a:t>
            </a:r>
            <a:r>
              <a:rPr lang="en-GB" dirty="0"/>
              <a:t>Throughput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50901" y="1100138"/>
            <a:ext cx="10477499" cy="5541962"/>
          </a:xfrm>
          <a:ln/>
        </p:spPr>
        <p:txBody>
          <a:bodyPr>
            <a:normAutofit lnSpcReduction="10000"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Given some sequence of </a:t>
            </a:r>
            <a:r>
              <a:rPr lang="en-GB" dirty="0" err="1">
                <a:latin typeface="Courier New" pitchFamily="49" charset="0"/>
              </a:rPr>
              <a:t>malloc</a:t>
            </a:r>
            <a:r>
              <a:rPr lang="en-GB" dirty="0"/>
              <a:t> and </a:t>
            </a:r>
            <a:r>
              <a:rPr lang="en-GB" dirty="0">
                <a:latin typeface="Courier New" pitchFamily="49" charset="0"/>
              </a:rPr>
              <a:t>free</a:t>
            </a:r>
            <a:r>
              <a:rPr lang="en-GB" dirty="0"/>
              <a:t> requests: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i="1" dirty="0"/>
              <a:t>R</a:t>
            </a:r>
            <a:r>
              <a:rPr lang="en-GB" i="1" baseline="-25000" dirty="0"/>
              <a:t>0</a:t>
            </a:r>
            <a:r>
              <a:rPr lang="en-GB" i="1" dirty="0"/>
              <a:t>, R</a:t>
            </a:r>
            <a:r>
              <a:rPr lang="en-GB" i="1" baseline="-25000" dirty="0"/>
              <a:t>1</a:t>
            </a:r>
            <a:r>
              <a:rPr lang="en-GB" i="1" dirty="0"/>
              <a:t>, ..., </a:t>
            </a:r>
            <a:r>
              <a:rPr lang="en-GB" i="1" dirty="0" err="1"/>
              <a:t>R</a:t>
            </a:r>
            <a:r>
              <a:rPr lang="en-GB" i="1" baseline="-25000" dirty="0" err="1"/>
              <a:t>k</a:t>
            </a:r>
            <a:r>
              <a:rPr lang="en-GB" i="1" dirty="0"/>
              <a:t>, ... , R</a:t>
            </a:r>
            <a:r>
              <a:rPr lang="en-GB" i="1" baseline="-25000" dirty="0"/>
              <a:t>n-1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Goals</a:t>
            </a:r>
            <a:r>
              <a:rPr lang="en-GB" dirty="0"/>
              <a:t>: maximize throughput and peak memory utilization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These goals are often conflicting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Throughput</a:t>
            </a:r>
            <a:r>
              <a:rPr lang="en-GB" dirty="0"/>
              <a:t>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Number of completed requests per unit time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Example: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800" dirty="0" smtClean="0"/>
              <a:t>5,000  </a:t>
            </a:r>
            <a:r>
              <a:rPr lang="en-GB" sz="2800" b="1" dirty="0" err="1" smtClean="0">
                <a:latin typeface="Courier New" pitchFamily="49" charset="0"/>
              </a:rPr>
              <a:t>malloc</a:t>
            </a:r>
            <a:r>
              <a:rPr lang="en-GB" sz="2800" dirty="0" smtClean="0"/>
              <a:t> </a:t>
            </a:r>
            <a:r>
              <a:rPr lang="en-GB" sz="2800" dirty="0"/>
              <a:t>calls and 5,000 </a:t>
            </a:r>
            <a:r>
              <a:rPr lang="en-GB" sz="2800" b="1" dirty="0" smtClean="0">
                <a:latin typeface="Courier New" pitchFamily="49" charset="0"/>
              </a:rPr>
              <a:t>free</a:t>
            </a:r>
            <a:r>
              <a:rPr lang="en-GB" sz="2800" b="1" dirty="0" smtClean="0"/>
              <a:t> </a:t>
            </a:r>
            <a:r>
              <a:rPr lang="en-GB" sz="2800" dirty="0"/>
              <a:t>calls in 10 seconds 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800" dirty="0"/>
              <a:t>Throughput is 1,000 </a:t>
            </a:r>
            <a:r>
              <a:rPr lang="en-GB" sz="2800" dirty="0" smtClean="0"/>
              <a:t>operations/second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1" y="139701"/>
            <a:ext cx="10515600" cy="825499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Performance </a:t>
            </a:r>
            <a:r>
              <a:rPr lang="en-GB" dirty="0" smtClean="0"/>
              <a:t>Goal: Peak </a:t>
            </a:r>
            <a:r>
              <a:rPr lang="en-GB" dirty="0"/>
              <a:t>Memory Utilization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08567" y="1143001"/>
            <a:ext cx="10532533" cy="5435599"/>
          </a:xfrm>
          <a:ln/>
        </p:spPr>
        <p:txBody>
          <a:bodyPr>
            <a:normAutofit fontScale="92500" lnSpcReduction="10000"/>
          </a:bodyPr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Given some sequence of </a:t>
            </a:r>
            <a:r>
              <a:rPr lang="en-GB" dirty="0" err="1">
                <a:latin typeface="Courier New" pitchFamily="49" charset="0"/>
              </a:rPr>
              <a:t>malloc</a:t>
            </a:r>
            <a:r>
              <a:rPr lang="en-GB" dirty="0"/>
              <a:t> and </a:t>
            </a:r>
            <a:r>
              <a:rPr lang="en-GB" dirty="0">
                <a:latin typeface="Courier New" pitchFamily="49" charset="0"/>
              </a:rPr>
              <a:t>free</a:t>
            </a:r>
            <a:r>
              <a:rPr lang="en-GB" dirty="0"/>
              <a:t> requests: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i="1" dirty="0"/>
              <a:t>R</a:t>
            </a:r>
            <a:r>
              <a:rPr lang="en-GB" i="1" baseline="-25000" dirty="0"/>
              <a:t>0</a:t>
            </a:r>
            <a:r>
              <a:rPr lang="en-GB" i="1" dirty="0"/>
              <a:t>, R</a:t>
            </a:r>
            <a:r>
              <a:rPr lang="en-GB" i="1" baseline="-25000" dirty="0"/>
              <a:t>1</a:t>
            </a:r>
            <a:r>
              <a:rPr lang="en-GB" i="1" dirty="0"/>
              <a:t>, ..., </a:t>
            </a:r>
            <a:r>
              <a:rPr lang="en-GB" i="1" dirty="0" err="1"/>
              <a:t>R</a:t>
            </a:r>
            <a:r>
              <a:rPr lang="en-GB" i="1" baseline="-25000" dirty="0" err="1"/>
              <a:t>k</a:t>
            </a:r>
            <a:r>
              <a:rPr lang="en-GB" i="1" dirty="0"/>
              <a:t>, ... , </a:t>
            </a:r>
            <a:r>
              <a:rPr lang="en-GB" i="1" dirty="0" smtClean="0"/>
              <a:t>R</a:t>
            </a:r>
            <a:r>
              <a:rPr lang="en-GB" i="1" baseline="-25000" dirty="0" smtClean="0"/>
              <a:t>n-1</a:t>
            </a:r>
            <a:endParaRPr lang="en-GB" sz="1200" i="1" dirty="0"/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Def:</a:t>
            </a:r>
            <a:r>
              <a:rPr lang="en-GB" i="1" dirty="0"/>
              <a:t> Aggregate </a:t>
            </a:r>
            <a:r>
              <a:rPr lang="en-GB" i="1" dirty="0" smtClean="0"/>
              <a:t>payload </a:t>
            </a:r>
            <a:r>
              <a:rPr lang="en-GB" i="1" dirty="0" err="1" smtClean="0"/>
              <a:t>P</a:t>
            </a:r>
            <a:r>
              <a:rPr lang="en-GB" i="1" baseline="-25000" dirty="0" err="1" smtClean="0"/>
              <a:t>k</a:t>
            </a:r>
            <a:r>
              <a:rPr lang="en-GB" dirty="0" smtClean="0"/>
              <a:t> </a:t>
            </a:r>
            <a:endParaRPr lang="en-GB" dirty="0"/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b="1" dirty="0" err="1">
                <a:latin typeface="Courier New" pitchFamily="49" charset="0"/>
              </a:rPr>
              <a:t>malloc</a:t>
            </a:r>
            <a:r>
              <a:rPr lang="en-GB" b="1" dirty="0">
                <a:latin typeface="Courier New" pitchFamily="49" charset="0"/>
              </a:rPr>
              <a:t>(p)</a:t>
            </a:r>
            <a:r>
              <a:rPr lang="en-GB" dirty="0"/>
              <a:t> results in a block with a </a:t>
            </a:r>
            <a:r>
              <a:rPr lang="en-GB" b="1" i="1" dirty="0">
                <a:solidFill>
                  <a:srgbClr val="C00000"/>
                </a:solidFill>
              </a:rPr>
              <a:t>payload</a:t>
            </a:r>
            <a:r>
              <a:rPr lang="en-GB" dirty="0"/>
              <a:t> of </a:t>
            </a:r>
            <a:r>
              <a:rPr lang="en-GB" b="1" dirty="0">
                <a:latin typeface="Courier New" pitchFamily="49" charset="0"/>
              </a:rPr>
              <a:t>p</a:t>
            </a:r>
            <a:r>
              <a:rPr lang="en-GB" dirty="0"/>
              <a:t> bytes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After request </a:t>
            </a:r>
            <a:r>
              <a:rPr lang="en-GB" i="1" dirty="0" err="1"/>
              <a:t>R</a:t>
            </a:r>
            <a:r>
              <a:rPr lang="en-GB" i="1" baseline="-25000" dirty="0" err="1"/>
              <a:t>k</a:t>
            </a:r>
            <a:r>
              <a:rPr lang="en-GB" i="1" baseline="-25000" dirty="0"/>
              <a:t> </a:t>
            </a:r>
            <a:r>
              <a:rPr lang="en-GB" dirty="0"/>
              <a:t>has completed, the </a:t>
            </a:r>
            <a:r>
              <a:rPr lang="en-GB" b="1" i="1" dirty="0">
                <a:solidFill>
                  <a:srgbClr val="C00000"/>
                </a:solidFill>
              </a:rPr>
              <a:t>aggregate payload </a:t>
            </a:r>
            <a:r>
              <a:rPr lang="en-GB" i="1" dirty="0" err="1"/>
              <a:t>P</a:t>
            </a:r>
            <a:r>
              <a:rPr lang="en-GB" i="1" baseline="-25000" dirty="0" err="1"/>
              <a:t>k</a:t>
            </a:r>
            <a:r>
              <a:rPr lang="en-GB" i="1" baseline="-25000" dirty="0"/>
              <a:t>  </a:t>
            </a:r>
            <a:r>
              <a:rPr lang="en-GB" dirty="0"/>
              <a:t>is the sum of currently allocated payloads</a:t>
            </a:r>
            <a:endParaRPr lang="en-GB" dirty="0" smtClean="0"/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 smtClean="0">
                <a:solidFill>
                  <a:srgbClr val="C00000"/>
                </a:solidFill>
              </a:rPr>
              <a:t>Def</a:t>
            </a:r>
            <a:r>
              <a:rPr lang="en-GB" i="1" dirty="0">
                <a:solidFill>
                  <a:srgbClr val="C00000"/>
                </a:solidFill>
              </a:rPr>
              <a:t>:</a:t>
            </a:r>
            <a:r>
              <a:rPr lang="en-GB" i="1" dirty="0"/>
              <a:t> Current heap size</a:t>
            </a:r>
            <a:r>
              <a:rPr lang="en-GB" i="1" dirty="0" smtClean="0"/>
              <a:t> </a:t>
            </a:r>
            <a:r>
              <a:rPr lang="en-GB" i="1" dirty="0" err="1" smtClean="0"/>
              <a:t>H</a:t>
            </a:r>
            <a:r>
              <a:rPr lang="en-GB" i="1" baseline="-25000" dirty="0" err="1" smtClean="0"/>
              <a:t>k</a:t>
            </a:r>
            <a:endParaRPr lang="en-GB" i="1" baseline="-25000" dirty="0"/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Assume </a:t>
            </a:r>
            <a:r>
              <a:rPr lang="en-GB" i="1" dirty="0" err="1" smtClean="0"/>
              <a:t>H</a:t>
            </a:r>
            <a:r>
              <a:rPr lang="en-GB" i="1" baseline="-25000" dirty="0" err="1" smtClean="0"/>
              <a:t>k</a:t>
            </a:r>
            <a:r>
              <a:rPr lang="en-GB" dirty="0" smtClean="0"/>
              <a:t> </a:t>
            </a:r>
            <a:r>
              <a:rPr lang="en-GB" dirty="0"/>
              <a:t>is monotonically </a:t>
            </a:r>
            <a:r>
              <a:rPr lang="en-GB" dirty="0" err="1"/>
              <a:t>nondecreasing</a:t>
            </a:r>
            <a:endParaRPr lang="en-GB" dirty="0" smtClean="0"/>
          </a:p>
          <a:p>
            <a:pPr lvl="2">
              <a:lnSpc>
                <a:spcPct val="94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600" dirty="0" smtClean="0"/>
              <a:t>i.e., heap only grows when </a:t>
            </a:r>
            <a:r>
              <a:rPr lang="en-GB" sz="2600" dirty="0"/>
              <a:t>allocator uses </a:t>
            </a:r>
            <a:r>
              <a:rPr lang="en-GB" sz="2600" b="1" dirty="0" err="1" smtClean="0">
                <a:latin typeface="Courier New" pitchFamily="49" charset="0"/>
              </a:rPr>
              <a:t>sbrk</a:t>
            </a:r>
            <a:endParaRPr lang="en-GB" sz="2600" b="1" dirty="0" smtClean="0">
              <a:latin typeface="Courier New" pitchFamily="49" charset="0"/>
            </a:endParaRPr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Def:</a:t>
            </a:r>
            <a:r>
              <a:rPr lang="en-GB" i="1" dirty="0"/>
              <a:t> Peak memory </a:t>
            </a:r>
            <a:r>
              <a:rPr lang="en-GB" i="1" dirty="0" smtClean="0"/>
              <a:t>utilization after k+1 requests </a:t>
            </a:r>
            <a:endParaRPr lang="en-GB" i="1" dirty="0"/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 err="1" smtClean="0"/>
              <a:t>U</a:t>
            </a:r>
            <a:r>
              <a:rPr lang="en-GB" i="1" baseline="-25000" dirty="0" err="1" smtClean="0"/>
              <a:t>k</a:t>
            </a:r>
            <a:r>
              <a:rPr lang="en-GB" i="1" dirty="0" smtClean="0"/>
              <a:t> </a:t>
            </a:r>
            <a:r>
              <a:rPr lang="en-GB" i="1" dirty="0"/>
              <a:t>= ( max</a:t>
            </a:r>
            <a:r>
              <a:rPr lang="en-GB" i="1" baseline="-25000" dirty="0"/>
              <a:t>i</a:t>
            </a:r>
            <a:r>
              <a:rPr lang="en-GB" i="1" baseline="-25000" dirty="0" smtClean="0"/>
              <a:t>&lt;=</a:t>
            </a:r>
            <a:r>
              <a:rPr lang="en-GB" i="1" baseline="-25000" dirty="0" err="1" smtClean="0"/>
              <a:t>k</a:t>
            </a:r>
            <a:r>
              <a:rPr lang="en-GB" i="1" dirty="0" smtClean="0"/>
              <a:t> </a:t>
            </a:r>
            <a:r>
              <a:rPr lang="en-GB" i="1" dirty="0"/>
              <a:t>P</a:t>
            </a:r>
            <a:r>
              <a:rPr lang="en-GB" i="1" baseline="-25000" dirty="0"/>
              <a:t>i </a:t>
            </a:r>
            <a:r>
              <a:rPr lang="en-GB" i="1" dirty="0"/>
              <a:t>)  /  </a:t>
            </a:r>
            <a:r>
              <a:rPr lang="en-GB" i="1" dirty="0" err="1"/>
              <a:t>H</a:t>
            </a:r>
            <a:r>
              <a:rPr lang="en-GB" i="1" baseline="-25000" dirty="0" err="1"/>
              <a:t>k</a:t>
            </a:r>
            <a:endParaRPr lang="en-GB" i="1" baseline="-25000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24422</TotalTime>
  <Words>1775</Words>
  <Application>Microsoft Office PowerPoint</Application>
  <PresentationFormat>Произвольный</PresentationFormat>
  <Paragraphs>532</Paragraphs>
  <Slides>31</Slides>
  <Notes>29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2" baseType="lpstr">
      <vt:lpstr>Тема Office</vt:lpstr>
      <vt:lpstr>Computer Architecture and Operating Systems Lecture 5: Dynamic Memory Allocation</vt:lpstr>
      <vt:lpstr>Dynamic Memory Allocation </vt:lpstr>
      <vt:lpstr>Dynamic Memory Allocation</vt:lpstr>
      <vt:lpstr>The malloc Package</vt:lpstr>
      <vt:lpstr>malloc Example</vt:lpstr>
      <vt:lpstr>Allocation Example</vt:lpstr>
      <vt:lpstr>Constraints</vt:lpstr>
      <vt:lpstr>Performance Goal: Throughput</vt:lpstr>
      <vt:lpstr>Performance Goal: Peak Memory Utilization</vt:lpstr>
      <vt:lpstr>Fragmentation</vt:lpstr>
      <vt:lpstr>Internal Fragmentation</vt:lpstr>
      <vt:lpstr>External Fragmentation</vt:lpstr>
      <vt:lpstr>Implementation Issues</vt:lpstr>
      <vt:lpstr>Knowing How Much to Free</vt:lpstr>
      <vt:lpstr>Keeping Track of Free Blocks</vt:lpstr>
      <vt:lpstr>Method 1: Implicit List</vt:lpstr>
      <vt:lpstr>Detailed Implicit Free List Example</vt:lpstr>
      <vt:lpstr>Implicit List: Finding a Free Block</vt:lpstr>
      <vt:lpstr>Implicit List: Allocating in Free Block</vt:lpstr>
      <vt:lpstr>Implicit List: Freeing a Block</vt:lpstr>
      <vt:lpstr>Implicit List: Coalescing</vt:lpstr>
      <vt:lpstr>Implicit List: Bidirectional Coalescing </vt:lpstr>
      <vt:lpstr>Constant Time Coalescing</vt:lpstr>
      <vt:lpstr>Constant Time Coalescing (Case 1)</vt:lpstr>
      <vt:lpstr>Constant Time Coalescing (Case 2)</vt:lpstr>
      <vt:lpstr>Constant Time Coalescing (Case 3)</vt:lpstr>
      <vt:lpstr>Constant Time Coalescing (Case 4)</vt:lpstr>
      <vt:lpstr>Disadvantages of Boundary Tags</vt:lpstr>
      <vt:lpstr>Summary of Key Allocator Policies</vt:lpstr>
      <vt:lpstr>Implicit Lists: Summary</vt:lpstr>
      <vt:lpstr>Any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Sergey</cp:lastModifiedBy>
  <cp:revision>631</cp:revision>
  <dcterms:created xsi:type="dcterms:W3CDTF">2015-11-11T03:30:50Z</dcterms:created>
  <dcterms:modified xsi:type="dcterms:W3CDTF">2021-04-06T07:26:46Z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