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73" r:id="rId3"/>
    <p:sldId id="374" r:id="rId4"/>
    <p:sldId id="375" r:id="rId5"/>
    <p:sldId id="376" r:id="rId6"/>
    <p:sldId id="377" r:id="rId7"/>
    <p:sldId id="405" r:id="rId8"/>
    <p:sldId id="406" r:id="rId9"/>
    <p:sldId id="407" r:id="rId10"/>
    <p:sldId id="408" r:id="rId11"/>
    <p:sldId id="409" r:id="rId12"/>
    <p:sldId id="415" r:id="rId13"/>
    <p:sldId id="416" r:id="rId14"/>
    <p:sldId id="417" r:id="rId15"/>
    <p:sldId id="418" r:id="rId16"/>
    <p:sldId id="419" r:id="rId17"/>
    <p:sldId id="396" r:id="rId18"/>
    <p:sldId id="420" r:id="rId19"/>
    <p:sldId id="378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7" r:id="rId37"/>
    <p:sldId id="398" r:id="rId38"/>
    <p:sldId id="399" r:id="rId39"/>
    <p:sldId id="401" r:id="rId40"/>
    <p:sldId id="400" r:id="rId41"/>
    <p:sldId id="402" r:id="rId42"/>
    <p:sldId id="410" r:id="rId43"/>
    <p:sldId id="411" r:id="rId44"/>
    <p:sldId id="412" r:id="rId45"/>
    <p:sldId id="414" r:id="rId46"/>
    <p:sldId id="413" r:id="rId47"/>
    <p:sldId id="403" r:id="rId48"/>
    <p:sldId id="404" r:id="rId49"/>
    <p:sldId id="380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en-US" b="1" smtClean="0"/>
              <a:t>10: </a:t>
            </a:r>
            <a:r>
              <a:rPr lang="en-US" b="1" dirty="0" smtClean="0"/>
              <a:t>Processor and Pipeline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34112"/>
          </a:xfrm>
        </p:spPr>
        <p:txBody>
          <a:bodyPr/>
          <a:lstStyle/>
          <a:p>
            <a:r>
              <a:rPr lang="en-US" altLang="en-US" dirty="0"/>
              <a:t>Register with write control</a:t>
            </a:r>
          </a:p>
          <a:p>
            <a:pPr lvl="1"/>
            <a:r>
              <a:rPr lang="en-US" altLang="en-US" dirty="0"/>
              <a:t>Only updates on clock edge when write control input is 1</a:t>
            </a:r>
          </a:p>
          <a:p>
            <a:pPr lvl="1"/>
            <a:r>
              <a:rPr lang="en-US" altLang="en-US" dirty="0"/>
              <a:t>Used when stored value is required </a:t>
            </a:r>
            <a:r>
              <a:rPr lang="en-US" altLang="en-US" dirty="0" smtClean="0"/>
              <a:t>later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15003" y="3809035"/>
            <a:ext cx="2306638" cy="1432037"/>
            <a:chOff x="340" y="2750"/>
            <a:chExt cx="1453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267059" y="3277152"/>
            <a:ext cx="6689250" cy="2451037"/>
            <a:chOff x="2004" y="2387"/>
            <a:chExt cx="3144" cy="1497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83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757843"/>
          </a:xfrm>
        </p:spPr>
        <p:txBody>
          <a:bodyPr/>
          <a:lstStyle/>
          <a:p>
            <a:r>
              <a:rPr lang="en-US" altLang="en-US" dirty="0"/>
              <a:t>Combinational logic transforms data during clock cycles</a:t>
            </a:r>
          </a:p>
          <a:p>
            <a:pPr lvl="1"/>
            <a:r>
              <a:rPr lang="en-US" altLang="en-US" dirty="0"/>
              <a:t>Between clock edges</a:t>
            </a:r>
          </a:p>
          <a:p>
            <a:pPr lvl="1"/>
            <a:r>
              <a:rPr lang="en-US" altLang="en-US" dirty="0"/>
              <a:t>Input from state elements, output to state element</a:t>
            </a:r>
          </a:p>
          <a:p>
            <a:pPr lvl="1"/>
            <a:r>
              <a:rPr lang="en-US" altLang="en-US" dirty="0"/>
              <a:t>Longest delay determines clock </a:t>
            </a:r>
            <a:r>
              <a:rPr lang="en-US" altLang="en-US" dirty="0" smtClean="0"/>
              <a:t>period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Clocking Methodology</a:t>
            </a:r>
            <a:endParaRPr lang="en-US" dirty="0"/>
          </a:p>
        </p:txBody>
      </p:sp>
      <p:pic>
        <p:nvPicPr>
          <p:cNvPr id="5" name="Picture 6" descr="f04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14" y="4422991"/>
            <a:ext cx="3901753" cy="9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04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9" y="4285816"/>
            <a:ext cx="5228245" cy="15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Control signals derived from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Main </a:t>
            </a:r>
            <a:r>
              <a:rPr lang="en-US" altLang="en-US" dirty="0"/>
              <a:t>Control Unit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64" y="1824854"/>
            <a:ext cx="7077471" cy="21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13" y="4355717"/>
            <a:ext cx="8310390" cy="207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6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/>
              <a:t>Datapath</a:t>
            </a:r>
            <a:r>
              <a:rPr lang="en-AU" altLang="en-US" dirty="0"/>
              <a:t> With Control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58" y="1199075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40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R-Type Instruction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197092"/>
            <a:ext cx="6929947" cy="539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96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Load Instruction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272338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18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BEQ Instruction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202765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57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Longest delay determines clock period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Critical path: load instruction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feasible to vary period for different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Violates design principle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Making the common case fast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We will improve performance by </a:t>
            </a:r>
            <a:r>
              <a:rPr lang="en-US" altLang="en-US" dirty="0" smtClean="0"/>
              <a:t>pipelining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11097"/>
            <a:ext cx="10515600" cy="3200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Response time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How long it takes to do a task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Throughput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Total work done per unit </a:t>
            </a:r>
            <a:r>
              <a:rPr lang="en-US" altLang="en-US" dirty="0" smtClean="0"/>
              <a:t>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Response Time and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4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79272"/>
            <a:ext cx="10515600" cy="1018495"/>
          </a:xfrm>
        </p:spPr>
        <p:txBody>
          <a:bodyPr>
            <a:noAutofit/>
          </a:bodyPr>
          <a:lstStyle/>
          <a:p>
            <a:r>
              <a:rPr lang="en-US" altLang="en-US" dirty="0"/>
              <a:t>Pipelined laundry: overlapping execution</a:t>
            </a:r>
          </a:p>
          <a:p>
            <a:pPr lvl="1"/>
            <a:r>
              <a:rPr lang="en-US" altLang="en-US" sz="3600" dirty="0"/>
              <a:t>Parallelism improves performance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Analogy</a:t>
            </a:r>
            <a:endParaRPr lang="en-US" dirty="0"/>
          </a:p>
        </p:txBody>
      </p:sp>
      <p:pic>
        <p:nvPicPr>
          <p:cNvPr id="5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2" y="2122765"/>
            <a:ext cx="5825009" cy="46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265499" y="2261913"/>
            <a:ext cx="4412974" cy="352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Four loads: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8/3.5 = 2.3</a:t>
            </a:r>
          </a:p>
          <a:p>
            <a:r>
              <a:rPr lang="en-US" altLang="en-US" sz="3200" dirty="0"/>
              <a:t>Non-stop: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2n/0.5n + 1.5 ≈ 4</a:t>
            </a:r>
            <a:br>
              <a:rPr lang="en-US" altLang="en-US" dirty="0"/>
            </a:br>
            <a:r>
              <a:rPr lang="en-US" altLang="en-US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14593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CPU performance factors</a:t>
            </a:r>
          </a:p>
          <a:p>
            <a:pPr lvl="1"/>
            <a:r>
              <a:rPr lang="en-US" altLang="en-US" sz="2800" dirty="0"/>
              <a:t>Instruction count</a:t>
            </a:r>
          </a:p>
          <a:p>
            <a:pPr lvl="2"/>
            <a:r>
              <a:rPr lang="en-US" altLang="en-US" dirty="0"/>
              <a:t>Determined by ISA and compiler</a:t>
            </a:r>
          </a:p>
          <a:p>
            <a:pPr lvl="1"/>
            <a:r>
              <a:rPr lang="en-US" altLang="en-US" sz="2800" dirty="0"/>
              <a:t>CPI and Cycle time</a:t>
            </a:r>
          </a:p>
          <a:p>
            <a:pPr lvl="2"/>
            <a:r>
              <a:rPr lang="en-US" altLang="en-US" dirty="0"/>
              <a:t>Determined by CPU hardware</a:t>
            </a:r>
          </a:p>
          <a:p>
            <a:r>
              <a:rPr lang="en-US" altLang="en-US" dirty="0"/>
              <a:t>We will examine two RISC-V implementations</a:t>
            </a:r>
          </a:p>
          <a:p>
            <a:pPr lvl="1"/>
            <a:r>
              <a:rPr lang="en-US" altLang="en-US" sz="2800" dirty="0"/>
              <a:t>A simplified version</a:t>
            </a:r>
          </a:p>
          <a:p>
            <a:pPr lvl="1"/>
            <a:r>
              <a:rPr lang="en-US" altLang="en-US" sz="2800" dirty="0"/>
              <a:t>A more realistic pipelined version</a:t>
            </a:r>
          </a:p>
          <a:p>
            <a:r>
              <a:rPr lang="en-US" altLang="en-US" dirty="0"/>
              <a:t>Simple subset, shows most aspects</a:t>
            </a:r>
          </a:p>
          <a:p>
            <a:pPr lvl="1"/>
            <a:r>
              <a:rPr lang="en-US" altLang="en-US" sz="2800" dirty="0"/>
              <a:t>Memory reference: </a:t>
            </a:r>
            <a:r>
              <a:rPr lang="en-US" altLang="en-US" sz="2800" dirty="0" err="1">
                <a:latin typeface="Lucida Console" panose="020B0609040504020204" pitchFamily="49" charset="0"/>
              </a:rPr>
              <a:t>ld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sd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sz="2800" dirty="0"/>
              <a:t>Arithmetic/logical: </a:t>
            </a:r>
            <a:r>
              <a:rPr lang="en-US" altLang="en-US" sz="2800" dirty="0">
                <a:latin typeface="Lucida Console" panose="020B0609040504020204" pitchFamily="49" charset="0"/>
              </a:rPr>
              <a:t>add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sub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altLang="en-US" sz="2800" dirty="0"/>
              <a:t>Control transfer: </a:t>
            </a:r>
            <a:r>
              <a:rPr lang="en-US" altLang="en-US" sz="2800" dirty="0" err="1">
                <a:latin typeface="Lucida Console" panose="020B0609040504020204" pitchFamily="49" charset="0"/>
              </a:rPr>
              <a:t>beq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6957"/>
            <a:ext cx="10515600" cy="4997896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Five stages, one step per stage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IF</a:t>
            </a:r>
            <a:r>
              <a:rPr lang="en-US" altLang="en-US" sz="3600" dirty="0"/>
              <a:t>: Instruction fetch from memory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ID</a:t>
            </a:r>
            <a:r>
              <a:rPr lang="en-US" altLang="en-US" sz="3600" dirty="0"/>
              <a:t>: Instruction decode &amp; register read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EX</a:t>
            </a:r>
            <a:r>
              <a:rPr lang="en-US" altLang="en-US" sz="3600" dirty="0"/>
              <a:t>: Execute operation or calculate address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MEM</a:t>
            </a:r>
            <a:r>
              <a:rPr lang="en-US" altLang="en-US" sz="3600" dirty="0"/>
              <a:t>: Access memory operand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WB</a:t>
            </a:r>
            <a:r>
              <a:rPr lang="en-US" altLang="en-US" sz="3600" dirty="0"/>
              <a:t>: Write result back to </a:t>
            </a:r>
            <a:r>
              <a:rPr lang="en-US" altLang="en-US" sz="3600" dirty="0" smtClean="0"/>
              <a:t>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5409" y="1053896"/>
            <a:ext cx="10714044" cy="2464558"/>
          </a:xfrm>
        </p:spPr>
        <p:txBody>
          <a:bodyPr/>
          <a:lstStyle/>
          <a:p>
            <a:r>
              <a:rPr lang="en-US" altLang="en-US" dirty="0"/>
              <a:t>Assume time for stages is</a:t>
            </a:r>
          </a:p>
          <a:p>
            <a:pPr lvl="1"/>
            <a:r>
              <a:rPr lang="en-US" altLang="en-US" dirty="0"/>
              <a:t>100ps for register read or write</a:t>
            </a:r>
          </a:p>
          <a:p>
            <a:pPr lvl="1"/>
            <a:r>
              <a:rPr lang="en-US" altLang="en-US" dirty="0"/>
              <a:t>200ps for other stages</a:t>
            </a:r>
          </a:p>
          <a:p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 smtClean="0"/>
              <a:t>datapath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35821"/>
              </p:ext>
            </p:extLst>
          </p:nvPr>
        </p:nvGraphicFramePr>
        <p:xfrm>
          <a:off x="1140730" y="3558281"/>
          <a:ext cx="9881773" cy="2344425"/>
        </p:xfrm>
        <a:graphic>
          <a:graphicData uri="http://schemas.openxmlformats.org/drawingml/2006/table">
            <a:tbl>
              <a:tblPr/>
              <a:tblGrid>
                <a:gridCol w="1412218"/>
                <a:gridCol w="1410340"/>
                <a:gridCol w="1414097"/>
                <a:gridCol w="1408463"/>
                <a:gridCol w="1414096"/>
                <a:gridCol w="1410341"/>
                <a:gridCol w="1412218"/>
              </a:tblGrid>
              <a:tr h="668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42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8" y="1452890"/>
            <a:ext cx="7624386" cy="525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2703" y="1106469"/>
            <a:ext cx="2849370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/>
              <a:t>Single-Cycle </a:t>
            </a:r>
            <a:r>
              <a:rPr lang="en-US" altLang="en-US" sz="1800" b="1" dirty="0"/>
              <a:t>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800ps)</a:t>
            </a:r>
            <a:endParaRPr lang="en-AU" altLang="en-US" sz="1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83909" y="3863559"/>
            <a:ext cx="2490297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Pipelined 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200ps)</a:t>
            </a:r>
            <a:endParaRPr lang="en-AU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248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all stages are balanced</a:t>
            </a:r>
          </a:p>
          <a:p>
            <a:pPr lvl="1"/>
            <a:r>
              <a:rPr lang="en-US" altLang="en-US" dirty="0"/>
              <a:t>i.e., all take the same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r>
              <a:rPr lang="en-US" altLang="en-US" dirty="0"/>
              <a:t>If not balanced, speedup is less</a:t>
            </a:r>
          </a:p>
          <a:p>
            <a:r>
              <a:rPr lang="en-US" altLang="en-US" dirty="0"/>
              <a:t>Speedup due to increased throughput</a:t>
            </a:r>
          </a:p>
          <a:p>
            <a:pPr lvl="1"/>
            <a:r>
              <a:rPr lang="en-US" altLang="en-US" dirty="0"/>
              <a:t>Latency (time for each instruction) does not </a:t>
            </a:r>
            <a:r>
              <a:rPr lang="en-US" altLang="en-US" dirty="0" smtClean="0"/>
              <a:t>decrease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Speedup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14663" y="3411882"/>
            <a:ext cx="5862818" cy="17118"/>
          </a:xfrm>
          <a:prstGeom prst="line">
            <a:avLst/>
          </a:prstGeom>
          <a:noFill/>
          <a:ln w="38100">
            <a:solidFill>
              <a:srgbClr val="1E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8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10109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RISC-V ISA designed for pipelining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All instructions are 32-bits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Easier to fetch and decode in one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c.f. x86: 1- to 17-byte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Few and regular instruction formats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decode and read registers in one 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addressing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and ISA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4000" dirty="0"/>
              <a:t>Situations that prevent starting the next instruction in the next cycle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Structure </a:t>
            </a:r>
            <a:r>
              <a:rPr lang="en-US" altLang="en-US" dirty="0" smtClean="0"/>
              <a:t>hazard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A required resource is busy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Data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Control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105156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Conflict for use of a resource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 with a single 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requires data access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Would cause a pipeline “bubble”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Hence, pipelined </a:t>
            </a:r>
            <a:r>
              <a:rPr lang="en-US" altLang="en-US" dirty="0" err="1"/>
              <a:t>datapaths</a:t>
            </a:r>
            <a:r>
              <a:rPr lang="en-US" altLang="en-US" dirty="0"/>
              <a:t> require separate instruction/data memories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Or separate instruction/data </a:t>
            </a:r>
            <a:r>
              <a:rPr lang="en-US" altLang="en-US" dirty="0" smtClean="0"/>
              <a:t>caches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327147"/>
          </a:xfrm>
        </p:spPr>
        <p:txBody>
          <a:bodyPr/>
          <a:lstStyle/>
          <a:p>
            <a:r>
              <a:rPr lang="en-US" altLang="en-US" dirty="0"/>
              <a:t>An instruction depends on completion of data access by a previous instruction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2" y="3301700"/>
            <a:ext cx="9562815" cy="336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91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42947"/>
          </a:xfrm>
        </p:spPr>
        <p:txBody>
          <a:bodyPr/>
          <a:lstStyle/>
          <a:p>
            <a:r>
              <a:rPr lang="en-US" altLang="en-US" dirty="0"/>
              <a:t>Use result when it is computed</a:t>
            </a:r>
          </a:p>
          <a:p>
            <a:pPr lvl="1"/>
            <a:r>
              <a:rPr lang="en-US" altLang="en-US" dirty="0"/>
              <a:t>Don’t wait for it to be stored in a register</a:t>
            </a:r>
          </a:p>
          <a:p>
            <a:pPr lvl="1"/>
            <a:r>
              <a:rPr lang="en-US" altLang="en-US" dirty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 (aka Bypassing)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9" y="3092926"/>
            <a:ext cx="8467362" cy="292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36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66747"/>
          </a:xfrm>
        </p:spPr>
        <p:txBody>
          <a:bodyPr/>
          <a:lstStyle/>
          <a:p>
            <a:r>
              <a:rPr lang="en-US" altLang="en-US" dirty="0" smtClean="0"/>
              <a:t>Cannot </a:t>
            </a:r>
            <a:r>
              <a:rPr lang="en-US" altLang="en-US" dirty="0"/>
              <a:t>always avoid stalls by forwarding</a:t>
            </a:r>
          </a:p>
          <a:p>
            <a:pPr lvl="1"/>
            <a:r>
              <a:rPr lang="en-US" altLang="en-US" dirty="0"/>
              <a:t>If value not computed when needed</a:t>
            </a:r>
          </a:p>
          <a:p>
            <a:pPr lvl="1"/>
            <a:r>
              <a:rPr lang="en-US" altLang="en-US" dirty="0" smtClean="0"/>
              <a:t>Cannot </a:t>
            </a:r>
            <a:r>
              <a:rPr lang="en-US" altLang="en-US" dirty="0"/>
              <a:t>forward backward in time</a:t>
            </a:r>
            <a:r>
              <a:rPr lang="en-US" alt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Load-Use Data Hazard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23" y="2962015"/>
            <a:ext cx="8784354" cy="346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69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PC </a:t>
            </a:r>
            <a:r>
              <a:rPr lang="en-US" altLang="en-US" dirty="0">
                <a:sym typeface="Symbol" panose="05050102010706020507" pitchFamily="18" charset="2"/>
              </a:rPr>
              <a:t> instruction memory, fetch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Register numbers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register file, read registers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Depending on instruction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Use ALU to calculate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Arithmetic result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Memory address for load/store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Branch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Access data memory for load/store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PC  target address or PC + 4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844547"/>
          </a:xfrm>
        </p:spPr>
        <p:txBody>
          <a:bodyPr/>
          <a:lstStyle/>
          <a:p>
            <a:r>
              <a:rPr lang="en-US" altLang="en-US" dirty="0"/>
              <a:t>Reorder code to avoid use of load result in the next instruction</a:t>
            </a:r>
          </a:p>
          <a:p>
            <a:r>
              <a:rPr lang="en-US" altLang="en-US" dirty="0"/>
              <a:t>C code for </a:t>
            </a:r>
            <a:r>
              <a:rPr lang="en-US" altLang="en-US" dirty="0">
                <a:latin typeface="Lucida Console" panose="020B0609040504020204" pitchFamily="49" charset="0"/>
              </a:rPr>
              <a:t>a = b + e; c = b + f</a:t>
            </a:r>
            <a:r>
              <a:rPr lang="en-US" altLang="en-US" dirty="0" smtClean="0">
                <a:latin typeface="Lucida Console" panose="020B0609040504020204" pitchFamily="49" charset="0"/>
              </a:rPr>
              <a:t>;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Scheduling to Avoid Stalls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3988" y="3225800"/>
            <a:ext cx="3144837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3255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3255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6525" y="3225800"/>
            <a:ext cx="3074988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57875" y="4308960"/>
            <a:ext cx="647700" cy="6731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06838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5875" y="39338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49688" y="46529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97463" y="50133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689850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913813" y="4292600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913813" y="50387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689850" y="39592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45013" y="3832225"/>
            <a:ext cx="550862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478338" y="4918075"/>
            <a:ext cx="619125" cy="311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356600" y="3841750"/>
            <a:ext cx="654050" cy="492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285163" y="4313238"/>
            <a:ext cx="796925" cy="725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499350" y="6025356"/>
            <a:ext cx="1538242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11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35363" y="6003925"/>
            <a:ext cx="1555234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13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2239963" y="5193983"/>
            <a:ext cx="473560" cy="167289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239963" y="4167737"/>
            <a:ext cx="454025" cy="1248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Branch determines flow of control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Fetching next instruction depends on branch outcome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Pipeline can’t always fetch correct instruction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/>
              <a:t>Still working on ID stage of branch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 </a:t>
            </a:r>
            <a:r>
              <a:rPr lang="en-US" altLang="en-US" dirty="0"/>
              <a:t>RISC-V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Need to compare registers and compute target early in the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Add hardware to do it in ID </a:t>
            </a:r>
            <a:r>
              <a:rPr lang="en-US" altLang="en-US" dirty="0" smtClean="0"/>
              <a:t>stage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3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47647"/>
          </a:xfrm>
        </p:spPr>
        <p:txBody>
          <a:bodyPr/>
          <a:lstStyle/>
          <a:p>
            <a:r>
              <a:rPr lang="en-US" altLang="en-US" dirty="0"/>
              <a:t>Wait until branch outcome determined before fetching next </a:t>
            </a:r>
            <a:r>
              <a:rPr lang="en-US" alt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Stall on Branch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9" y="2655671"/>
            <a:ext cx="8058928" cy="309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6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Longer pipelines </a:t>
            </a:r>
            <a:r>
              <a:rPr lang="en-US" altLang="en-US" dirty="0" smtClean="0"/>
              <a:t>cannot </a:t>
            </a:r>
            <a:r>
              <a:rPr lang="en-US" altLang="en-US" dirty="0"/>
              <a:t>readily determine branch outcome early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Stall penalty becomes unacceptable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Predict outcome of branch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Only stall if prediction is wrong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 predict branches not taken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Fetch instruction after branch, with no delay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171947"/>
          </a:xfrm>
        </p:spPr>
        <p:txBody>
          <a:bodyPr/>
          <a:lstStyle/>
          <a:p>
            <a:r>
              <a:rPr lang="en-US" altLang="en-US" dirty="0"/>
              <a:t>Static branch prediction</a:t>
            </a:r>
          </a:p>
          <a:p>
            <a:pPr lvl="1"/>
            <a:r>
              <a:rPr lang="en-US" altLang="en-US" dirty="0"/>
              <a:t>Based on typical branch behavior</a:t>
            </a:r>
          </a:p>
          <a:p>
            <a:pPr lvl="1"/>
            <a:r>
              <a:rPr lang="en-US" altLang="en-US" dirty="0"/>
              <a:t>Example: loop and if-statement branches</a:t>
            </a:r>
          </a:p>
          <a:p>
            <a:pPr lvl="2"/>
            <a:r>
              <a:rPr lang="en-US" altLang="en-US" sz="2800" dirty="0"/>
              <a:t>Predict backward branches taken</a:t>
            </a:r>
          </a:p>
          <a:p>
            <a:pPr lvl="2"/>
            <a:r>
              <a:rPr lang="en-US" altLang="en-US" sz="2800" dirty="0"/>
              <a:t>Predict forward branches not taken</a:t>
            </a:r>
          </a:p>
          <a:p>
            <a:r>
              <a:rPr lang="en-US" altLang="en-US" dirty="0"/>
              <a:t>Dynamic branch prediction</a:t>
            </a:r>
          </a:p>
          <a:p>
            <a:pPr lvl="1"/>
            <a:r>
              <a:rPr lang="en-US" altLang="en-US" dirty="0"/>
              <a:t>Hardware measures actual branch behavior</a:t>
            </a:r>
          </a:p>
          <a:p>
            <a:pPr lvl="2"/>
            <a:r>
              <a:rPr lang="en-US" altLang="en-US" sz="2800" dirty="0"/>
              <a:t>e.g., record recent history of each branch</a:t>
            </a:r>
          </a:p>
          <a:p>
            <a:pPr lvl="1"/>
            <a:r>
              <a:rPr lang="en-US" altLang="en-US" dirty="0"/>
              <a:t>Assume future behavior will continue the trend</a:t>
            </a:r>
          </a:p>
          <a:p>
            <a:pPr lvl="2"/>
            <a:r>
              <a:rPr lang="en-US" altLang="en-US" sz="2800" dirty="0"/>
              <a:t>When wrong, stall while re-fetching, and update </a:t>
            </a:r>
            <a:r>
              <a:rPr lang="en-US" altLang="en-US" sz="2800" dirty="0" smtClean="0"/>
              <a:t>history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More-Realistic 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Pipelining improves performance by increasing instruction throughput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Executes multiple instructions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Each instruction has the same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Subject to hazards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Structure, data,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dirty="0"/>
              <a:t>Instruction set design affects complexity of pipeline </a:t>
            </a:r>
            <a:r>
              <a:rPr lang="en-AU" altLang="en-US" dirty="0" smtClean="0"/>
              <a:t>implementation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8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4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Overview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50" y="140257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07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2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0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25829"/>
              </p:ext>
            </p:extLst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194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7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5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77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val="3876482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0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0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7374005" y="3552200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903948" y="146374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3119848" y="1752668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rc 7"/>
          <p:cNvSpPr>
            <a:spLocks/>
          </p:cNvSpPr>
          <p:nvPr/>
        </p:nvSpPr>
        <p:spPr bwMode="auto">
          <a:xfrm rot="10800000" flipH="1" flipV="1">
            <a:off x="3119848" y="1968568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7554980" y="3841125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9"/>
          <p:cNvSpPr>
            <a:spLocks/>
          </p:cNvSpPr>
          <p:nvPr/>
        </p:nvSpPr>
        <p:spPr bwMode="auto">
          <a:xfrm rot="10800000" flipH="1" flipV="1">
            <a:off x="7554980" y="4057025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445940" y="5347119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734865" y="5563019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12"/>
          <p:cNvSpPr>
            <a:spLocks/>
          </p:cNvSpPr>
          <p:nvPr/>
        </p:nvSpPr>
        <p:spPr bwMode="auto">
          <a:xfrm rot="10800000" flipV="1">
            <a:off x="6982515" y="5778919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53934" y="1068353"/>
            <a:ext cx="5765524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Can’t just join wires together</a:t>
            </a:r>
          </a:p>
          <a:p>
            <a:pPr lvl="1" eaLnBrk="1" hangingPunct="1"/>
            <a:r>
              <a:rPr lang="en-AU" altLang="en-US" sz="3200" dirty="0"/>
              <a:t>Use multiplexers</a:t>
            </a:r>
          </a:p>
        </p:txBody>
      </p:sp>
      <p:pic>
        <p:nvPicPr>
          <p:cNvPr id="26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0" y="185886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5" y="1098411"/>
            <a:ext cx="7271324" cy="54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5627"/>
          </a:xfrm>
        </p:spPr>
        <p:txBody>
          <a:bodyPr/>
          <a:lstStyle/>
          <a:p>
            <a:r>
              <a:rPr lang="en-US" altLang="en-US" dirty="0"/>
              <a:t>Information encoded in binary</a:t>
            </a:r>
          </a:p>
          <a:p>
            <a:pPr lvl="1"/>
            <a:r>
              <a:rPr lang="en-US" altLang="en-US" dirty="0"/>
              <a:t>Low voltage = 0, High voltage = 1</a:t>
            </a:r>
          </a:p>
          <a:p>
            <a:pPr lvl="1"/>
            <a:r>
              <a:rPr lang="en-US" altLang="en-US" dirty="0"/>
              <a:t>One wire per bit</a:t>
            </a:r>
          </a:p>
          <a:p>
            <a:pPr lvl="1"/>
            <a:r>
              <a:rPr lang="en-US" altLang="en-US" dirty="0"/>
              <a:t>Multi-bit data encoded on multi-wire buses</a:t>
            </a:r>
          </a:p>
          <a:p>
            <a:r>
              <a:rPr lang="en-US" altLang="en-US" dirty="0"/>
              <a:t>Combinational element</a:t>
            </a:r>
          </a:p>
          <a:p>
            <a:pPr lvl="1"/>
            <a:r>
              <a:rPr lang="en-US" altLang="en-US" dirty="0"/>
              <a:t>Operate on data</a:t>
            </a:r>
          </a:p>
          <a:p>
            <a:pPr lvl="1"/>
            <a:r>
              <a:rPr lang="en-US" altLang="en-US" dirty="0"/>
              <a:t>Output is a function of input</a:t>
            </a:r>
          </a:p>
          <a:p>
            <a:r>
              <a:rPr lang="en-US" altLang="en-US" dirty="0"/>
              <a:t>State (sequential) elements</a:t>
            </a:r>
          </a:p>
          <a:p>
            <a:pPr lvl="1"/>
            <a:r>
              <a:rPr lang="en-US" altLang="en-US" dirty="0"/>
              <a:t>Store </a:t>
            </a:r>
            <a:r>
              <a:rPr lang="en-US" altLang="en-US" dirty="0" smtClean="0"/>
              <a:t>information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Design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7622" y="1114807"/>
            <a:ext cx="3240024" cy="1327403"/>
          </a:xfrm>
        </p:spPr>
        <p:txBody>
          <a:bodyPr/>
          <a:lstStyle/>
          <a:p>
            <a:r>
              <a:rPr lang="en-US" altLang="en-US" dirty="0"/>
              <a:t>AND-gate</a:t>
            </a:r>
          </a:p>
          <a:p>
            <a:pPr lvl="1"/>
            <a:r>
              <a:rPr lang="en-US" altLang="en-US" dirty="0"/>
              <a:t>Y = A &amp; </a:t>
            </a: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Combinational Elements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76194" y="1055496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Adder</a:t>
            </a:r>
          </a:p>
          <a:p>
            <a:pPr lvl="1"/>
            <a:r>
              <a:rPr lang="en-US" altLang="en-US" dirty="0"/>
              <a:t>Y = A + B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9706" y="3929416"/>
            <a:ext cx="4096512" cy="1327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Arithmetic/Logic Unit</a:t>
            </a:r>
          </a:p>
          <a:p>
            <a:pPr lvl="1"/>
            <a:r>
              <a:rPr lang="en-US" altLang="en-US" dirty="0"/>
              <a:t>Y = F(A, B)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051645" y="3681791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Multiplexer</a:t>
            </a:r>
          </a:p>
          <a:p>
            <a:pPr lvl="1"/>
            <a:r>
              <a:rPr lang="en-US" altLang="en-US" dirty="0"/>
              <a:t>Y = S ? I1 : I0</a:t>
            </a:r>
            <a:endParaRPr lang="en-AU" alt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437778" y="2345817"/>
            <a:ext cx="2006204" cy="1266031"/>
            <a:chOff x="249" y="2299"/>
            <a:chExt cx="983" cy="413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3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8607024" y="2399462"/>
            <a:ext cx="2006204" cy="1266031"/>
            <a:chOff x="1111" y="2659"/>
            <a:chExt cx="1011" cy="638"/>
          </a:xfrm>
        </p:grpSpPr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  <a:endParaRPr lang="en-AU" altLang="en-US" sz="1800" dirty="0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2452470" y="5127205"/>
            <a:ext cx="2006204" cy="1266031"/>
            <a:chOff x="113" y="2840"/>
            <a:chExt cx="892" cy="824"/>
          </a:xfrm>
        </p:grpSpPr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M</a:t>
              </a:r>
              <a:br>
                <a:rPr lang="en-US" altLang="en-US" sz="1400" dirty="0"/>
              </a:br>
              <a:r>
                <a:rPr lang="en-US" altLang="en-US" sz="1400" dirty="0"/>
                <a:t>u</a:t>
              </a:r>
              <a:br>
                <a:rPr lang="en-US" altLang="en-US" sz="1400" dirty="0"/>
              </a:br>
              <a:r>
                <a:rPr lang="en-US" altLang="en-US" sz="1400" dirty="0"/>
                <a:t>x</a:t>
              </a:r>
              <a:endParaRPr lang="en-AU" altLang="en-US" sz="1400" dirty="0"/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8271971" y="5288094"/>
            <a:ext cx="2006204" cy="1266031"/>
            <a:chOff x="2699" y="2750"/>
            <a:chExt cx="1056" cy="1005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ALU</a:t>
              </a:r>
              <a:endParaRPr lang="en-AU" altLang="en-US" sz="1800" dirty="0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0570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270825"/>
          </a:xfrm>
        </p:spPr>
        <p:txBody>
          <a:bodyPr/>
          <a:lstStyle/>
          <a:p>
            <a:r>
              <a:rPr lang="en-US" altLang="en-US" dirty="0"/>
              <a:t>Register: stores data in a circuit</a:t>
            </a:r>
          </a:p>
          <a:p>
            <a:pPr lvl="1"/>
            <a:r>
              <a:rPr lang="en-US" altLang="en-US" dirty="0"/>
              <a:t>Uses a clock signal to determine when to update the stored value</a:t>
            </a:r>
          </a:p>
          <a:p>
            <a:pPr lvl="1"/>
            <a:r>
              <a:rPr lang="en-US" altLang="en-US" dirty="0"/>
              <a:t>Edge-triggered: update when </a:t>
            </a:r>
            <a:r>
              <a:rPr lang="en-US" altLang="en-US" dirty="0" err="1"/>
              <a:t>Clk</a:t>
            </a:r>
            <a:r>
              <a:rPr lang="en-US" altLang="en-US" dirty="0"/>
              <a:t> changes from 0 to </a:t>
            </a:r>
            <a:r>
              <a:rPr lang="en-US" altLang="en-US" dirty="0" smtClean="0"/>
              <a:t>1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05194" y="4023490"/>
            <a:ext cx="2407445" cy="1620520"/>
            <a:chOff x="657" y="2296"/>
            <a:chExt cx="1317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304051" y="3749459"/>
            <a:ext cx="5898240" cy="2228215"/>
            <a:chOff x="2154" y="2523"/>
            <a:chExt cx="3008" cy="1134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168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20309</TotalTime>
  <Words>1665</Words>
  <Application>Microsoft Office PowerPoint</Application>
  <PresentationFormat>Widescreen</PresentationFormat>
  <Paragraphs>484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10: Processor and Pipeline</vt:lpstr>
      <vt:lpstr>CPU Under The Hood</vt:lpstr>
      <vt:lpstr>Instruction Execution</vt:lpstr>
      <vt:lpstr>CPU Overview</vt:lpstr>
      <vt:lpstr>Multiplexers</vt:lpstr>
      <vt:lpstr>Control</vt:lpstr>
      <vt:lpstr>Logic Design Basics</vt:lpstr>
      <vt:lpstr>Combinational Elements</vt:lpstr>
      <vt:lpstr>Sequential Elements</vt:lpstr>
      <vt:lpstr>Sequential Elements</vt:lpstr>
      <vt:lpstr>Clocking Methodology</vt:lpstr>
      <vt:lpstr>Main Control Unit</vt:lpstr>
      <vt:lpstr>Datapath With Control</vt:lpstr>
      <vt:lpstr>R-Type Instruction</vt:lpstr>
      <vt:lpstr>Load Instruction</vt:lpstr>
      <vt:lpstr>BEQ Instruction</vt:lpstr>
      <vt:lpstr>Performance Issues</vt:lpstr>
      <vt:lpstr>Response Time and Throughput</vt:lpstr>
      <vt:lpstr>Pipelining Analogy</vt:lpstr>
      <vt:lpstr>RISC-V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452</cp:revision>
  <dcterms:created xsi:type="dcterms:W3CDTF">2015-11-11T03:30:50Z</dcterms:created>
  <dcterms:modified xsi:type="dcterms:W3CDTF">2023-02-12T15:51:40Z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