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364" r:id="rId3"/>
    <p:sldId id="365" r:id="rId4"/>
    <p:sldId id="368" r:id="rId5"/>
    <p:sldId id="367" r:id="rId6"/>
    <p:sldId id="370" r:id="rId7"/>
    <p:sldId id="369" r:id="rId8"/>
    <p:sldId id="362" r:id="rId9"/>
    <p:sldId id="363" r:id="rId10"/>
    <p:sldId id="371" r:id="rId11"/>
    <p:sldId id="372" r:id="rId12"/>
    <p:sldId id="272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амкин Александр Сергеевич" initials="КАС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B217"/>
    <a:srgbClr val="1E3272"/>
    <a:srgbClr val="2F5CB5"/>
    <a:srgbClr val="F7B217"/>
    <a:srgbClr val="F07F09"/>
    <a:srgbClr val="FF6600"/>
    <a:srgbClr val="273272"/>
    <a:srgbClr val="F8BA30"/>
    <a:srgbClr val="FFC000"/>
    <a:srgbClr val="2E5E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32" autoAdjust="0"/>
    <p:restoredTop sz="91484" autoAdjust="0"/>
  </p:normalViewPr>
  <p:slideViewPr>
    <p:cSldViewPr snapToGrid="0">
      <p:cViewPr varScale="1">
        <p:scale>
          <a:sx n="70" d="100"/>
          <a:sy n="70" d="100"/>
        </p:scale>
        <p:origin x="560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-307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106195-8D78-4F6F-B8E4-FA67975ACEF5}" type="datetimeFigureOut">
              <a:rPr lang="ru-RU" smtClean="0"/>
              <a:pPr/>
              <a:t>12.02.2023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F301F6-630C-4517-9108-FC1E44EE8C8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7279973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8212F1-C3D9-4F2B-8F42-5E960FE8BE51}" type="datetimeFigureOut">
              <a:rPr lang="ru-RU" smtClean="0"/>
              <a:pPr/>
              <a:t>12.02.2023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83B3A5-99BF-45D9-956B-DC57CC23AD9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502139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3B3A5-99BF-45D9-956B-DC57CC23AD97}" type="slidenum">
              <a:rPr lang="ru-RU" smtClean="0"/>
              <a:pPr/>
              <a:t>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Верхний колонтитул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81791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3B3A5-99BF-45D9-956B-DC57CC23AD97}" type="slidenum">
              <a:rPr lang="ru-RU" smtClean="0"/>
              <a:pPr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5950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5"/>
          <p:cNvSpPr/>
          <p:nvPr userDrawn="1"/>
        </p:nvSpPr>
        <p:spPr>
          <a:xfrm>
            <a:off x="-1" y="2601087"/>
            <a:ext cx="12192001" cy="1603772"/>
          </a:xfrm>
          <a:prstGeom prst="rect">
            <a:avLst/>
          </a:prstGeom>
          <a:solidFill>
            <a:srgbClr val="2F5CB5"/>
          </a:solidFill>
          <a:ln w="19050" cap="sq" cmpd="sng" algn="ctr">
            <a:solidFill>
              <a:srgbClr val="FF6600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6"/>
          <p:cNvSpPr/>
          <p:nvPr userDrawn="1"/>
        </p:nvSpPr>
        <p:spPr>
          <a:xfrm>
            <a:off x="0" y="2545985"/>
            <a:ext cx="12192000" cy="59883"/>
          </a:xfrm>
          <a:prstGeom prst="rect">
            <a:avLst/>
          </a:prstGeom>
          <a:solidFill>
            <a:srgbClr val="F7B217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Rectangle 9"/>
          <p:cNvSpPr/>
          <p:nvPr userDrawn="1"/>
        </p:nvSpPr>
        <p:spPr>
          <a:xfrm>
            <a:off x="0" y="4210574"/>
            <a:ext cx="12192000" cy="45719"/>
          </a:xfrm>
          <a:prstGeom prst="rect">
            <a:avLst/>
          </a:prstGeom>
          <a:solidFill>
            <a:srgbClr val="F7B217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Title 7"/>
          <p:cNvSpPr>
            <a:spLocks noGrp="1"/>
          </p:cNvSpPr>
          <p:nvPr>
            <p:ph type="ctrTitle"/>
          </p:nvPr>
        </p:nvSpPr>
        <p:spPr>
          <a:xfrm>
            <a:off x="0" y="2601227"/>
            <a:ext cx="12192000" cy="1840144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9" name="Рисунок 8" descr="logo_с_hse_cmyk_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934031" y="213770"/>
            <a:ext cx="1704213" cy="2196275"/>
          </a:xfrm>
          <a:prstGeom prst="rect">
            <a:avLst/>
          </a:prstGeom>
        </p:spPr>
      </p:pic>
      <p:pic>
        <p:nvPicPr>
          <p:cNvPr id="10" name="Рисунок 9" descr="Unknown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045713" y="21988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551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1117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88778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 userDrawn="1"/>
        </p:nvSpPr>
        <p:spPr>
          <a:xfrm>
            <a:off x="838200" y="123553"/>
            <a:ext cx="10515600" cy="842818"/>
          </a:xfrm>
          <a:prstGeom prst="rect">
            <a:avLst/>
          </a:prstGeom>
          <a:solidFill>
            <a:srgbClr val="2F5CB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273272"/>
              </a:solidFill>
            </a:endParaRPr>
          </a:p>
        </p:txBody>
      </p:sp>
      <p:sp>
        <p:nvSpPr>
          <p:cNvPr id="21" name="Овал 20"/>
          <p:cNvSpPr/>
          <p:nvPr userDrawn="1"/>
        </p:nvSpPr>
        <p:spPr>
          <a:xfrm flipV="1">
            <a:off x="10775841" y="6190935"/>
            <a:ext cx="584617" cy="502173"/>
          </a:xfrm>
          <a:prstGeom prst="ellipse">
            <a:avLst/>
          </a:prstGeom>
          <a:solidFill>
            <a:srgbClr val="2F5C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73272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4997896"/>
          </a:xfrm>
        </p:spPr>
        <p:txBody>
          <a:bodyPr/>
          <a:lstStyle>
            <a:lvl1pPr>
              <a:buFont typeface="Wingdings" pitchFamily="2" charset="2"/>
              <a:buChar char="§"/>
              <a:defRPr sz="3600">
                <a:solidFill>
                  <a:srgbClr val="273272"/>
                </a:solidFill>
              </a:defRPr>
            </a:lvl1pPr>
            <a:lvl2pPr>
              <a:buClr>
                <a:srgbClr val="F7B217"/>
              </a:buClr>
              <a:buFont typeface="Wingdings" pitchFamily="2" charset="2"/>
              <a:buChar char="§"/>
              <a:defRPr sz="3200">
                <a:solidFill>
                  <a:srgbClr val="273272"/>
                </a:solidFill>
              </a:defRPr>
            </a:lvl2pPr>
            <a:lvl3pPr>
              <a:buFont typeface="Wingdings" pitchFamily="2" charset="2"/>
              <a:buChar char="§"/>
              <a:defRPr sz="2400">
                <a:solidFill>
                  <a:srgbClr val="273272"/>
                </a:solidFill>
              </a:defRPr>
            </a:lvl3pPr>
            <a:lvl4pPr>
              <a:defRPr sz="2000">
                <a:solidFill>
                  <a:srgbClr val="273272"/>
                </a:solidFill>
              </a:defRPr>
            </a:lvl4pPr>
            <a:lvl5pPr>
              <a:defRPr sz="1800">
                <a:solidFill>
                  <a:srgbClr val="273272"/>
                </a:solidFill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>
            <a:lvl1pPr>
              <a:defRPr sz="2000" b="1">
                <a:solidFill>
                  <a:srgbClr val="F7B217"/>
                </a:solidFill>
              </a:defRPr>
            </a:lvl1pPr>
          </a:lstStyle>
          <a:p>
            <a:pPr algn="ctr"/>
            <a:fld id="{1397BFD8-F312-4EF2-A268-44FB4BDDBBB0}" type="slidenum">
              <a:rPr lang="ru-RU" smtClean="0"/>
              <a:pPr algn="ctr"/>
              <a:t>‹#›</a:t>
            </a:fld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838200" y="107867"/>
            <a:ext cx="10515600" cy="840215"/>
          </a:xfrm>
          <a:noFill/>
          <a:effectLst/>
        </p:spPr>
        <p:txBody>
          <a:bodyPr lIns="72000" tIns="25200" rIns="0" bIns="25200"/>
          <a:lstStyle>
            <a:lvl1pPr algn="ctr">
              <a:lnSpc>
                <a:spcPct val="100000"/>
              </a:lnSpc>
              <a:defRPr sz="4800" b="1">
                <a:solidFill>
                  <a:srgbClr val="F7B217"/>
                </a:solidFill>
              </a:defRPr>
            </a:lvl1pPr>
          </a:lstStyle>
          <a:p>
            <a:r>
              <a:rPr lang="en-US" dirty="0" smtClean="0"/>
              <a:t>Slide Header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69539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7076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00159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55909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96048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384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77918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27051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8833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2600696"/>
            <a:ext cx="12192000" cy="1543791"/>
          </a:xfrm>
          <a:effectLst/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7B217"/>
                </a:solidFill>
              </a:rPr>
              <a:t>Computer Architecture </a:t>
            </a:r>
            <a:r>
              <a:rPr lang="en-US" b="1" dirty="0" smtClean="0"/>
              <a:t>and Operating Systems</a:t>
            </a:r>
            <a:br>
              <a:rPr lang="en-US" b="1" dirty="0" smtClean="0"/>
            </a:br>
            <a:r>
              <a:rPr lang="en-US" b="1" smtClean="0"/>
              <a:t>Lecture </a:t>
            </a:r>
            <a:r>
              <a:rPr lang="en-US" b="1" smtClean="0"/>
              <a:t>12: </a:t>
            </a:r>
            <a:r>
              <a:rPr lang="en-US" b="1" dirty="0" smtClean="0"/>
              <a:t>Memory-Mapped I/O (MMIO)</a:t>
            </a:r>
            <a:endParaRPr lang="ru-RU" b="1" dirty="0"/>
          </a:p>
        </p:txBody>
      </p:sp>
      <p:sp>
        <p:nvSpPr>
          <p:cNvPr id="5" name="Subtitle 11"/>
          <p:cNvSpPr>
            <a:spLocks noGrp="1"/>
          </p:cNvSpPr>
          <p:nvPr>
            <p:ph type="subTitle" idx="4294967295"/>
          </p:nvPr>
        </p:nvSpPr>
        <p:spPr>
          <a:xfrm>
            <a:off x="0" y="4423118"/>
            <a:ext cx="12192000" cy="573664"/>
          </a:xfrm>
        </p:spPr>
        <p:txBody>
          <a:bodyPr>
            <a:noAutofit/>
          </a:bodyPr>
          <a:lstStyle/>
          <a:p>
            <a:pPr algn="ctr">
              <a:buNone/>
              <a:defRPr/>
            </a:pPr>
            <a:r>
              <a:rPr lang="en-US" sz="4800" b="1" dirty="0" smtClean="0"/>
              <a:t>Andrei Tatarnikov</a:t>
            </a:r>
            <a:endParaRPr lang="en-US" sz="48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-47500" y="5305305"/>
            <a:ext cx="122395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b="1" u="sng" dirty="0" smtClean="0">
                <a:solidFill>
                  <a:srgbClr val="0070C0"/>
                </a:solidFill>
                <a:latin typeface="+mj-lt"/>
                <a:cs typeface="Calibri" pitchFamily="34" charset="0"/>
              </a:rPr>
              <a:t>atatarnikov@hse.ru </a:t>
            </a:r>
          </a:p>
          <a:p>
            <a:pPr algn="ctr">
              <a:defRPr/>
            </a:pPr>
            <a:r>
              <a:rPr lang="en-US" sz="2800" b="1" u="sng" dirty="0" smtClean="0">
                <a:solidFill>
                  <a:srgbClr val="0070C0"/>
                </a:solidFill>
                <a:latin typeface="+mj-lt"/>
                <a:cs typeface="Calibri" pitchFamily="34" charset="0"/>
              </a:rPr>
              <a:t>@andrewt0301</a:t>
            </a:r>
            <a:endParaRPr lang="en-US" sz="2800" b="1" u="sng" dirty="0">
              <a:solidFill>
                <a:srgbClr val="0070C0"/>
              </a:solidFill>
              <a:latin typeface="+mj-lt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289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10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RARS Digital Lab </a:t>
            </a:r>
            <a:r>
              <a:rPr lang="en-US" dirty="0" err="1" smtClean="0"/>
              <a:t>Sim</a:t>
            </a:r>
            <a:endParaRPr lang="ru-RU" dirty="0"/>
          </a:p>
        </p:txBody>
      </p:sp>
      <p:pic>
        <p:nvPicPr>
          <p:cNvPr id="7" name="Рисунок 6" descr="Screenshot 2021-02-03 at 15.53.5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9856" y="1299939"/>
            <a:ext cx="5856923" cy="4705350"/>
          </a:xfrm>
          <a:prstGeom prst="rect">
            <a:avLst/>
          </a:prstGeom>
        </p:spPr>
      </p:pic>
      <p:sp>
        <p:nvSpPr>
          <p:cNvPr id="8" name="Содержимое 1"/>
          <p:cNvSpPr>
            <a:spLocks noGrp="1"/>
          </p:cNvSpPr>
          <p:nvPr>
            <p:ph idx="1"/>
          </p:nvPr>
        </p:nvSpPr>
        <p:spPr>
          <a:xfrm>
            <a:off x="6807200" y="1163540"/>
            <a:ext cx="4789714" cy="525177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 smtClean="0"/>
              <a:t>Seven segment display</a:t>
            </a:r>
          </a:p>
          <a:p>
            <a:pPr marL="0" indent="0"/>
            <a:r>
              <a:rPr lang="en-US" sz="2400" dirty="0" smtClean="0"/>
              <a:t>Byte value at address </a:t>
            </a:r>
            <a:r>
              <a:rPr lang="en-US" sz="2400" b="1" dirty="0" smtClean="0">
                <a:solidFill>
                  <a:srgbClr val="F3B217"/>
                </a:solidFill>
              </a:rPr>
              <a:t>0xffff0010</a:t>
            </a:r>
            <a:r>
              <a:rPr lang="en-US" sz="2400" dirty="0" smtClean="0"/>
              <a:t>: command right segment display </a:t>
            </a:r>
          </a:p>
          <a:p>
            <a:pPr marL="0" indent="0"/>
            <a:r>
              <a:rPr lang="en-US" sz="2400" dirty="0" smtClean="0"/>
              <a:t>Byte value at address </a:t>
            </a:r>
            <a:r>
              <a:rPr lang="en-US" sz="2400" b="1" dirty="0" smtClean="0">
                <a:solidFill>
                  <a:srgbClr val="F3B217"/>
                </a:solidFill>
              </a:rPr>
              <a:t>0xffff0011</a:t>
            </a:r>
            <a:r>
              <a:rPr lang="en-US" sz="2400" dirty="0" smtClean="0"/>
              <a:t>: command left segment display </a:t>
            </a:r>
          </a:p>
          <a:p>
            <a:pPr marL="0" indent="0">
              <a:buNone/>
            </a:pPr>
            <a:r>
              <a:rPr lang="en-US" sz="2400" b="1" dirty="0" smtClean="0"/>
              <a:t>Hexadecimal keyboard</a:t>
            </a:r>
          </a:p>
          <a:p>
            <a:pPr marL="0" indent="0"/>
            <a:r>
              <a:rPr lang="en-US" sz="2400" dirty="0" smtClean="0"/>
              <a:t>Byte value at address </a:t>
            </a:r>
            <a:r>
              <a:rPr lang="en-US" sz="2400" b="1" dirty="0" smtClean="0">
                <a:solidFill>
                  <a:srgbClr val="F3B217"/>
                </a:solidFill>
              </a:rPr>
              <a:t>0xffff0012</a:t>
            </a:r>
            <a:r>
              <a:rPr lang="en-US" sz="2400" dirty="0" smtClean="0"/>
              <a:t>: command row number of hexadecimal keyboard (bit 0 to 3) and enable keyboard interrupt (bit 7)</a:t>
            </a:r>
          </a:p>
          <a:p>
            <a:pPr marL="0" indent="0"/>
            <a:r>
              <a:rPr lang="en-US" sz="2400" dirty="0" smtClean="0"/>
              <a:t>Byte value at address </a:t>
            </a:r>
            <a:r>
              <a:rPr lang="en-US" sz="2400" b="1" dirty="0" smtClean="0">
                <a:solidFill>
                  <a:srgbClr val="F3B217"/>
                </a:solidFill>
              </a:rPr>
              <a:t>0xffff0014</a:t>
            </a:r>
            <a:r>
              <a:rPr lang="en-US" sz="2400" dirty="0" smtClean="0"/>
              <a:t>: receive row and column of the key pressed, 0 if not key pressed</a:t>
            </a: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11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RARS Bitmap Display</a:t>
            </a:r>
            <a:endParaRPr lang="ru-RU" dirty="0"/>
          </a:p>
        </p:txBody>
      </p:sp>
      <p:pic>
        <p:nvPicPr>
          <p:cNvPr id="5" name="Рисунок 4" descr="Screenshot 2021-02-03 at 18.00.26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62206" y="1178835"/>
            <a:ext cx="7818120" cy="54349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664999" y="472120"/>
            <a:ext cx="7524751" cy="5262979"/>
          </a:xfrm>
          <a:prstGeom prst="rect">
            <a:avLst/>
          </a:prstGeom>
          <a:noFill/>
          <a:ln>
            <a:noFill/>
          </a:ln>
          <a:scene3d>
            <a:camera prst="perspectiveRelaxed"/>
            <a:lightRig rig="threePt" dir="t"/>
          </a:scene3d>
        </p:spPr>
        <p:txBody>
          <a:bodyPr wrap="square" lIns="91440" tIns="45720" rIns="91440" bIns="45720">
            <a:spAutoFit/>
          </a:bodyPr>
          <a:lstStyle/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.text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__start:	addi t1, zero, 0x18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addi t2, zero, 0x21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cycle: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t1, t2, done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slt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t0, t1, t2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bne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t0, zero, 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if_less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nop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sub t1, t1, t2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j cycle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nop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if_less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:	sub t2, t2, t1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j cycle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done:		add t3, t1, zero</a:t>
            </a:r>
            <a:endParaRPr lang="ru-RU" sz="2400" b="0" cap="none" spc="0" dirty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Any Questions?</a:t>
            </a:r>
            <a:endParaRPr lang="ru-RU" sz="40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787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178052"/>
            <a:ext cx="10515600" cy="5464047"/>
          </a:xfrm>
        </p:spPr>
        <p:txBody>
          <a:bodyPr>
            <a:normAutofit/>
          </a:bodyPr>
          <a:lstStyle/>
          <a:p>
            <a:r>
              <a:rPr lang="en-US" dirty="0" smtClean="0"/>
              <a:t>Human readable</a:t>
            </a:r>
          </a:p>
          <a:p>
            <a:pPr lvl="1"/>
            <a:r>
              <a:rPr lang="en-US" dirty="0" smtClean="0"/>
              <a:t>Suitable for communicating with users</a:t>
            </a:r>
          </a:p>
          <a:p>
            <a:pPr lvl="1"/>
            <a:r>
              <a:rPr lang="en-US" dirty="0" smtClean="0"/>
              <a:t>Video displays, printers</a:t>
            </a:r>
          </a:p>
          <a:p>
            <a:r>
              <a:rPr lang="en-US" dirty="0" smtClean="0"/>
              <a:t>Machine readable</a:t>
            </a:r>
          </a:p>
          <a:p>
            <a:pPr lvl="1"/>
            <a:r>
              <a:rPr lang="en-US" dirty="0" smtClean="0"/>
              <a:t>Suitable for communicating with equipment</a:t>
            </a:r>
          </a:p>
          <a:p>
            <a:pPr lvl="1"/>
            <a:r>
              <a:rPr lang="en-US" dirty="0" smtClean="0"/>
              <a:t>Magnetic disks, SSDs, sensors</a:t>
            </a:r>
          </a:p>
          <a:p>
            <a:r>
              <a:rPr lang="en-US" dirty="0" smtClean="0"/>
              <a:t>Communication</a:t>
            </a:r>
          </a:p>
          <a:p>
            <a:pPr lvl="1"/>
            <a:r>
              <a:rPr lang="en-US" dirty="0" smtClean="0"/>
              <a:t>Suitable for communicating with remote devices such as a terminal or another computer</a:t>
            </a:r>
          </a:p>
          <a:p>
            <a:pPr lvl="1"/>
            <a:r>
              <a:rPr lang="en-US" dirty="0" smtClean="0"/>
              <a:t>Network interface card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 Devices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 Module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6728675" y="3027225"/>
            <a:ext cx="2743200" cy="1651000"/>
          </a:xfrm>
          <a:prstGeom prst="rect">
            <a:avLst/>
          </a:prstGeom>
          <a:solidFill>
            <a:srgbClr val="2F5C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F7B217"/>
                </a:solidFill>
              </a:rPr>
              <a:t>I/O Module</a:t>
            </a:r>
            <a:endParaRPr lang="ru-RU" sz="3600" b="1" dirty="0">
              <a:solidFill>
                <a:srgbClr val="F7B217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6119075" y="1350825"/>
            <a:ext cx="3619500" cy="304800"/>
          </a:xfrm>
          <a:prstGeom prst="rect">
            <a:avLst/>
          </a:prstGeom>
          <a:solidFill>
            <a:srgbClr val="F3B217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1E3272"/>
                </a:solidFill>
              </a:rPr>
              <a:t>Address Lines</a:t>
            </a:r>
            <a:endParaRPr lang="ru-RU" b="1" dirty="0">
              <a:solidFill>
                <a:srgbClr val="1E3272"/>
              </a:solidFill>
            </a:endParaRPr>
          </a:p>
        </p:txBody>
      </p:sp>
      <p:sp>
        <p:nvSpPr>
          <p:cNvPr id="11" name="Правая фигурная скобка 10"/>
          <p:cNvSpPr/>
          <p:nvPr/>
        </p:nvSpPr>
        <p:spPr>
          <a:xfrm>
            <a:off x="9820550" y="1311075"/>
            <a:ext cx="444500" cy="1384300"/>
          </a:xfrm>
          <a:prstGeom prst="rightBrace">
            <a:avLst/>
          </a:prstGeom>
          <a:ln w="38100">
            <a:solidFill>
              <a:srgbClr val="1E32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10387079" y="1741224"/>
            <a:ext cx="1036977" cy="558800"/>
          </a:xfrm>
          <a:prstGeom prst="rect">
            <a:avLst/>
          </a:prstGeom>
          <a:solidFill>
            <a:schemeClr val="bg1"/>
          </a:solidFill>
        </p:spPr>
        <p:txBody>
          <a:bodyPr wrap="square" lIns="72000" tIns="25200" rIns="0" bIns="25200" rtlCol="0" anchor="ctr" anchorCtr="0">
            <a:noAutofit/>
          </a:bodyPr>
          <a:lstStyle/>
          <a:p>
            <a:r>
              <a:rPr lang="en-US" sz="2400" b="1" dirty="0" err="1" smtClean="0">
                <a:solidFill>
                  <a:srgbClr val="1E3272"/>
                </a:solidFill>
                <a:latin typeface="+mj-lt"/>
              </a:rPr>
              <a:t>Systembus</a:t>
            </a:r>
            <a:endParaRPr lang="ru-RU" sz="2400" b="1" dirty="0" smtClean="0">
              <a:solidFill>
                <a:srgbClr val="1E3272"/>
              </a:solidFill>
              <a:latin typeface="+mj-lt"/>
            </a:endParaRPr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 flipH="1">
            <a:off x="6840176" y="4678225"/>
            <a:ext cx="587000" cy="1318813"/>
          </a:xfrm>
          <a:prstGeom prst="line">
            <a:avLst/>
          </a:prstGeom>
          <a:ln w="38100">
            <a:solidFill>
              <a:srgbClr val="1E32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>
            <a:stCxn id="6" idx="2"/>
          </p:cNvCxnSpPr>
          <p:nvPr/>
        </p:nvCxnSpPr>
        <p:spPr>
          <a:xfrm>
            <a:off x="8100275" y="4678225"/>
            <a:ext cx="46186" cy="1306937"/>
          </a:xfrm>
          <a:prstGeom prst="line">
            <a:avLst/>
          </a:prstGeom>
          <a:ln w="38100">
            <a:solidFill>
              <a:srgbClr val="1E32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8786075" y="4678225"/>
            <a:ext cx="583545" cy="1318813"/>
          </a:xfrm>
          <a:prstGeom prst="line">
            <a:avLst/>
          </a:prstGeom>
          <a:ln w="38100">
            <a:solidFill>
              <a:srgbClr val="1E32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авая фигурная скобка 21"/>
          <p:cNvSpPr/>
          <p:nvPr/>
        </p:nvSpPr>
        <p:spPr>
          <a:xfrm>
            <a:off x="9572825" y="4797800"/>
            <a:ext cx="444500" cy="1384300"/>
          </a:xfrm>
          <a:prstGeom prst="rightBrace">
            <a:avLst/>
          </a:prstGeom>
          <a:ln w="38100">
            <a:solidFill>
              <a:srgbClr val="1E32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3" name="Прямая соединительная линия 22"/>
          <p:cNvCxnSpPr/>
          <p:nvPr/>
        </p:nvCxnSpPr>
        <p:spPr>
          <a:xfrm flipV="1">
            <a:off x="7350975" y="2697025"/>
            <a:ext cx="0" cy="317500"/>
          </a:xfrm>
          <a:prstGeom prst="line">
            <a:avLst/>
          </a:prstGeom>
          <a:ln w="38100">
            <a:solidFill>
              <a:srgbClr val="1E32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 flipH="1" flipV="1">
            <a:off x="8821000" y="1646100"/>
            <a:ext cx="3175" cy="1374775"/>
          </a:xfrm>
          <a:prstGeom prst="line">
            <a:avLst/>
          </a:prstGeom>
          <a:ln w="38100">
            <a:solidFill>
              <a:srgbClr val="1E32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093675" y="1858825"/>
            <a:ext cx="3657600" cy="304800"/>
          </a:xfrm>
          <a:prstGeom prst="rect">
            <a:avLst/>
          </a:prstGeom>
          <a:solidFill>
            <a:srgbClr val="F3B217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1E3272"/>
                </a:solidFill>
              </a:rPr>
              <a:t>Data Lines</a:t>
            </a:r>
            <a:endParaRPr lang="ru-RU" b="1" dirty="0">
              <a:solidFill>
                <a:srgbClr val="1E3272"/>
              </a:solidFill>
            </a:endParaRPr>
          </a:p>
        </p:txBody>
      </p:sp>
      <p:cxnSp>
        <p:nvCxnSpPr>
          <p:cNvPr id="32" name="Прямая соединительная линия 31"/>
          <p:cNvCxnSpPr>
            <a:stCxn id="6" idx="0"/>
          </p:cNvCxnSpPr>
          <p:nvPr/>
        </p:nvCxnSpPr>
        <p:spPr>
          <a:xfrm flipV="1">
            <a:off x="8100275" y="2150925"/>
            <a:ext cx="6350" cy="876300"/>
          </a:xfrm>
          <a:prstGeom prst="line">
            <a:avLst/>
          </a:prstGeom>
          <a:ln w="38100">
            <a:solidFill>
              <a:srgbClr val="1E32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6080975" y="2392225"/>
            <a:ext cx="3657600" cy="292100"/>
          </a:xfrm>
          <a:prstGeom prst="rect">
            <a:avLst/>
          </a:prstGeom>
          <a:solidFill>
            <a:srgbClr val="F3B217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1E3272"/>
                </a:solidFill>
              </a:rPr>
              <a:t>Control Lines</a:t>
            </a:r>
            <a:endParaRPr lang="ru-RU" b="1" dirty="0">
              <a:solidFill>
                <a:srgbClr val="1E3272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0022650" y="4952019"/>
            <a:ext cx="1625600" cy="999919"/>
          </a:xfrm>
          <a:prstGeom prst="rect">
            <a:avLst/>
          </a:prstGeom>
          <a:solidFill>
            <a:schemeClr val="bg1"/>
          </a:solidFill>
        </p:spPr>
        <p:txBody>
          <a:bodyPr wrap="square" lIns="72000" tIns="25200" rIns="0" bIns="25200" rtlCol="0" anchor="ctr" anchorCtr="0">
            <a:noAutofit/>
          </a:bodyPr>
          <a:lstStyle/>
          <a:p>
            <a:r>
              <a:rPr lang="en-US" sz="2400" b="1" dirty="0" smtClean="0">
                <a:solidFill>
                  <a:srgbClr val="1E3272"/>
                </a:solidFill>
                <a:latin typeface="+mj-lt"/>
              </a:rPr>
              <a:t>Links to peripheral</a:t>
            </a:r>
          </a:p>
          <a:p>
            <a:r>
              <a:rPr lang="en-US" sz="2400" b="1" dirty="0" smtClean="0">
                <a:solidFill>
                  <a:srgbClr val="1E3272"/>
                </a:solidFill>
                <a:latin typeface="+mj-lt"/>
              </a:rPr>
              <a:t>devices</a:t>
            </a:r>
            <a:endParaRPr lang="ru-RU" sz="2400" b="1" dirty="0" smtClean="0">
              <a:solidFill>
                <a:srgbClr val="1E3272"/>
              </a:solidFill>
              <a:latin typeface="+mj-lt"/>
            </a:endParaRPr>
          </a:p>
        </p:txBody>
      </p:sp>
      <p:sp>
        <p:nvSpPr>
          <p:cNvPr id="39" name="Содержимое 1"/>
          <p:cNvSpPr>
            <a:spLocks noGrp="1"/>
          </p:cNvSpPr>
          <p:nvPr>
            <p:ph idx="1"/>
          </p:nvPr>
        </p:nvSpPr>
        <p:spPr>
          <a:xfrm>
            <a:off x="778824" y="1094927"/>
            <a:ext cx="5408222" cy="5531506"/>
          </a:xfrm>
        </p:spPr>
        <p:txBody>
          <a:bodyPr>
            <a:normAutofit/>
          </a:bodyPr>
          <a:lstStyle/>
          <a:p>
            <a:r>
              <a:rPr lang="en-US" dirty="0" smtClean="0"/>
              <a:t>Attach to the processor by a link to an I/O module</a:t>
            </a:r>
          </a:p>
          <a:p>
            <a:pPr lvl="1"/>
            <a:r>
              <a:rPr lang="en-US" dirty="0" smtClean="0"/>
              <a:t>The link is used to exchange control, status, and data between the I/O module and the external device</a:t>
            </a:r>
          </a:p>
          <a:p>
            <a:r>
              <a:rPr lang="en-US" dirty="0" smtClean="0"/>
              <a:t>Peripheral device</a:t>
            </a:r>
          </a:p>
          <a:p>
            <a:pPr lvl="1"/>
            <a:r>
              <a:rPr lang="en-US" dirty="0" smtClean="0"/>
              <a:t>An external device connected to an I/O module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02574" y="1284931"/>
            <a:ext cx="10515600" cy="499789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5400"/>
              </a:spcBef>
            </a:pPr>
            <a:r>
              <a:rPr lang="en-US" b="1" dirty="0" smtClean="0">
                <a:solidFill>
                  <a:srgbClr val="F3B217"/>
                </a:solidFill>
              </a:rPr>
              <a:t>Control signals </a:t>
            </a:r>
            <a:r>
              <a:rPr lang="en-US" dirty="0" smtClean="0"/>
              <a:t>determine the function that the device will perform</a:t>
            </a:r>
          </a:p>
          <a:p>
            <a:pPr>
              <a:lnSpc>
                <a:spcPct val="100000"/>
              </a:lnSpc>
              <a:spcBef>
                <a:spcPts val="5400"/>
              </a:spcBef>
            </a:pPr>
            <a:r>
              <a:rPr lang="en-US" b="1" dirty="0" smtClean="0">
                <a:solidFill>
                  <a:srgbClr val="F3B217"/>
                </a:solidFill>
              </a:rPr>
              <a:t>Data</a:t>
            </a:r>
            <a:r>
              <a:rPr lang="en-US" dirty="0" smtClean="0"/>
              <a:t> are a set of bits to be sent to or received from the I/O module</a:t>
            </a:r>
          </a:p>
          <a:p>
            <a:pPr>
              <a:lnSpc>
                <a:spcPct val="100000"/>
              </a:lnSpc>
              <a:spcBef>
                <a:spcPts val="5400"/>
              </a:spcBef>
            </a:pPr>
            <a:r>
              <a:rPr lang="en-US" b="1" dirty="0" smtClean="0">
                <a:solidFill>
                  <a:srgbClr val="F3B217"/>
                </a:solidFill>
              </a:rPr>
              <a:t>Status signals </a:t>
            </a:r>
            <a:r>
              <a:rPr lang="en-US" dirty="0" smtClean="0"/>
              <a:t>indicate the state of the device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4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Signals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047426"/>
            <a:ext cx="10515600" cy="5739324"/>
          </a:xfrm>
        </p:spPr>
        <p:txBody>
          <a:bodyPr>
            <a:normAutofit fontScale="85000" lnSpcReduction="20000"/>
          </a:bodyPr>
          <a:lstStyle/>
          <a:p>
            <a:r>
              <a:rPr lang="en-US" sz="4200" dirty="0" smtClean="0"/>
              <a:t>Programmed I/O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3300" dirty="0" smtClean="0"/>
              <a:t>Data are exchanged between the processor and the I/O module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3300" dirty="0" smtClean="0"/>
              <a:t>Processor executes a program that gives it direct control of the I/O operation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3300" dirty="0" smtClean="0"/>
              <a:t>When the processor issues a command it must wait until the I/O operation is complete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3300" dirty="0" smtClean="0"/>
              <a:t>If the processor is faster than the I/O module this is wasteful of processor time</a:t>
            </a:r>
          </a:p>
          <a:p>
            <a:r>
              <a:rPr lang="en-US" sz="4200" dirty="0" smtClean="0"/>
              <a:t>Interrupt-driven I/O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3300" dirty="0" smtClean="0"/>
              <a:t>Processor issues an I/O command, continues to execute other instructions, and is interrupted by the I/O module when the latter has completed its work</a:t>
            </a:r>
          </a:p>
          <a:p>
            <a:r>
              <a:rPr lang="en-US" sz="4200" dirty="0" smtClean="0"/>
              <a:t>Direct memory access (DMA)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3300" dirty="0" smtClean="0"/>
              <a:t>The I/O module and main memory exchange data directly without processor involvement</a:t>
            </a:r>
          </a:p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5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Techniques for I/O Operations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6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 Memory Access (DMA)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852955" y="1971304"/>
            <a:ext cx="2700331" cy="1377538"/>
          </a:xfrm>
          <a:prstGeom prst="rect">
            <a:avLst/>
          </a:prstGeom>
          <a:solidFill>
            <a:srgbClr val="2F5C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F7B217"/>
                </a:solidFill>
              </a:rPr>
              <a:t>I/O</a:t>
            </a:r>
            <a:endParaRPr lang="ru-RU" sz="3600" b="1" dirty="0">
              <a:solidFill>
                <a:srgbClr val="F7B217"/>
              </a:solidFill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8175487" y="1933701"/>
            <a:ext cx="2700331" cy="1377538"/>
          </a:xfrm>
          <a:prstGeom prst="rect">
            <a:avLst/>
          </a:prstGeom>
          <a:solidFill>
            <a:srgbClr val="2F5C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F7B217"/>
                </a:solidFill>
              </a:rPr>
              <a:t>Main Memory</a:t>
            </a:r>
            <a:endParaRPr lang="ru-RU" sz="3600" b="1" dirty="0">
              <a:solidFill>
                <a:srgbClr val="F7B217"/>
              </a:solidFill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1570827" y="1967348"/>
            <a:ext cx="2700331" cy="1377538"/>
          </a:xfrm>
          <a:prstGeom prst="rect">
            <a:avLst/>
          </a:prstGeom>
          <a:solidFill>
            <a:srgbClr val="2F5C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F7B217"/>
                </a:solidFill>
              </a:rPr>
              <a:t>Processor</a:t>
            </a:r>
            <a:endParaRPr lang="ru-RU" sz="3600" b="1" dirty="0">
              <a:solidFill>
                <a:srgbClr val="F7B217"/>
              </a:solidFill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1596737" y="5388421"/>
            <a:ext cx="9260856" cy="359236"/>
          </a:xfrm>
          <a:prstGeom prst="rect">
            <a:avLst/>
          </a:prstGeom>
          <a:solidFill>
            <a:srgbClr val="F3B217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1E3272"/>
                </a:solidFill>
              </a:rPr>
              <a:t>System Bus</a:t>
            </a:r>
            <a:endParaRPr lang="ru-RU" sz="2000" b="1" dirty="0">
              <a:solidFill>
                <a:srgbClr val="1E3272"/>
              </a:solidFill>
            </a:endParaRPr>
          </a:p>
        </p:txBody>
      </p:sp>
      <p:cxnSp>
        <p:nvCxnSpPr>
          <p:cNvPr id="21" name="Прямая соединительная линия 20"/>
          <p:cNvCxnSpPr>
            <a:stCxn id="19" idx="2"/>
          </p:cNvCxnSpPr>
          <p:nvPr/>
        </p:nvCxnSpPr>
        <p:spPr>
          <a:xfrm flipH="1">
            <a:off x="2914650" y="3344886"/>
            <a:ext cx="6343" cy="2055789"/>
          </a:xfrm>
          <a:prstGeom prst="line">
            <a:avLst/>
          </a:prstGeom>
          <a:ln w="38100">
            <a:solidFill>
              <a:srgbClr val="1E3272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/>
          <p:cNvCxnSpPr>
            <a:stCxn id="45" idx="0"/>
            <a:endCxn id="5" idx="2"/>
          </p:cNvCxnSpPr>
          <p:nvPr/>
        </p:nvCxnSpPr>
        <p:spPr>
          <a:xfrm flipH="1" flipV="1">
            <a:off x="6203121" y="3348842"/>
            <a:ext cx="9814" cy="544978"/>
          </a:xfrm>
          <a:prstGeom prst="line">
            <a:avLst/>
          </a:prstGeom>
          <a:ln w="38100">
            <a:solidFill>
              <a:srgbClr val="1E3272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>
            <a:endCxn id="18" idx="2"/>
          </p:cNvCxnSpPr>
          <p:nvPr/>
        </p:nvCxnSpPr>
        <p:spPr>
          <a:xfrm flipH="1" flipV="1">
            <a:off x="9525653" y="3311239"/>
            <a:ext cx="37447" cy="2070386"/>
          </a:xfrm>
          <a:prstGeom prst="line">
            <a:avLst/>
          </a:prstGeom>
          <a:ln w="38100">
            <a:solidFill>
              <a:srgbClr val="1E3272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Прямоугольник 44"/>
          <p:cNvSpPr/>
          <p:nvPr/>
        </p:nvSpPr>
        <p:spPr>
          <a:xfrm>
            <a:off x="5028984" y="3893820"/>
            <a:ext cx="2367902" cy="1085702"/>
          </a:xfrm>
          <a:prstGeom prst="rect">
            <a:avLst/>
          </a:prstGeom>
          <a:solidFill>
            <a:srgbClr val="2F5C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F7B217"/>
                </a:solidFill>
              </a:rPr>
              <a:t>DMA</a:t>
            </a:r>
          </a:p>
          <a:p>
            <a:pPr algn="ctr"/>
            <a:r>
              <a:rPr lang="en-US" sz="3600" b="1" dirty="0" smtClean="0">
                <a:solidFill>
                  <a:srgbClr val="F7B217"/>
                </a:solidFill>
              </a:rPr>
              <a:t>Controller</a:t>
            </a:r>
            <a:endParaRPr lang="ru-RU" sz="3600" b="1" dirty="0">
              <a:solidFill>
                <a:srgbClr val="F7B217"/>
              </a:solidFill>
            </a:endParaRPr>
          </a:p>
        </p:txBody>
      </p:sp>
      <p:cxnSp>
        <p:nvCxnSpPr>
          <p:cNvPr id="54" name="Прямая соединительная линия 53"/>
          <p:cNvCxnSpPr>
            <a:stCxn id="20" idx="0"/>
            <a:endCxn id="45" idx="2"/>
          </p:cNvCxnSpPr>
          <p:nvPr/>
        </p:nvCxnSpPr>
        <p:spPr>
          <a:xfrm flipH="1" flipV="1">
            <a:off x="6212935" y="4979522"/>
            <a:ext cx="14230" cy="408899"/>
          </a:xfrm>
          <a:prstGeom prst="line">
            <a:avLst/>
          </a:prstGeom>
          <a:ln w="38100">
            <a:solidFill>
              <a:srgbClr val="1E3272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единительная линия 64"/>
          <p:cNvCxnSpPr>
            <a:stCxn id="45" idx="3"/>
          </p:cNvCxnSpPr>
          <p:nvPr/>
        </p:nvCxnSpPr>
        <p:spPr>
          <a:xfrm flipV="1">
            <a:off x="7396886" y="3323771"/>
            <a:ext cx="1456828" cy="1112900"/>
          </a:xfrm>
          <a:prstGeom prst="line">
            <a:avLst/>
          </a:prstGeom>
          <a:ln w="38100">
            <a:solidFill>
              <a:srgbClr val="1E3272"/>
            </a:solidFill>
            <a:prstDash val="dash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 smtClean="0"/>
              <a:t>Processor accesses I/O devices just like memory (like keyboards, monitors, printers)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 smtClean="0"/>
              <a:t>Each I/O device assigned one or more address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 smtClean="0"/>
              <a:t>When that address is detected, data read/written to I/O device instead of memory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 smtClean="0"/>
              <a:t>A portion of the address space dedicated to I/O devices</a:t>
            </a:r>
            <a:endParaRPr lang="en-US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7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Memory-Mapped I/O (MMIO)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3B217"/>
                </a:solidFill>
              </a:rPr>
              <a:t>Memory-Mapped I/O</a:t>
            </a:r>
            <a:r>
              <a:rPr lang="en-US" dirty="0" smtClean="0"/>
              <a:t> is an I/O scheme in which portions of the address space are assigned to I/O devices, and reads and writes to those addresses are interpreted as commands to the I/O device</a:t>
            </a:r>
          </a:p>
          <a:p>
            <a:r>
              <a:rPr lang="en-US" b="1" dirty="0" smtClean="0">
                <a:solidFill>
                  <a:srgbClr val="F3B217"/>
                </a:solidFill>
              </a:rPr>
              <a:t>Direct Memory Access (DMA) </a:t>
            </a:r>
            <a:r>
              <a:rPr lang="en-US" dirty="0" smtClean="0"/>
              <a:t>is a mechanism that provides a device controller with the ability to transfer data directly to or from the memory without involving the processor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8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Ideas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3B217"/>
                </a:solidFill>
              </a:rPr>
              <a:t>Interrupt-Driven I/O </a:t>
            </a:r>
            <a:r>
              <a:rPr lang="en-US" dirty="0" smtClean="0"/>
              <a:t>is an I/O scheme that employs interrupts to indicate to the processor that an I/O device needs attention</a:t>
            </a:r>
            <a:endParaRPr lang="ru-RU" dirty="0" smtClean="0"/>
          </a:p>
          <a:p>
            <a:r>
              <a:rPr lang="en-US" b="1" dirty="0" smtClean="0">
                <a:solidFill>
                  <a:srgbClr val="F7B217"/>
                </a:solidFill>
              </a:rPr>
              <a:t>Polling</a:t>
            </a:r>
            <a:r>
              <a:rPr lang="en-US" dirty="0" smtClean="0"/>
              <a:t> is the process of periodically checking the status of an I/O device to determine the need to service the device</a:t>
            </a:r>
          </a:p>
          <a:p>
            <a:r>
              <a:rPr lang="en-US" b="1" dirty="0" smtClean="0">
                <a:solidFill>
                  <a:srgbClr val="F7B217"/>
                </a:solidFill>
              </a:rPr>
              <a:t>Device Driver </a:t>
            </a:r>
            <a:r>
              <a:rPr lang="en-US" dirty="0" smtClean="0"/>
              <a:t>is a program that controls an I/O device that is attached to the computer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9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Ideas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Дымчатое стекло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solidFill>
          <a:schemeClr val="bg1"/>
        </a:solidFill>
      </a:spPr>
      <a:bodyPr wrap="square" lIns="72000" tIns="25200" rIns="0" bIns="25200" rtlCol="0" anchor="ctr" anchorCtr="0">
        <a:normAutofit/>
      </a:bodyPr>
      <a:lstStyle>
        <a:defPPr>
          <a:defRPr sz="4400" b="0" dirty="0" smtClean="0">
            <a:solidFill>
              <a:srgbClr val="2E5E8E"/>
            </a:solidFill>
            <a:latin typeface="+mj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TM03090434[[fn=Дерево]]</Template>
  <TotalTime>20022</TotalTime>
  <Words>539</Words>
  <Application>Microsoft Office PowerPoint</Application>
  <PresentationFormat>Widescreen</PresentationFormat>
  <Paragraphs>95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Courier New</vt:lpstr>
      <vt:lpstr>Wingdings</vt:lpstr>
      <vt:lpstr>Тема Office</vt:lpstr>
      <vt:lpstr>Computer Architecture and Operating Systems Lecture 12: Memory-Mapped I/O (MMIO)</vt:lpstr>
      <vt:lpstr>I/O Devices</vt:lpstr>
      <vt:lpstr>I/O Module</vt:lpstr>
      <vt:lpstr>Signals</vt:lpstr>
      <vt:lpstr>Three Techniques for I/O Operations</vt:lpstr>
      <vt:lpstr>Direct Memory Access (DMA)</vt:lpstr>
      <vt:lpstr>Memory-Mapped I/O (MMIO)</vt:lpstr>
      <vt:lpstr>Key Ideas</vt:lpstr>
      <vt:lpstr>Key Ideas</vt:lpstr>
      <vt:lpstr>Example: RARS Digital Lab Sim</vt:lpstr>
      <vt:lpstr>Example: RARS Bitmap Display</vt:lpstr>
      <vt:lpstr>Any Questions?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Architecture and Operating Systems Lecture X: Lecture Topic</dc:title>
  <dc:creator>Sergey</dc:creator>
  <cp:lastModifiedBy>Andrei Tatarnikov</cp:lastModifiedBy>
  <cp:revision>431</cp:revision>
  <dcterms:created xsi:type="dcterms:W3CDTF">2015-11-11T03:30:50Z</dcterms:created>
  <dcterms:modified xsi:type="dcterms:W3CDTF">2023-02-12T15:55:15Z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(2)G/0n5s0OJt210kN0rMWPVQgnJI6CDE+6BJT+m6OwLQhkCYjwBoWUkYgkanWIKkgRsYh1B8Uj
e9GKfJM6aX3r56ETiFwURgdOiBOzXg//2GJs86GhGmUDxNF53xchHKM7j5AmpDAb9kCVOthI
Vzwq8aqehDohU2q0rm75EVuWLFLycQxUptlmAykA+3y+mCquEUlzScYjU+C0yNJA0e25zFTR
VsiptQwuBlrGi0PH0B</vt:lpwstr>
  </property>
  <property fmtid="{D5CDD505-2E9C-101B-9397-08002B2CF9AE}" pid="3" name="_2015_ms_pID_7253431">
    <vt:lpwstr>cFpAZV5KZCnc4SP5f7FtzXr/76MDjckm9A3DXxVCfqeMgEQYiQ0I+M
4j2HbcKpUuwdcu9RQEEs4C2URPiN+OAiEjj+Hnx0ogsoNU0RUZ2tVUDezP69WF3SgS0C61Fy
Mt8fLffal9Igb8Y/bfA71baKTUgfKfEcrC/ahGnsp/HEWn8Mjtc1ed1HsSBiMbW5tJ3TsC4f
MGpi5EfdQ8hu73PY</vt:lpwstr>
  </property>
</Properties>
</file>