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4" r:id="rId11"/>
    <p:sldId id="280" r:id="rId12"/>
    <p:sldId id="275" r:id="rId13"/>
    <p:sldId id="278" r:id="rId14"/>
    <p:sldId id="279" r:id="rId15"/>
    <p:sldId id="277" r:id="rId16"/>
    <p:sldId id="276" r:id="rId17"/>
    <p:sldId id="291" r:id="rId18"/>
    <p:sldId id="292" r:id="rId19"/>
    <p:sldId id="293" r:id="rId20"/>
    <p:sldId id="294" r:id="rId21"/>
    <p:sldId id="296" r:id="rId22"/>
    <p:sldId id="289" r:id="rId23"/>
    <p:sldId id="290" r:id="rId24"/>
    <p:sldId id="295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73272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buClr>
                <a:srgbClr val="F7B217"/>
              </a:buClr>
              <a:buFont typeface="Wingdings" pitchFamily="2" charset="2"/>
              <a:buChar char="§"/>
              <a:defRPr sz="2000">
                <a:solidFill>
                  <a:srgbClr val="273272"/>
                </a:solidFill>
              </a:defRPr>
            </a:lvl4pPr>
            <a:lvl5pPr>
              <a:buClr>
                <a:srgbClr val="1E3272"/>
              </a:buClr>
              <a:buFont typeface="Wingdings" pitchFamily="2" charset="2"/>
              <a:buChar char="§"/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Data Representation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177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Byte = 8 bits</a:t>
            </a:r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Binary 00000000</a:t>
            </a:r>
            <a:r>
              <a:rPr lang="en-US" sz="3600" baseline="-6000" dirty="0" smtClean="0"/>
              <a:t>2</a:t>
            </a:r>
            <a:r>
              <a:rPr lang="en-US" sz="3600" dirty="0" smtClean="0"/>
              <a:t> to 11111111</a:t>
            </a:r>
            <a:r>
              <a:rPr lang="en-US" sz="3600" baseline="-6000" dirty="0" smtClean="0"/>
              <a:t>2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Decimal: 0</a:t>
            </a:r>
            <a:r>
              <a:rPr lang="en-US" sz="3600" baseline="-6000" dirty="0" smtClean="0"/>
              <a:t>10</a:t>
            </a:r>
            <a:r>
              <a:rPr lang="en-US" sz="3600" dirty="0" smtClean="0"/>
              <a:t> to 255</a:t>
            </a:r>
            <a:r>
              <a:rPr lang="en-US" sz="3600" baseline="-6000" dirty="0" smtClean="0"/>
              <a:t>10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Hexadecimal 00</a:t>
            </a:r>
            <a:r>
              <a:rPr lang="en-US" sz="3600" baseline="-6000" dirty="0" smtClean="0"/>
              <a:t>16</a:t>
            </a:r>
            <a:r>
              <a:rPr lang="en-US" sz="3600" dirty="0" smtClean="0"/>
              <a:t> to FF</a:t>
            </a:r>
            <a:r>
              <a:rPr lang="en-US" sz="3600" baseline="-6000" dirty="0" smtClean="0"/>
              <a:t>16</a:t>
            </a:r>
            <a:endParaRPr lang="en-US" sz="3600" dirty="0" smtClean="0"/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Base 16 number representation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Use characters ‘0’ to ‘9’ and ‘A’ to ‘F’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Write FA1D37B</a:t>
            </a:r>
            <a:r>
              <a:rPr lang="en-US" sz="3200" baseline="-6000" dirty="0" smtClean="0"/>
              <a:t>16</a:t>
            </a:r>
            <a:r>
              <a:rPr lang="en-US" sz="3200" dirty="0" smtClean="0"/>
              <a:t> in C as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 </a:t>
            </a:r>
          </a:p>
          <a:p>
            <a:pPr marL="1181100" lvl="3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Byte Values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Representations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3603203"/>
              </p:ext>
            </p:extLst>
          </p:nvPr>
        </p:nvGraphicFramePr>
        <p:xfrm>
          <a:off x="2794000" y="1371600"/>
          <a:ext cx="6972301" cy="4495797"/>
        </p:xfrm>
        <a:graphic>
          <a:graphicData uri="http://schemas.openxmlformats.org/drawingml/2006/table">
            <a:tbl>
              <a:tblPr/>
              <a:tblGrid>
                <a:gridCol w="2517775"/>
                <a:gridCol w="2227263"/>
                <a:gridCol w="2227263"/>
              </a:tblGrid>
              <a:tr h="54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61999" y="1216153"/>
            <a:ext cx="10918372" cy="3714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Programs refer to data by address</a:t>
            </a:r>
          </a:p>
          <a:p>
            <a:pPr marL="552450" lvl="1"/>
            <a:r>
              <a:rPr lang="en-US" sz="2800" dirty="0" smtClean="0"/>
              <a:t>Conceptually, envision it as a very large array of 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/>
            <a:r>
              <a:rPr lang="en-US" sz="2800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152400"/>
            <a:r>
              <a:rPr lang="en-US" sz="3200" dirty="0" smtClean="0"/>
              <a:t>Note: system provides private address spaces to each “process”</a:t>
            </a:r>
          </a:p>
          <a:p>
            <a:pPr marL="438150" lvl="1"/>
            <a:r>
              <a:rPr lang="en-US" sz="2800" dirty="0" smtClean="0"/>
              <a:t>Think of a process as a program being executed</a:t>
            </a:r>
          </a:p>
          <a:p>
            <a:pPr marL="438150" lvl="1"/>
            <a:r>
              <a:rPr lang="en-US" sz="2800" dirty="0" smtClean="0"/>
              <a:t>So, a program can clobber its own data, but not that of others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15447" y="5135356"/>
            <a:ext cx="7046616" cy="1325325"/>
            <a:chOff x="-16" y="84"/>
            <a:chExt cx="4048" cy="696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 rot="19020000">
              <a:off x="-16" y="84"/>
              <a:ext cx="617" cy="2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 rot="19020000">
              <a:off x="3468" y="94"/>
              <a:ext cx="564" cy="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0699" y="1083052"/>
            <a:ext cx="10734675" cy="54132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 smtClean="0"/>
              <a:t>Word is a native unit of information handled by computer</a:t>
            </a:r>
          </a:p>
          <a:p>
            <a:pPr>
              <a:lnSpc>
                <a:spcPct val="110000"/>
              </a:lnSpc>
            </a:pPr>
            <a:r>
              <a:rPr lang="en-US" sz="3900" dirty="0" smtClean="0"/>
              <a:t>Any computer has a “Word Size”</a:t>
            </a:r>
          </a:p>
          <a:p>
            <a:pPr marL="552450" lvl="1">
              <a:lnSpc>
                <a:spcPct val="110000"/>
              </a:lnSpc>
            </a:pPr>
            <a:r>
              <a:rPr lang="en-US" sz="3500" dirty="0" smtClean="0"/>
              <a:t>Nominal size of integer-valued data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and of addresses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Until recently, most machines used 32 bits (4 bytes) as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Limits addresses to 4GB 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bytes)</a:t>
            </a:r>
          </a:p>
          <a:p>
            <a:pPr marL="438150" lvl="1">
              <a:lnSpc>
                <a:spcPct val="110000"/>
              </a:lnSpc>
            </a:pPr>
            <a:r>
              <a:rPr lang="en-US" dirty="0" smtClean="0"/>
              <a:t>Increasingly, machines have 64-bit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Potentially, could have 18 EB (</a:t>
            </a:r>
            <a:r>
              <a:rPr lang="en-US" sz="2800" dirty="0" err="1" smtClean="0"/>
              <a:t>exabytes</a:t>
            </a:r>
            <a:r>
              <a:rPr lang="en-US" sz="2800" dirty="0" smtClean="0"/>
              <a:t>) of addressable memory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That’s 18.4 X 10</a:t>
            </a:r>
            <a:r>
              <a:rPr lang="en-US" sz="2800" baseline="30000" dirty="0" smtClean="0"/>
              <a:t>18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Machines still support multiple data formats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Fractions or multiples of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Always integral number of bytes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Words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68824" y="1225553"/>
            <a:ext cx="6702745" cy="4997896"/>
          </a:xfrm>
        </p:spPr>
        <p:txBody>
          <a:bodyPr/>
          <a:lstStyle/>
          <a:p>
            <a:r>
              <a:rPr lang="en-US" dirty="0" smtClean="0"/>
              <a:t>Addresses Specify Byte Locations</a:t>
            </a:r>
          </a:p>
          <a:p>
            <a:pPr marL="552450" lvl="1"/>
            <a:r>
              <a:rPr lang="en-US" dirty="0" smtClean="0"/>
              <a:t>Address of first byte in word</a:t>
            </a:r>
          </a:p>
          <a:p>
            <a:pPr marL="552450" lvl="1"/>
            <a:r>
              <a:rPr lang="en-US" dirty="0" smtClean="0"/>
              <a:t>Addresses of successive words differ by 4 (32-bit) or 8 (64-bit)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56575" y="1095500"/>
            <a:ext cx="3467100" cy="5591175"/>
            <a:chOff x="0" y="0"/>
            <a:chExt cx="2184" cy="3522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21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24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28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74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70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32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33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34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</a:t>
              </a:r>
            </a:p>
          </p:txBody>
        </p:sp>
        <p:sp>
          <p:nvSpPr>
            <p:cNvPr id="35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6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37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9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103" y="860"/>
              <a:ext cx="340" cy="2486"/>
              <a:chOff x="0" y="34"/>
              <a:chExt cx="340" cy="2486"/>
            </a:xfrm>
          </p:grpSpPr>
          <p:sp>
            <p:nvSpPr>
              <p:cNvPr id="69" name="Rectangle 59"/>
              <p:cNvSpPr>
                <a:spLocks/>
              </p:cNvSpPr>
              <p:nvPr/>
            </p:nvSpPr>
            <p:spPr bwMode="auto">
              <a:xfrm>
                <a:off x="0" y="3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67" name="Rectangle 62"/>
              <p:cNvSpPr>
                <a:spLocks/>
              </p:cNvSpPr>
              <p:nvPr/>
            </p:nvSpPr>
            <p:spPr bwMode="auto">
              <a:xfrm>
                <a:off x="0" y="80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0004</a:t>
                </a:r>
              </a:p>
            </p:txBody>
          </p:sp>
          <p:sp>
            <p:nvSpPr>
              <p:cNvPr id="65" name="Rectangle 65"/>
              <p:cNvSpPr>
                <a:spLocks/>
              </p:cNvSpPr>
              <p:nvPr/>
            </p:nvSpPr>
            <p:spPr bwMode="auto">
              <a:xfrm>
                <a:off x="0" y="157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  <p:sp>
            <p:nvSpPr>
              <p:cNvPr id="63" name="Rectangle 68"/>
              <p:cNvSpPr>
                <a:spLocks/>
              </p:cNvSpPr>
              <p:nvPr/>
            </p:nvSpPr>
            <p:spPr bwMode="auto">
              <a:xfrm>
                <a:off x="0" y="2328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0012</a:t>
                </a:r>
              </a:p>
            </p:txBody>
          </p:sp>
        </p:grpSp>
        <p:grpSp>
          <p:nvGrpSpPr>
            <p:cNvPr id="51" name="Group 69"/>
            <p:cNvGrpSpPr>
              <a:grpSpLocks/>
            </p:cNvGrpSpPr>
            <p:nvPr/>
          </p:nvGrpSpPr>
          <p:grpSpPr bwMode="auto">
            <a:xfrm>
              <a:off x="679" y="1246"/>
              <a:ext cx="340" cy="1676"/>
              <a:chOff x="0" y="36"/>
              <a:chExt cx="340" cy="1676"/>
            </a:xfrm>
          </p:grpSpPr>
          <p:sp>
            <p:nvSpPr>
              <p:cNvPr id="57" name="Rectangle 72"/>
              <p:cNvSpPr>
                <a:spLocks/>
              </p:cNvSpPr>
              <p:nvPr/>
            </p:nvSpPr>
            <p:spPr bwMode="auto">
              <a:xfrm>
                <a:off x="0" y="3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55" name="Rectangle 75"/>
              <p:cNvSpPr>
                <a:spLocks/>
              </p:cNvSpPr>
              <p:nvPr/>
            </p:nvSpPr>
            <p:spPr bwMode="auto">
              <a:xfrm>
                <a:off x="0" y="1520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are the bytes within a multi-byte word ordered in memory?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Big </a:t>
            </a:r>
            <a:r>
              <a:rPr lang="en-US" b="1" dirty="0" err="1" smtClean="0"/>
              <a:t>Endian</a:t>
            </a:r>
            <a:r>
              <a:rPr lang="en-US" dirty="0" smtClean="0"/>
              <a:t>: Sun, PPC Mac, Internet</a:t>
            </a:r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highest address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Little </a:t>
            </a:r>
            <a:r>
              <a:rPr lang="en-US" b="1" dirty="0" err="1" smtClean="0"/>
              <a:t>Endian</a:t>
            </a:r>
            <a:r>
              <a:rPr lang="en-US" dirty="0" smtClean="0"/>
              <a:t>: 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Windows, RISC-V</a:t>
            </a:r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lowest address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311403"/>
            <a:ext cx="10515600" cy="1936622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552450" lvl="1"/>
            <a:r>
              <a:rPr lang="en-US" dirty="0" smtClean="0"/>
              <a:t>Variable x has 4-byte value of 0x01234567</a:t>
            </a:r>
          </a:p>
          <a:p>
            <a:pPr marL="552450" lvl="1"/>
            <a:r>
              <a:rPr lang="en-US" dirty="0" smtClean="0"/>
              <a:t>Address given by &amp;x is 0x100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 Example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73399" y="3549650"/>
            <a:ext cx="6867526" cy="816429"/>
            <a:chOff x="0" y="0"/>
            <a:chExt cx="3456" cy="40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3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3" name="Rectangle 8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3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Rectangle 11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2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Rectangle 14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2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1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1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2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2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2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1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073399" y="4749800"/>
            <a:ext cx="6867526" cy="816429"/>
            <a:chOff x="0" y="0"/>
            <a:chExt cx="3456" cy="400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61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2" name="Rectangle 3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59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0" name="Rectangle 40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57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43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55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6" name="Rectangle 46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39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53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4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42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51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0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7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8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5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63" name="Rectangle 63"/>
          <p:cNvSpPr>
            <a:spLocks/>
          </p:cNvSpPr>
          <p:nvPr/>
        </p:nvSpPr>
        <p:spPr bwMode="auto">
          <a:xfrm>
            <a:off x="1854200" y="3324225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4" name="Rectangle 64"/>
          <p:cNvSpPr>
            <a:spLocks/>
          </p:cNvSpPr>
          <p:nvPr/>
        </p:nvSpPr>
        <p:spPr bwMode="auto">
          <a:xfrm>
            <a:off x="1854199" y="4667249"/>
            <a:ext cx="2308225" cy="424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4787900" y="3945854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66" name="Group 66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7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7" name="Rectangle 68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67" name="Group 69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7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7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68" name="Group 72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7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74"/>
              <p:cNvSpPr>
                <a:spLocks/>
              </p:cNvSpPr>
              <p:nvPr/>
            </p:nvSpPr>
            <p:spPr bwMode="auto">
              <a:xfrm>
                <a:off x="93" y="25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69" name="Group 75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7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77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4787899" y="5145996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89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0" name="Rectangle 8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80" name="Group 82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87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8" name="Rectangle 84"/>
              <p:cNvSpPr>
                <a:spLocks/>
              </p:cNvSpPr>
              <p:nvPr/>
            </p:nvSpPr>
            <p:spPr bwMode="auto">
              <a:xfrm>
                <a:off x="93" y="30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81" name="Group 85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85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6" name="Rectangle 87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82" name="Group 88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83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4" name="Rectangle 90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559300"/>
            <a:ext cx="10515600" cy="2044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Sign </a:t>
            </a:r>
            <a:r>
              <a:rPr lang="en-US" dirty="0" smtClean="0"/>
              <a:t>Bit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/>
              <a:t>0 for nonnegative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/>
              <a:t>1 for </a:t>
            </a:r>
            <a:r>
              <a:rPr lang="en-US" sz="2800" dirty="0" smtClean="0"/>
              <a:t>negative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Integers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1" y="3048000"/>
          <a:ext cx="8115299" cy="1397000"/>
        </p:xfrm>
        <a:graphic>
          <a:graphicData uri="http://schemas.openxmlformats.org/presentationml/2006/ole">
            <p:oleObj spid="_x0000_s24578" name="Equation" r:id="rId3" imgW="3323492" imgH="597877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12800" y="1270000"/>
          <a:ext cx="5016500" cy="1384300"/>
        </p:xfrm>
        <a:graphic>
          <a:graphicData uri="http://schemas.openxmlformats.org/presentationml/2006/ole">
            <p:oleObj spid="_x0000_s24579" name="Уравнение" r:id="rId4" imgW="2127738" imgH="597877" progId="Equation.3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9300" y="990600"/>
            <a:ext cx="177644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273272"/>
                </a:solidFill>
              </a:rPr>
              <a:t>Unsigned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38200" y="2768600"/>
            <a:ext cx="4825232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273272"/>
                </a:solidFill>
              </a:rPr>
              <a:t>Signed (t</a:t>
            </a:r>
            <a:r>
              <a:rPr lang="en-US" sz="3200" b="1" dirty="0" smtClean="0">
                <a:solidFill>
                  <a:srgbClr val="273272"/>
                </a:solidFill>
              </a:rPr>
              <a:t>wo’s complement)</a:t>
            </a:r>
            <a:endParaRPr lang="en-US" sz="3200" b="1" dirty="0">
              <a:solidFill>
                <a:srgbClr val="273272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835400" y="4102100"/>
            <a:ext cx="558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9700" y="4165600"/>
            <a:ext cx="12065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273272"/>
                </a:solidFill>
                <a:latin typeface="Calibri" pitchFamily="34" charset="0"/>
              </a:rPr>
              <a:t>Sign</a:t>
            </a:r>
            <a:r>
              <a:rPr lang="ru-RU" sz="2400" b="1" dirty="0" smtClean="0">
                <a:solidFill>
                  <a:srgbClr val="273272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273272"/>
                </a:solidFill>
                <a:latin typeface="Calibri" pitchFamily="34" charset="0"/>
              </a:rPr>
              <a:t>Bit</a:t>
            </a:r>
            <a:endParaRPr lang="en-US" sz="2400" b="1" dirty="0">
              <a:solidFill>
                <a:srgbClr val="273272"/>
              </a:solidFill>
              <a:latin typeface="Calibri" pitchFamily="34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6096001" y="1612900"/>
          <a:ext cx="5283199" cy="1148080"/>
        </p:xfrm>
        <a:graphic>
          <a:graphicData uri="http://schemas.openxmlformats.org/drawingml/2006/table">
            <a:tbl>
              <a:tblPr/>
              <a:tblGrid>
                <a:gridCol w="330199"/>
                <a:gridCol w="1244600"/>
                <a:gridCol w="965200"/>
                <a:gridCol w="2743200"/>
              </a:tblGrid>
              <a:tr h="340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Decimal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Hex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Binary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endParaRPr lang="ru-RU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3B 6D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00111011 01101101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endParaRPr lang="ru-RU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C4 93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11000100 10010011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80078" y="983734"/>
            <a:ext cx="3532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rgbClr val="273272"/>
                </a:solidFill>
              </a:rPr>
              <a:t>C short 2 bytes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Two-complement Encoding Example</a:t>
            </a:r>
            <a:endParaRPr lang="ru-RU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17600" y="3302000"/>
            <a:ext cx="4445000" cy="830997"/>
          </a:xfrm>
          <a:prstGeom prst="rect">
            <a:avLst/>
          </a:prstGeom>
          <a:solidFill>
            <a:srgbClr val="F7B21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 pitchFamily="49" charset="0"/>
              </a:rPr>
              <a:t>  x = </a:t>
            </a:r>
            <a:r>
              <a:rPr lang="ru-RU" sz="2400" dirty="0" smtClean="0">
                <a:cs typeface="Courier New" pitchFamily="49" charset="0"/>
              </a:rPr>
              <a:t>  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15213: </a:t>
            </a:r>
            <a:r>
              <a:rPr lang="en-US" sz="2400" dirty="0" smtClean="0">
                <a:cs typeface="Courier New" pitchFamily="49" charset="0"/>
              </a:rPr>
              <a:t>00111011 </a:t>
            </a:r>
            <a:r>
              <a:rPr lang="en-US" sz="2400" dirty="0">
                <a:cs typeface="Courier New" pitchFamily="49" charset="0"/>
              </a:rPr>
              <a:t>01101101</a:t>
            </a:r>
          </a:p>
          <a:p>
            <a:r>
              <a:rPr lang="en-US" sz="2400" dirty="0">
                <a:cs typeface="Courier New" pitchFamily="49" charset="0"/>
              </a:rPr>
              <a:t>  y = </a:t>
            </a:r>
            <a:r>
              <a:rPr lang="ru-RU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-</a:t>
            </a:r>
            <a:r>
              <a:rPr lang="en-US" sz="2400" dirty="0">
                <a:cs typeface="Courier New" pitchFamily="49" charset="0"/>
              </a:rPr>
              <a:t>15213: 11000100 10010011</a:t>
            </a: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5867400" y="1104902"/>
          <a:ext cx="4699000" cy="5486400"/>
        </p:xfrm>
        <a:graphic>
          <a:graphicData uri="http://schemas.openxmlformats.org/drawingml/2006/table">
            <a:tbl>
              <a:tblPr/>
              <a:tblGrid>
                <a:gridCol w="939800"/>
                <a:gridCol w="939800"/>
                <a:gridCol w="939800"/>
                <a:gridCol w="939800"/>
                <a:gridCol w="939800"/>
              </a:tblGrid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Weight</a:t>
                      </a:r>
                      <a:endParaRPr lang="ru-RU" sz="2000" b="1" kern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 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512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512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1024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1024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2048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2048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4096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4096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8192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8192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16384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16384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-32768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-32768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Sum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987553"/>
            <a:ext cx="10515600" cy="1552447"/>
          </a:xfrm>
        </p:spPr>
        <p:txBody>
          <a:bodyPr/>
          <a:lstStyle/>
          <a:p>
            <a:r>
              <a:rPr lang="en-US" dirty="0" smtClean="0"/>
              <a:t>Developed by George Boole in 19th Century</a:t>
            </a:r>
          </a:p>
          <a:p>
            <a:pPr marL="552450" lvl="1"/>
            <a:r>
              <a:rPr lang="en-US" dirty="0" smtClean="0"/>
              <a:t>Algebraic representation of logic</a:t>
            </a:r>
          </a:p>
          <a:p>
            <a:pPr marL="838200" lvl="2"/>
            <a:r>
              <a:rPr lang="en-US" dirty="0" smtClean="0"/>
              <a:t>Encode “True” as 1 and “False” as 0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dirty="0" smtClean="0"/>
              <a:t>Algebra</a:t>
            </a:r>
            <a:endParaRPr lang="ru-RU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990600" y="2425700"/>
            <a:ext cx="44831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sz="2400" b="1" dirty="0">
                <a:solidFill>
                  <a:srgbClr val="273272"/>
                </a:solidFill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sz="2400" b="1" dirty="0" smtClean="0">
              <a:solidFill>
                <a:srgbClr val="273272"/>
              </a:solidFill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F7B217"/>
              </a:buClr>
              <a:buSzPct val="60000"/>
              <a:buFont typeface="Wingdings" charset="2"/>
              <a:buChar char="n"/>
            </a:pPr>
            <a:r>
              <a:rPr lang="en-US" sz="2400" b="1" dirty="0" smtClean="0">
                <a:solidFill>
                  <a:srgbClr val="273272"/>
                </a:solidFill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400" b="1" dirty="0">
                <a:solidFill>
                  <a:srgbClr val="273272"/>
                </a:solidFill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 cstate="print"/>
          <a:srcRect r="77623"/>
          <a:stretch>
            <a:fillRect/>
          </a:stretch>
        </p:blipFill>
        <p:spPr bwMode="auto">
          <a:xfrm>
            <a:off x="2235200" y="33147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/>
          </p:cNvSpPr>
          <p:nvPr/>
        </p:nvSpPr>
        <p:spPr bwMode="auto">
          <a:xfrm>
            <a:off x="5816600" y="2413000"/>
            <a:ext cx="43688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  <a:buClr>
                <a:srgbClr val="F7B217"/>
              </a:buClr>
            </a:pP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sz="2400" b="0" dirty="0" smtClean="0">
              <a:solidFill>
                <a:srgbClr val="27327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F7B217"/>
              </a:buClr>
              <a:buSzPct val="60000"/>
              <a:buFont typeface="Wingdings" charset="2"/>
              <a:buChar char="n"/>
            </a:pPr>
            <a:r>
              <a:rPr lang="en-US" sz="2400" b="0" dirty="0" smtClean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8" name="Picture 8"/>
          <p:cNvPicPr>
            <a:picLocks noChangeArrowheads="1"/>
          </p:cNvPicPr>
          <p:nvPr/>
        </p:nvPicPr>
        <p:blipFill>
          <a:blip r:embed="rId3" cstate="print"/>
          <a:srcRect r="77623"/>
          <a:stretch>
            <a:fillRect/>
          </a:stretch>
        </p:blipFill>
        <p:spPr bwMode="auto">
          <a:xfrm>
            <a:off x="7112000" y="32718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rrowheads="1"/>
          </p:cNvPicPr>
          <p:nvPr/>
        </p:nvPicPr>
        <p:blipFill>
          <a:blip r:embed="rId4" cstate="print"/>
          <a:srcRect r="77623"/>
          <a:stretch>
            <a:fillRect/>
          </a:stretch>
        </p:blipFill>
        <p:spPr bwMode="auto">
          <a:xfrm>
            <a:off x="2298700" y="54102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0"/>
          <p:cNvSpPr>
            <a:spLocks/>
          </p:cNvSpPr>
          <p:nvPr/>
        </p:nvSpPr>
        <p:spPr bwMode="auto">
          <a:xfrm>
            <a:off x="990600" y="4546600"/>
            <a:ext cx="29210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  <a:buClr>
                <a:srgbClr val="F7B217"/>
              </a:buClr>
            </a:pP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sz="2400" b="0" dirty="0" smtClean="0">
              <a:solidFill>
                <a:srgbClr val="27327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F7B217"/>
              </a:buClr>
              <a:buSzPct val="60000"/>
              <a:buFont typeface="Wingdings" charset="2"/>
              <a:buChar char="n"/>
            </a:pPr>
            <a:r>
              <a:rPr lang="en-US" sz="2400" b="0" dirty="0" smtClean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11" name="Picture 11"/>
          <p:cNvPicPr>
            <a:picLocks noChangeArrowheads="1"/>
          </p:cNvPicPr>
          <p:nvPr/>
        </p:nvPicPr>
        <p:blipFill>
          <a:blip r:embed="rId5" cstate="print"/>
          <a:srcRect r="77623"/>
          <a:stretch>
            <a:fillRect/>
          </a:stretch>
        </p:blipFill>
        <p:spPr bwMode="auto">
          <a:xfrm>
            <a:off x="7175500" y="54308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2"/>
          <p:cNvSpPr>
            <a:spLocks/>
          </p:cNvSpPr>
          <p:nvPr/>
        </p:nvSpPr>
        <p:spPr bwMode="auto">
          <a:xfrm>
            <a:off x="5803900" y="4546600"/>
            <a:ext cx="62992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  <a:buClr>
                <a:srgbClr val="F7B217"/>
              </a:buClr>
            </a:pP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sz="2400" b="0" dirty="0" err="1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sz="2400" b="0" dirty="0" smtClean="0">
              <a:solidFill>
                <a:srgbClr val="27327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F7B217"/>
              </a:buClr>
              <a:buSzPct val="60000"/>
              <a:buFont typeface="Wingdings" charset="2"/>
              <a:buChar char="n"/>
            </a:pPr>
            <a:r>
              <a:rPr lang="en-US" sz="2400" b="0" dirty="0" smtClean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1" y="1047429"/>
            <a:ext cx="10490860" cy="3488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bit is 0 or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By encoding/interpreting sets of bits in various ways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Computers determine what to do (instructions)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… and represent and manipulate numbers, sets, strings, etc…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bits? Electronic implementation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Easy to store with </a:t>
            </a:r>
            <a:r>
              <a:rPr lang="en-US" sz="2800" dirty="0" err="1" smtClean="0"/>
              <a:t>bistable</a:t>
            </a:r>
            <a:r>
              <a:rPr lang="en-US" sz="2800" dirty="0" smtClean="0"/>
              <a:t>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Reliably transmitted on noisy and inaccurate wires </a:t>
            </a:r>
          </a:p>
          <a:p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2126" y="4611575"/>
            <a:ext cx="8777528" cy="2086099"/>
            <a:chOff x="0" y="0"/>
            <a:chExt cx="4320" cy="1392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Operate </a:t>
            </a:r>
            <a:r>
              <a:rPr lang="en-US" dirty="0" smtClean="0"/>
              <a:t>on Bit Vectors</a:t>
            </a:r>
          </a:p>
          <a:p>
            <a:pPr marL="552450" lvl="1"/>
            <a:r>
              <a:rPr lang="en-US" dirty="0" smtClean="0"/>
              <a:t> Operations </a:t>
            </a:r>
            <a:r>
              <a:rPr lang="en-US" dirty="0" smtClean="0"/>
              <a:t>applied bitwise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All </a:t>
            </a:r>
            <a:r>
              <a:rPr lang="en-US" dirty="0" smtClean="0"/>
              <a:t>of the Properties of Boolean Algebra Apply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Operations</a:t>
            </a:r>
            <a:endParaRPr lang="ru-RU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977900" y="2387600"/>
            <a:ext cx="2184252" cy="15799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  <a:endParaRPr lang="en-US" sz="3200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320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&amp; </a:t>
            </a:r>
            <a:r>
              <a:rPr lang="en-US" sz="32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</a:p>
          <a:p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  <a:endParaRPr lang="en-US" sz="3200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333500" y="3413125"/>
            <a:ext cx="1654969" cy="397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3594100" y="2400300"/>
            <a:ext cx="2092881" cy="15799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01101001</a:t>
            </a:r>
            <a:endParaRPr lang="en-US" sz="3200" b="0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3200" b="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| </a:t>
            </a:r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</a:p>
          <a:p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  01111101</a:t>
            </a:r>
            <a:endParaRPr lang="en-US" sz="3200" b="0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860800" y="3413124"/>
            <a:ext cx="1790700" cy="3175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6059720" y="2393042"/>
            <a:ext cx="2108911" cy="15799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01101001</a:t>
            </a:r>
            <a:endParaRPr lang="en-US" sz="3200" b="0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3200" b="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r>
              <a:rPr lang="en-US" sz="3200" dirty="0" smtClean="0">
                <a:solidFill>
                  <a:srgbClr val="CC0000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  <a:endParaRPr lang="en-US" sz="3200" b="0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386292" y="3402964"/>
            <a:ext cx="1635028" cy="3176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8507413" y="2349500"/>
            <a:ext cx="2108911" cy="15799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  <a:endParaRPr lang="en-US" sz="3200" b="0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826500" y="33750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3752"/>
            <a:ext cx="10515600" cy="5794248"/>
          </a:xfrm>
        </p:spPr>
        <p:txBody>
          <a:bodyPr>
            <a:normAutofit fontScale="85000" lnSpcReduction="20000"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  <a:buClrTx/>
            </a:pPr>
            <a:r>
              <a:rPr lang="en-US" sz="4200" dirty="0" smtClean="0"/>
              <a:t>Operations &amp;&amp;, </a:t>
            </a:r>
            <a:r>
              <a:rPr lang="en-US" sz="4200" dirty="0" smtClean="0"/>
              <a:t>||, !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Different from similar bitwise operations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View </a:t>
            </a:r>
            <a:r>
              <a:rPr lang="en-US" sz="3300" dirty="0" smtClean="0"/>
              <a:t>0 as “False”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Anything nonzero as “True”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Always return 0 or 1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Early termination</a:t>
            </a:r>
          </a:p>
          <a:p>
            <a:pPr>
              <a:lnSpc>
                <a:spcPct val="110000"/>
              </a:lnSpc>
            </a:pPr>
            <a:r>
              <a:rPr lang="en-US" sz="4200" dirty="0" smtClean="0"/>
              <a:t>Examples (8-bit data type)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!0x41                =&gt;    0x00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!0x00                =&gt;    0x01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!!0x41               =&gt;    0x01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0x69 &amp;&amp; 0x55  =&gt;   0x01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0x69 || 0x55    =&gt;   </a:t>
            </a:r>
            <a:r>
              <a:rPr lang="en-US" sz="3300" dirty="0" smtClean="0"/>
              <a:t>0x01</a:t>
            </a:r>
            <a:endParaRPr lang="ru-RU" sz="3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Operations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Extend number from N to M bits (M &gt; N)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Sign </a:t>
            </a:r>
            <a:r>
              <a:rPr lang="en-US" dirty="0" smtClean="0"/>
              <a:t>bit </a:t>
            </a:r>
            <a:r>
              <a:rPr lang="en-US" dirty="0" smtClean="0"/>
              <a:t>is copied </a:t>
            </a:r>
            <a:r>
              <a:rPr lang="en-US" dirty="0" smtClean="0"/>
              <a:t>to </a:t>
            </a:r>
            <a:r>
              <a:rPr lang="en-US" dirty="0" smtClean="0"/>
              <a:t>most significant bits</a:t>
            </a:r>
            <a:endParaRPr lang="en-US" dirty="0" smtClean="0"/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Number value is same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Example </a:t>
            </a:r>
            <a:r>
              <a:rPr lang="en-US" dirty="0" smtClean="0"/>
              <a:t>1: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representation of 3 =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011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sign-extended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0011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Example 2: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representation of -5 =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/>
              <a:t>011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sign-extended value:  </a:t>
            </a:r>
            <a:r>
              <a:rPr lang="en-US" dirty="0" smtClean="0">
                <a:solidFill>
                  <a:schemeClr val="accent2"/>
                </a:solidFill>
              </a:rPr>
              <a:t>1111</a:t>
            </a:r>
            <a:r>
              <a:rPr lang="en-US" dirty="0" smtClean="0"/>
              <a:t>1011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Sign-Extension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Extend number from N to M bits (M &gt; N)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Zeros are copied </a:t>
            </a:r>
            <a:r>
              <a:rPr lang="en-US" dirty="0" smtClean="0"/>
              <a:t>to </a:t>
            </a:r>
            <a:r>
              <a:rPr lang="en-US" dirty="0" smtClean="0"/>
              <a:t>most significant bits</a:t>
            </a:r>
            <a:endParaRPr lang="en-US" dirty="0" smtClean="0"/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Value changes for negative numbers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Example </a:t>
            </a:r>
            <a:r>
              <a:rPr lang="en-US" dirty="0" smtClean="0"/>
              <a:t>1: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value =                      </a:t>
            </a:r>
            <a:r>
              <a:rPr lang="ru-RU" dirty="0" smtClean="0"/>
              <a:t>       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 0011 = 3</a:t>
            </a:r>
            <a:r>
              <a:rPr lang="en-US" baseline="-25000" dirty="0" smtClean="0"/>
              <a:t>10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zero-extended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0011 = 3</a:t>
            </a:r>
            <a:r>
              <a:rPr lang="en-US" baseline="-25000" dirty="0" smtClean="0"/>
              <a:t>10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Example 2: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value =</a:t>
            </a:r>
            <a:r>
              <a:rPr lang="ru-RU" dirty="0" smtClean="0"/>
              <a:t>                                  </a:t>
            </a:r>
            <a:r>
              <a:rPr lang="en-US" dirty="0" smtClean="0"/>
              <a:t>1011 = -5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zero-extended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1011 = 11</a:t>
            </a:r>
            <a:r>
              <a:rPr lang="en-US" baseline="-25000" dirty="0" smtClean="0"/>
              <a:t>10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Zero-Extension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89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Left Shift: 	x &lt;&lt; 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Shift bit-vector x left y positions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Throw away extra bits on left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Fill with 0’s on right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Right Shift: 	x &gt;&gt; 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Shift bit-vector x right y positions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Throw away extra bits on right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Logical shift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Fill with 0’s on left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Arithmetic shift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Replicate most significant bit on left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Undefined Behavior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Shift amount &lt; 0 or ≥ word </a:t>
            </a:r>
            <a:r>
              <a:rPr lang="en-US" dirty="0" smtClean="0"/>
              <a:t>size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Operations</a:t>
            </a:r>
            <a:endParaRPr lang="ru-RU" dirty="0"/>
          </a:p>
        </p:txBody>
      </p:sp>
      <p:grpSp>
        <p:nvGrpSpPr>
          <p:cNvPr id="89" name="Group 5"/>
          <p:cNvGrpSpPr>
            <a:grpSpLocks/>
          </p:cNvGrpSpPr>
          <p:nvPr/>
        </p:nvGrpSpPr>
        <p:grpSpPr bwMode="auto">
          <a:xfrm>
            <a:off x="8915400" y="1714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90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1" name="Rectangle 7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92" name="Group 8"/>
          <p:cNvGrpSpPr>
            <a:grpSpLocks/>
          </p:cNvGrpSpPr>
          <p:nvPr/>
        </p:nvGrpSpPr>
        <p:grpSpPr bwMode="auto">
          <a:xfrm>
            <a:off x="7542248" y="1714500"/>
            <a:ext cx="1373117" cy="457200"/>
            <a:chOff x="20" y="0"/>
            <a:chExt cx="864" cy="288"/>
          </a:xfrm>
          <a:solidFill>
            <a:srgbClr val="F7B217"/>
          </a:solidFill>
        </p:grpSpPr>
        <p:sp>
          <p:nvSpPr>
            <p:cNvPr id="93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10"/>
            <p:cNvSpPr>
              <a:spLocks/>
            </p:cNvSpPr>
            <p:nvPr/>
          </p:nvSpPr>
          <p:spPr bwMode="auto">
            <a:xfrm>
              <a:off x="362" y="15"/>
              <a:ext cx="179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 smtClean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  <a:endParaRPr lang="en-US" sz="2000" b="1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8915400" y="2171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96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7" name="Rectangle 13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98" name="Group 14"/>
          <p:cNvGrpSpPr>
            <a:grpSpLocks/>
          </p:cNvGrpSpPr>
          <p:nvPr/>
        </p:nvGrpSpPr>
        <p:grpSpPr bwMode="auto">
          <a:xfrm>
            <a:off x="7543800" y="2171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99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0" name="Rectangle 16"/>
            <p:cNvSpPr>
              <a:spLocks/>
            </p:cNvSpPr>
            <p:nvPr/>
          </p:nvSpPr>
          <p:spPr bwMode="auto">
            <a:xfrm>
              <a:off x="246" y="15"/>
              <a:ext cx="370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01" name="Group 17"/>
          <p:cNvGrpSpPr>
            <a:grpSpLocks/>
          </p:cNvGrpSpPr>
          <p:nvPr/>
        </p:nvGrpSpPr>
        <p:grpSpPr bwMode="auto">
          <a:xfrm>
            <a:off x="8915400" y="2628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02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3" name="Rectangle 19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04" name="Group 20"/>
          <p:cNvGrpSpPr>
            <a:grpSpLocks/>
          </p:cNvGrpSpPr>
          <p:nvPr/>
        </p:nvGrpSpPr>
        <p:grpSpPr bwMode="auto">
          <a:xfrm>
            <a:off x="7543800" y="2628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05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6" name="Rectangle 22"/>
            <p:cNvSpPr>
              <a:spLocks/>
            </p:cNvSpPr>
            <p:nvPr/>
          </p:nvSpPr>
          <p:spPr bwMode="auto">
            <a:xfrm>
              <a:off x="90" y="15"/>
              <a:ext cx="682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7" name="Group 23"/>
          <p:cNvGrpSpPr>
            <a:grpSpLocks/>
          </p:cNvGrpSpPr>
          <p:nvPr/>
        </p:nvGrpSpPr>
        <p:grpSpPr bwMode="auto">
          <a:xfrm>
            <a:off x="8915400" y="30861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08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9" name="Rectangle 25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10" name="Group 26"/>
          <p:cNvGrpSpPr>
            <a:grpSpLocks/>
          </p:cNvGrpSpPr>
          <p:nvPr/>
        </p:nvGrpSpPr>
        <p:grpSpPr bwMode="auto">
          <a:xfrm>
            <a:off x="7543801" y="30861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11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2" name="Rectangle 28"/>
            <p:cNvSpPr>
              <a:spLocks/>
            </p:cNvSpPr>
            <p:nvPr/>
          </p:nvSpPr>
          <p:spPr bwMode="auto">
            <a:xfrm>
              <a:off x="38" y="15"/>
              <a:ext cx="787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13" name="Group 29"/>
          <p:cNvGrpSpPr>
            <a:grpSpLocks/>
          </p:cNvGrpSpPr>
          <p:nvPr/>
        </p:nvGrpSpPr>
        <p:grpSpPr bwMode="auto">
          <a:xfrm>
            <a:off x="8915400" y="39243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14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Rectangle 31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6" name="Group 32"/>
          <p:cNvGrpSpPr>
            <a:grpSpLocks/>
          </p:cNvGrpSpPr>
          <p:nvPr/>
        </p:nvGrpSpPr>
        <p:grpSpPr bwMode="auto">
          <a:xfrm>
            <a:off x="7542248" y="3924300"/>
            <a:ext cx="1373117" cy="457200"/>
            <a:chOff x="20" y="0"/>
            <a:chExt cx="864" cy="288"/>
          </a:xfrm>
          <a:solidFill>
            <a:srgbClr val="F7B217"/>
          </a:solidFill>
        </p:grpSpPr>
        <p:sp>
          <p:nvSpPr>
            <p:cNvPr id="117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8" name="Rectangle 34"/>
            <p:cNvSpPr>
              <a:spLocks/>
            </p:cNvSpPr>
            <p:nvPr/>
          </p:nvSpPr>
          <p:spPr bwMode="auto">
            <a:xfrm>
              <a:off x="362" y="15"/>
              <a:ext cx="179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 smtClean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  <a:endParaRPr lang="en-US" sz="2000" b="1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19" name="Group 35"/>
          <p:cNvGrpSpPr>
            <a:grpSpLocks/>
          </p:cNvGrpSpPr>
          <p:nvPr/>
        </p:nvGrpSpPr>
        <p:grpSpPr bwMode="auto">
          <a:xfrm>
            <a:off x="8915400" y="4381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20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1" name="Rectangle 37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22" name="Group 38"/>
          <p:cNvGrpSpPr>
            <a:grpSpLocks/>
          </p:cNvGrpSpPr>
          <p:nvPr/>
        </p:nvGrpSpPr>
        <p:grpSpPr bwMode="auto">
          <a:xfrm>
            <a:off x="7543800" y="4381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23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4" name="Rectangle 40"/>
            <p:cNvSpPr>
              <a:spLocks/>
            </p:cNvSpPr>
            <p:nvPr/>
          </p:nvSpPr>
          <p:spPr bwMode="auto">
            <a:xfrm>
              <a:off x="246" y="15"/>
              <a:ext cx="370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25" name="Group 41"/>
          <p:cNvGrpSpPr>
            <a:grpSpLocks/>
          </p:cNvGrpSpPr>
          <p:nvPr/>
        </p:nvGrpSpPr>
        <p:grpSpPr bwMode="auto">
          <a:xfrm>
            <a:off x="8915400" y="4838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26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7" name="Rectangle 43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28" name="Group 44"/>
          <p:cNvGrpSpPr>
            <a:grpSpLocks/>
          </p:cNvGrpSpPr>
          <p:nvPr/>
        </p:nvGrpSpPr>
        <p:grpSpPr bwMode="auto">
          <a:xfrm>
            <a:off x="7543800" y="4838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29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0" name="Rectangle 46"/>
            <p:cNvSpPr>
              <a:spLocks/>
            </p:cNvSpPr>
            <p:nvPr/>
          </p:nvSpPr>
          <p:spPr bwMode="auto">
            <a:xfrm>
              <a:off x="90" y="15"/>
              <a:ext cx="682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31" name="Group 47"/>
          <p:cNvGrpSpPr>
            <a:grpSpLocks/>
          </p:cNvGrpSpPr>
          <p:nvPr/>
        </p:nvGrpSpPr>
        <p:grpSpPr bwMode="auto">
          <a:xfrm>
            <a:off x="8915400" y="5295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32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3" name="Rectangle 49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34" name="Group 50"/>
          <p:cNvGrpSpPr>
            <a:grpSpLocks/>
          </p:cNvGrpSpPr>
          <p:nvPr/>
        </p:nvGrpSpPr>
        <p:grpSpPr bwMode="auto">
          <a:xfrm>
            <a:off x="7543801" y="5295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35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6" name="Rectangle 52"/>
            <p:cNvSpPr>
              <a:spLocks/>
            </p:cNvSpPr>
            <p:nvPr/>
          </p:nvSpPr>
          <p:spPr bwMode="auto">
            <a:xfrm>
              <a:off x="38" y="15"/>
              <a:ext cx="787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 err="1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2000" b="1" dirty="0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37" name="Group 53"/>
          <p:cNvGrpSpPr>
            <a:grpSpLocks/>
          </p:cNvGrpSpPr>
          <p:nvPr/>
        </p:nvGrpSpPr>
        <p:grpSpPr bwMode="auto">
          <a:xfrm>
            <a:off x="8915400" y="2171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38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9" name="Rectangle 55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40" name="Group 56"/>
          <p:cNvGrpSpPr>
            <a:grpSpLocks/>
          </p:cNvGrpSpPr>
          <p:nvPr/>
        </p:nvGrpSpPr>
        <p:grpSpPr bwMode="auto">
          <a:xfrm>
            <a:off x="8915400" y="2171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41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2" name="Rectangle 58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43" name="Group 59"/>
          <p:cNvGrpSpPr>
            <a:grpSpLocks/>
          </p:cNvGrpSpPr>
          <p:nvPr/>
        </p:nvGrpSpPr>
        <p:grpSpPr bwMode="auto">
          <a:xfrm>
            <a:off x="8915400" y="2628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44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5" name="Rectangle 61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46" name="Group 62"/>
          <p:cNvGrpSpPr>
            <a:grpSpLocks/>
          </p:cNvGrpSpPr>
          <p:nvPr/>
        </p:nvGrpSpPr>
        <p:grpSpPr bwMode="auto">
          <a:xfrm>
            <a:off x="8915400" y="2628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47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8" name="Rectangle 64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49" name="Group 65"/>
          <p:cNvGrpSpPr>
            <a:grpSpLocks/>
          </p:cNvGrpSpPr>
          <p:nvPr/>
        </p:nvGrpSpPr>
        <p:grpSpPr bwMode="auto">
          <a:xfrm>
            <a:off x="8915400" y="30861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50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1" name="Rectangle 67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52" name="Group 68"/>
          <p:cNvGrpSpPr>
            <a:grpSpLocks/>
          </p:cNvGrpSpPr>
          <p:nvPr/>
        </p:nvGrpSpPr>
        <p:grpSpPr bwMode="auto">
          <a:xfrm>
            <a:off x="8915400" y="30861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53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4" name="Rectangle 70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55" name="Group 71"/>
          <p:cNvGrpSpPr>
            <a:grpSpLocks/>
          </p:cNvGrpSpPr>
          <p:nvPr/>
        </p:nvGrpSpPr>
        <p:grpSpPr bwMode="auto">
          <a:xfrm>
            <a:off x="8915400" y="4381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56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7" name="Rectangle 73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58" name="Group 74"/>
          <p:cNvGrpSpPr>
            <a:grpSpLocks/>
          </p:cNvGrpSpPr>
          <p:nvPr/>
        </p:nvGrpSpPr>
        <p:grpSpPr bwMode="auto">
          <a:xfrm>
            <a:off x="8915400" y="4838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59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0" name="Rectangle 76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61" name="Group 77"/>
          <p:cNvGrpSpPr>
            <a:grpSpLocks/>
          </p:cNvGrpSpPr>
          <p:nvPr/>
        </p:nvGrpSpPr>
        <p:grpSpPr bwMode="auto">
          <a:xfrm>
            <a:off x="8915400" y="5295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62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3" name="Rectangle 79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64" name="Group 80"/>
          <p:cNvGrpSpPr>
            <a:grpSpLocks/>
          </p:cNvGrpSpPr>
          <p:nvPr/>
        </p:nvGrpSpPr>
        <p:grpSpPr bwMode="auto">
          <a:xfrm>
            <a:off x="8915400" y="4381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65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6" name="Rectangle 82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67" name="Group 83"/>
          <p:cNvGrpSpPr>
            <a:grpSpLocks/>
          </p:cNvGrpSpPr>
          <p:nvPr/>
        </p:nvGrpSpPr>
        <p:grpSpPr bwMode="auto">
          <a:xfrm>
            <a:off x="8915400" y="4838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68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9" name="Rectangle 85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0" name="Group 86"/>
          <p:cNvGrpSpPr>
            <a:grpSpLocks/>
          </p:cNvGrpSpPr>
          <p:nvPr/>
        </p:nvGrpSpPr>
        <p:grpSpPr bwMode="auto">
          <a:xfrm>
            <a:off x="8915400" y="5295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71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2" name="Rectangle 88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Systems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numbers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Binary numbers</a:t>
            </a:r>
          </a:p>
          <a:p>
            <a:endParaRPr lang="ru-RU" dirty="0"/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/>
        </p:nvGraphicFramePr>
        <p:xfrm>
          <a:off x="3784600" y="1117600"/>
          <a:ext cx="7924800" cy="2882900"/>
        </p:xfrm>
        <a:graphic>
          <a:graphicData uri="http://schemas.openxmlformats.org/presentationml/2006/ole">
            <p:oleObj spid="_x0000_s1027" name="Visio" r:id="rId3" imgW="3546348" imgH="1112520" progId="Visio.Drawing.11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Grp="1" noChangeAspect="1"/>
          </p:cNvGraphicFramePr>
          <p:nvPr/>
        </p:nvGraphicFramePr>
        <p:xfrm>
          <a:off x="3759200" y="3873500"/>
          <a:ext cx="8013700" cy="2768600"/>
        </p:xfrm>
        <a:graphic>
          <a:graphicData uri="http://schemas.openxmlformats.org/presentationml/2006/ole">
            <p:oleObj spid="_x0000_s1028" name="VISIO" r:id="rId4" imgW="3546348" imgH="9555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490200" cy="5349747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 = 1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= 2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= 8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= 16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 = 32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r>
              <a:rPr lang="en-US" dirty="0" smtClean="0"/>
              <a:t> = 64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 = 128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Handy to memorize up to 2</a:t>
            </a:r>
            <a:r>
              <a:rPr lang="en-US" baseline="30000" dirty="0" smtClean="0"/>
              <a:t>10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Two</a:t>
            </a:r>
            <a:endParaRPr lang="ru-RU" dirty="0"/>
          </a:p>
        </p:txBody>
      </p:sp>
      <p:sp>
        <p:nvSpPr>
          <p:cNvPr id="6" name="Содержимое 1"/>
          <p:cNvSpPr txBox="1">
            <a:spLocks/>
          </p:cNvSpPr>
          <p:nvPr/>
        </p:nvSpPr>
        <p:spPr>
          <a:xfrm>
            <a:off x="6591300" y="1051052"/>
            <a:ext cx="4737100" cy="543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8 </a:t>
            </a:r>
            <a:r>
              <a:rPr lang="en-US" sz="3600" dirty="0" smtClean="0">
                <a:solidFill>
                  <a:srgbClr val="273272"/>
                </a:solidFill>
              </a:rPr>
              <a:t> = 256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9</a:t>
            </a:r>
            <a:r>
              <a:rPr lang="en-US" sz="3600" dirty="0" smtClean="0">
                <a:solidFill>
                  <a:srgbClr val="273272"/>
                </a:solidFill>
              </a:rPr>
              <a:t>  = 512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10</a:t>
            </a:r>
            <a:r>
              <a:rPr lang="en-US" sz="3600" dirty="0" smtClean="0">
                <a:solidFill>
                  <a:srgbClr val="273272"/>
                </a:solidFill>
              </a:rPr>
              <a:t> = 1024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11</a:t>
            </a:r>
            <a:r>
              <a:rPr lang="en-US" sz="3600" dirty="0" smtClean="0">
                <a:solidFill>
                  <a:srgbClr val="273272"/>
                </a:solidFill>
              </a:rPr>
              <a:t> = 2048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12</a:t>
            </a:r>
            <a:r>
              <a:rPr lang="en-US" sz="3600" dirty="0" smtClean="0">
                <a:solidFill>
                  <a:srgbClr val="273272"/>
                </a:solidFill>
              </a:rPr>
              <a:t> = 4096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13</a:t>
            </a:r>
            <a:r>
              <a:rPr lang="en-US" sz="3600" dirty="0" smtClean="0">
                <a:solidFill>
                  <a:srgbClr val="273272"/>
                </a:solidFill>
              </a:rPr>
              <a:t> = 8192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14</a:t>
            </a:r>
            <a:r>
              <a:rPr lang="en-US" sz="3600" dirty="0" smtClean="0">
                <a:solidFill>
                  <a:srgbClr val="273272"/>
                </a:solidFill>
              </a:rPr>
              <a:t> = 16384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15</a:t>
            </a:r>
            <a:r>
              <a:rPr lang="en-US" sz="3600" dirty="0" smtClean="0">
                <a:solidFill>
                  <a:srgbClr val="273272"/>
                </a:solidFill>
              </a:rPr>
              <a:t> = 32768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10011</a:t>
            </a:r>
            <a:r>
              <a:rPr lang="en-US" baseline="-25000" dirty="0" smtClean="0"/>
              <a:t>2</a:t>
            </a:r>
            <a:r>
              <a:rPr lang="en-US" dirty="0" smtClean="0"/>
              <a:t> to decimal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16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+ 8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+ 4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= 19</a:t>
            </a:r>
            <a:r>
              <a:rPr lang="en-US" baseline="-25000" dirty="0" smtClean="0"/>
              <a:t>10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en-US" baseline="-25000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baseline="-250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47</a:t>
            </a:r>
            <a:r>
              <a:rPr lang="en-US" baseline="-25000" dirty="0" smtClean="0"/>
              <a:t>10</a:t>
            </a:r>
            <a:r>
              <a:rPr lang="en-US" dirty="0" smtClean="0"/>
              <a:t> to binary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32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+ 16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+ 8</a:t>
            </a:r>
            <a:r>
              <a:rPr lang="en-US" dirty="0" smtClean="0">
                <a:cs typeface="Times New Roman" pitchFamily="18" charset="0"/>
              </a:rPr>
              <a:t>×1</a:t>
            </a:r>
            <a:r>
              <a:rPr lang="en-US" dirty="0" smtClean="0"/>
              <a:t> + 4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= 101111</a:t>
            </a:r>
            <a:r>
              <a:rPr lang="en-US" baseline="-25000" dirty="0" smtClean="0"/>
              <a:t>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Conversion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6452"/>
            <a:ext cx="10515600" cy="56799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4600" i="1" dirty="0" smtClean="0"/>
              <a:t>N</a:t>
            </a:r>
            <a:r>
              <a:rPr lang="en-US" sz="4600" dirty="0" smtClean="0"/>
              <a:t>-digit decimal number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How many values? </a:t>
            </a:r>
            <a:r>
              <a:rPr lang="en-US" sz="4100" b="1" dirty="0" smtClean="0">
                <a:solidFill>
                  <a:schemeClr val="accent1"/>
                </a:solidFill>
              </a:rPr>
              <a:t>10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endParaRPr lang="en-US" sz="41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Range?  </a:t>
            </a:r>
            <a:r>
              <a:rPr lang="en-US" sz="4100" b="1" dirty="0" smtClean="0">
                <a:solidFill>
                  <a:schemeClr val="accent1"/>
                </a:solidFill>
              </a:rPr>
              <a:t>[0, 10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r>
              <a:rPr lang="en-US" sz="4100" b="1" dirty="0" smtClean="0">
                <a:solidFill>
                  <a:schemeClr val="accent1"/>
                </a:solidFill>
              </a:rPr>
              <a:t> - 1]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Example: 3-digit decimal number: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10</a:t>
            </a:r>
            <a:r>
              <a:rPr lang="en-US" sz="3300" b="1" baseline="30000" dirty="0" smtClean="0">
                <a:solidFill>
                  <a:schemeClr val="accent1"/>
                </a:solidFill>
              </a:rPr>
              <a:t>3</a:t>
            </a:r>
            <a:r>
              <a:rPr lang="en-US" sz="3300" b="1" dirty="0" smtClean="0">
                <a:solidFill>
                  <a:schemeClr val="accent1"/>
                </a:solidFill>
              </a:rPr>
              <a:t> = 1000 possible values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Range: [0, 999]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4600" i="1" dirty="0" smtClean="0"/>
              <a:t>N</a:t>
            </a:r>
            <a:r>
              <a:rPr lang="en-US" sz="4600" dirty="0" smtClean="0"/>
              <a:t>-bit binary number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How many values? </a:t>
            </a:r>
            <a:r>
              <a:rPr lang="en-US" sz="4100" b="1" dirty="0" smtClean="0">
                <a:solidFill>
                  <a:schemeClr val="accent1"/>
                </a:solidFill>
              </a:rPr>
              <a:t>2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endParaRPr lang="en-US" sz="41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Range: </a:t>
            </a:r>
            <a:r>
              <a:rPr lang="en-US" sz="4100" b="1" dirty="0" smtClean="0">
                <a:solidFill>
                  <a:schemeClr val="accent1"/>
                </a:solidFill>
              </a:rPr>
              <a:t>[0, 2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r>
              <a:rPr lang="en-US" sz="4100" b="1" dirty="0" smtClean="0">
                <a:solidFill>
                  <a:schemeClr val="accent1"/>
                </a:solidFill>
              </a:rPr>
              <a:t> - 1]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Example: 3-digit binary number: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2</a:t>
            </a:r>
            <a:r>
              <a:rPr lang="en-US" sz="3300" b="1" baseline="30000" dirty="0" smtClean="0">
                <a:solidFill>
                  <a:schemeClr val="accent1"/>
                </a:solidFill>
              </a:rPr>
              <a:t>3</a:t>
            </a:r>
            <a:r>
              <a:rPr lang="en-US" sz="3300" b="1" dirty="0" smtClean="0">
                <a:solidFill>
                  <a:schemeClr val="accent1"/>
                </a:solidFill>
              </a:rPr>
              <a:t> = 8 possible values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Range: [0, 7] = [000</a:t>
            </a:r>
            <a:r>
              <a:rPr lang="en-US" sz="33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300" b="1" dirty="0" smtClean="0">
                <a:solidFill>
                  <a:schemeClr val="accent1"/>
                </a:solidFill>
              </a:rPr>
              <a:t> to 111</a:t>
            </a:r>
            <a:r>
              <a:rPr lang="en-US" sz="33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300" b="1" dirty="0" smtClean="0">
                <a:solidFill>
                  <a:schemeClr val="accent1"/>
                </a:solidFill>
              </a:rPr>
              <a:t>]</a:t>
            </a:r>
            <a:endParaRPr lang="ru-RU" sz="3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Values and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241552"/>
            <a:ext cx="4381500" cy="5298947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Base 16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Shorthand for binary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Numbers</a:t>
            </a:r>
            <a:endParaRPr lang="ru-RU" dirty="0"/>
          </a:p>
        </p:txBody>
      </p:sp>
      <p:graphicFrame>
        <p:nvGraphicFramePr>
          <p:cNvPr id="154" name="Group 4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3887112680"/>
              </p:ext>
            </p:extLst>
          </p:nvPr>
        </p:nvGraphicFramePr>
        <p:xfrm>
          <a:off x="5384800" y="1041400"/>
          <a:ext cx="5257799" cy="5699760"/>
        </p:xfrm>
        <a:graphic>
          <a:graphicData uri="http://schemas.openxmlformats.org/drawingml/2006/table">
            <a:tbl>
              <a:tblPr/>
              <a:tblGrid>
                <a:gridCol w="1272048"/>
                <a:gridCol w="2035277"/>
                <a:gridCol w="1950474"/>
              </a:tblGrid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Hexadecimal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4AF</a:t>
            </a:r>
            <a:r>
              <a:rPr lang="en-US" baseline="-25000" dirty="0" smtClean="0"/>
              <a:t>16</a:t>
            </a:r>
            <a:r>
              <a:rPr lang="en-US" dirty="0" smtClean="0"/>
              <a:t> (also written 0x4AF) to binary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0100 1010 1111</a:t>
            </a:r>
            <a:r>
              <a:rPr lang="en-US" baseline="-25000" dirty="0" smtClean="0"/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Hexadecimal to decimal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4AF</a:t>
            </a:r>
            <a:r>
              <a:rPr lang="en-US" baseline="-25000" dirty="0" smtClean="0"/>
              <a:t>16</a:t>
            </a:r>
            <a:r>
              <a:rPr lang="en-US" dirty="0" smtClean="0"/>
              <a:t> to decimal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16</a:t>
            </a:r>
            <a:r>
              <a:rPr lang="en-US" baseline="30000" dirty="0" smtClean="0"/>
              <a:t>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4 + 16</a:t>
            </a:r>
            <a:r>
              <a:rPr lang="en-US" baseline="30000" dirty="0" smtClean="0"/>
              <a:t>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10 + 16</a:t>
            </a:r>
            <a:r>
              <a:rPr lang="en-US" baseline="30000" dirty="0" smtClean="0"/>
              <a:t>0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15 = 1199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to Binary Conversion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Bits, Bytes, Nibbles…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4572000" cy="4997896"/>
          </a:xfrm>
        </p:spPr>
        <p:txBody>
          <a:bodyPr/>
          <a:lstStyle/>
          <a:p>
            <a:r>
              <a:rPr lang="en-US" dirty="0" smtClean="0"/>
              <a:t>Bits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Bytes &amp; Nibbles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Bytes</a:t>
            </a:r>
          </a:p>
          <a:p>
            <a:endParaRPr lang="ru-RU" dirty="0"/>
          </a:p>
        </p:txBody>
      </p:sp>
      <p:graphicFrame>
        <p:nvGraphicFramePr>
          <p:cNvPr id="2052" name="Object 4"/>
          <p:cNvGraphicFramePr>
            <a:graphicFrameLocks noGrp="1" noChangeAspect="1"/>
          </p:cNvGraphicFramePr>
          <p:nvPr/>
        </p:nvGraphicFramePr>
        <p:xfrm>
          <a:off x="5956300" y="990600"/>
          <a:ext cx="4102100" cy="1790700"/>
        </p:xfrm>
        <a:graphic>
          <a:graphicData uri="http://schemas.openxmlformats.org/presentationml/2006/ole">
            <p:oleObj spid="_x0000_s2052" name="Visio" r:id="rId3" imgW="1286256" imgH="562356" progId="Visio.Drawing.11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Grp="1" noChangeAspect="1"/>
          </p:cNvGraphicFramePr>
          <p:nvPr/>
        </p:nvGraphicFramePr>
        <p:xfrm>
          <a:off x="6438900" y="2425700"/>
          <a:ext cx="3352800" cy="1981200"/>
        </p:xfrm>
        <a:graphic>
          <a:graphicData uri="http://schemas.openxmlformats.org/presentationml/2006/ole">
            <p:oleObj spid="_x0000_s2053" name="VISIO" r:id="rId4" imgW="937260" imgH="638556" progId="Visio.Drawing.11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Grp="1" noChangeAspect="1"/>
          </p:cNvGraphicFramePr>
          <p:nvPr/>
        </p:nvGraphicFramePr>
        <p:xfrm>
          <a:off x="6019800" y="4826000"/>
          <a:ext cx="3835400" cy="1574800"/>
        </p:xfrm>
        <a:graphic>
          <a:graphicData uri="http://schemas.openxmlformats.org/presentationml/2006/ole">
            <p:oleObj spid="_x0000_s2054" name="VISIO" r:id="rId5" imgW="1301496" imgH="5608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13178</TotalTime>
  <Words>1326</Words>
  <Application>Microsoft Office PowerPoint</Application>
  <PresentationFormat>Произвольный</PresentationFormat>
  <Paragraphs>541</Paragraphs>
  <Slides>25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Тема Office</vt:lpstr>
      <vt:lpstr>Visio</vt:lpstr>
      <vt:lpstr>VISIO</vt:lpstr>
      <vt:lpstr>Equation</vt:lpstr>
      <vt:lpstr>Microsoft Equation 3.0</vt:lpstr>
      <vt:lpstr>Computer Architecture and Operating Systems Lecture 2: Data Representation</vt:lpstr>
      <vt:lpstr>Everything is Bits</vt:lpstr>
      <vt:lpstr>Number Systems</vt:lpstr>
      <vt:lpstr>Powers of Two</vt:lpstr>
      <vt:lpstr>Number Conversion</vt:lpstr>
      <vt:lpstr>Binary Values and Range</vt:lpstr>
      <vt:lpstr>Hexadecimal Numbers</vt:lpstr>
      <vt:lpstr>Hexadecimal to Binary Conversion</vt:lpstr>
      <vt:lpstr>Bits, Bytes, Nibbles…</vt:lpstr>
      <vt:lpstr>Encoding Byte Values</vt:lpstr>
      <vt:lpstr>Example Data Representations</vt:lpstr>
      <vt:lpstr>Byte-Oriented Memory Organization</vt:lpstr>
      <vt:lpstr>Machine Words</vt:lpstr>
      <vt:lpstr>Word-Oriented Memory Organization</vt:lpstr>
      <vt:lpstr>Byte Ordering</vt:lpstr>
      <vt:lpstr>Byte Ordering Example</vt:lpstr>
      <vt:lpstr>Encoding Integers</vt:lpstr>
      <vt:lpstr>Two-complement Encoding Example</vt:lpstr>
      <vt:lpstr>Boolean Algebra</vt:lpstr>
      <vt:lpstr>Bitwise Operations</vt:lpstr>
      <vt:lpstr>Logic Operations</vt:lpstr>
      <vt:lpstr>Sign-Extension</vt:lpstr>
      <vt:lpstr>Zero-Extension</vt:lpstr>
      <vt:lpstr>Shift Operations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54</cp:revision>
  <dcterms:created xsi:type="dcterms:W3CDTF">2015-11-11T03:30:50Z</dcterms:created>
  <dcterms:modified xsi:type="dcterms:W3CDTF">2020-10-05T10:28:56Z</dcterms:modified>
</cp:coreProperties>
</file>