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1" r:id="rId3"/>
    <p:sldId id="288" r:id="rId4"/>
    <p:sldId id="283" r:id="rId5"/>
    <p:sldId id="282" r:id="rId6"/>
    <p:sldId id="287" r:id="rId7"/>
    <p:sldId id="285" r:id="rId8"/>
    <p:sldId id="286" r:id="rId9"/>
    <p:sldId id="284" r:id="rId10"/>
    <p:sldId id="276" r:id="rId11"/>
    <p:sldId id="27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72"/>
    <a:srgbClr val="1E3272"/>
    <a:srgbClr val="F07F09"/>
    <a:srgbClr val="FF6600"/>
    <a:srgbClr val="F7B217"/>
    <a:srgbClr val="FFC000"/>
    <a:srgbClr val="2E5E8E"/>
    <a:srgbClr val="224466"/>
    <a:srgbClr val="172F4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1484" autoAdjust="0"/>
  </p:normalViewPr>
  <p:slideViewPr>
    <p:cSldViewPr snapToGrid="0">
      <p:cViewPr varScale="1">
        <p:scale>
          <a:sx n="64" d="100"/>
          <a:sy n="64" d="100"/>
        </p:scale>
        <p:origin x="7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8" d="100"/>
          <a:sy n="38" d="100"/>
        </p:scale>
        <p:origin x="-2376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02.09.2020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02.09.2020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riscv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49157" y="657746"/>
            <a:ext cx="3701587" cy="1257143"/>
          </a:xfrm>
          <a:prstGeom prst="rect">
            <a:avLst/>
          </a:prstGeom>
        </p:spPr>
      </p:pic>
      <p:sp>
        <p:nvSpPr>
          <p:cNvPr id="12" name="Rectangle 5"/>
          <p:cNvSpPr/>
          <p:nvPr userDrawn="1"/>
        </p:nvSpPr>
        <p:spPr>
          <a:xfrm>
            <a:off x="-1" y="2351712"/>
            <a:ext cx="12192001" cy="1603772"/>
          </a:xfrm>
          <a:prstGeom prst="rect">
            <a:avLst/>
          </a:prstGeom>
          <a:solidFill>
            <a:srgbClr val="273272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296610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3961199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351852"/>
            <a:ext cx="12192000" cy="1597231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1E3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73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defRPr>
                <a:solidFill>
                  <a:srgbClr val="273272"/>
                </a:solidFill>
              </a:defRPr>
            </a:lvl1pPr>
            <a:lvl2pPr>
              <a:defRPr>
                <a:solidFill>
                  <a:srgbClr val="273272"/>
                </a:solidFill>
              </a:defRPr>
            </a:lvl2pPr>
            <a:lvl3pPr>
              <a:defRPr>
                <a:solidFill>
                  <a:srgbClr val="273272"/>
                </a:solidFill>
              </a:defRPr>
            </a:lvl3pPr>
            <a:lvl4pPr>
              <a:defRPr>
                <a:solidFill>
                  <a:srgbClr val="273272"/>
                </a:solidFill>
              </a:defRPr>
            </a:lvl4pPr>
            <a:lvl5pPr>
              <a:defRPr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64475" y="172072"/>
            <a:ext cx="7729794" cy="728001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/>
          </a:bodyPr>
          <a:lstStyle/>
          <a:p>
            <a:endParaRPr lang="ru-RU" sz="4400" b="0" dirty="0">
              <a:solidFill>
                <a:srgbClr val="273272"/>
              </a:solidFill>
              <a:latin typeface="+mj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>
              <a:lnSpc>
                <a:spcPct val="100000"/>
              </a:lnSpc>
              <a:defRPr b="1">
                <a:solidFill>
                  <a:srgbClr val="273272"/>
                </a:solidFill>
              </a:defRPr>
            </a:lvl1pPr>
          </a:lstStyle>
          <a:p>
            <a:r>
              <a:rPr lang="en-US" dirty="0" smtClean="0"/>
              <a:t>MicroTESK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ulp-platform" TargetMode="External"/><Relationship Id="rId3" Type="http://schemas.openxmlformats.org/officeDocument/2006/relationships/hyperlink" Target="https://riscv.org/" TargetMode="External"/><Relationship Id="rId7" Type="http://schemas.openxmlformats.org/officeDocument/2006/relationships/hyperlink" Target="https://pulp-platform.org/" TargetMode="External"/><Relationship Id="rId2" Type="http://schemas.openxmlformats.org/officeDocument/2006/relationships/hyperlink" Target="https://en.wikipedia.org/wiki/RISC-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ifive.com/" TargetMode="External"/><Relationship Id="rId5" Type="http://schemas.openxmlformats.org/officeDocument/2006/relationships/hyperlink" Target="https://github.com/riscv" TargetMode="External"/><Relationship Id="rId4" Type="http://schemas.openxmlformats.org/officeDocument/2006/relationships/hyperlink" Target="https://riscv.org/technical/specification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ISC-V#Design" TargetMode="External"/><Relationship Id="rId2" Type="http://schemas.openxmlformats.org/officeDocument/2006/relationships/hyperlink" Target="http://riscvbook.com/greencard-2018121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iscv/riscv-isa-manual/releases/download/draft-20200727-8088ba4/riscv-privileged.pdf" TargetMode="External"/><Relationship Id="rId4" Type="http://schemas.openxmlformats.org/officeDocument/2006/relationships/hyperlink" Target="https://github.com/riscv/riscv-isa-manual/releases/download/draft-20200727-8088ba4/riscv-spec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iscv.org/exchange/softwar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ISC-V#Implementations" TargetMode="External"/><Relationship Id="rId2" Type="http://schemas.openxmlformats.org/officeDocument/2006/relationships/hyperlink" Target="https://riscv.org/exchange/cores-s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sevier.com/books/computer-architecture/hennessy/978-0-12-811905-1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s://www.elsevier.com/books/computer-organization-and-design-risc-v-edition/patterson/978-0-12-812275-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hyperlink" Target="http://riscvboo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382883"/>
            <a:ext cx="12192000" cy="1691640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RISC-V:</a:t>
            </a:r>
            <a:r>
              <a:rPr lang="en-US" b="1" dirty="0" smtClean="0"/>
              <a:t> Open-Source Hardware Ecosystem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828945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000" dirty="0" smtClean="0"/>
              <a:t>Andrei Tatarnikov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7B217"/>
                </a:solidFill>
              </a:rPr>
              <a:t>RISC-V</a:t>
            </a:r>
            <a:r>
              <a:rPr lang="en-US" dirty="0" smtClean="0"/>
              <a:t> </a:t>
            </a:r>
            <a:r>
              <a:rPr lang="en-US" b="1" dirty="0" smtClean="0"/>
              <a:t>	        </a:t>
            </a:r>
            <a:r>
              <a:rPr lang="en-US" b="1" dirty="0" smtClean="0">
                <a:solidFill>
                  <a:schemeClr val="tx1"/>
                </a:solidFill>
              </a:rPr>
              <a:t>References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78103"/>
            <a:ext cx="10763992" cy="42321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en.wikipedia.org/wiki/RISC-V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>
                <a:hlinkClick r:id="rId3"/>
              </a:rPr>
              <a:t>https://riscv.org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>
                <a:hlinkClick r:id="rId4"/>
              </a:rPr>
              <a:t>https://riscv.org/technical/specifications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github.com/riscv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>
                <a:hlinkClick r:id="rId6"/>
              </a:rPr>
              <a:t>https://www.sifive.com</a:t>
            </a:r>
            <a:r>
              <a:rPr lang="en-US" sz="2000" dirty="0" smtClean="0">
                <a:hlinkClick r:id="rId6"/>
              </a:rPr>
              <a:t>/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>
                <a:hlinkClick r:id="rId7"/>
              </a:rPr>
              <a:t>https://pulp-platform.org</a:t>
            </a:r>
            <a:r>
              <a:rPr lang="en-US" sz="2000" dirty="0" smtClean="0">
                <a:hlinkClick r:id="rId7"/>
              </a:rPr>
              <a:t>/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>
                <a:hlinkClick r:id="rId8"/>
              </a:rPr>
              <a:t>https://github.com/pulp-platform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55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334555" y="799098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Thank You</a:t>
            </a:r>
            <a:r>
              <a:rPr lang="en-US" dirty="0" smtClean="0"/>
              <a:t>!	Questions</a:t>
            </a:r>
            <a:r>
              <a:rPr lang="en-US" sz="4000" dirty="0" smtClean="0"/>
              <a:t>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Reduced Instruction Set Computing (RISC) </a:t>
            </a:r>
            <a:r>
              <a:rPr lang="en-US" sz="2600" dirty="0" smtClean="0">
                <a:solidFill>
                  <a:schemeClr val="tx1"/>
                </a:solidFill>
              </a:rPr>
              <a:t>concept was proposed by  teams of researches at </a:t>
            </a:r>
            <a:r>
              <a:rPr lang="en-US" sz="2600" b="1" dirty="0" smtClean="0">
                <a:solidFill>
                  <a:schemeClr val="tx1"/>
                </a:solidFill>
              </a:rPr>
              <a:t>Stanford </a:t>
            </a:r>
            <a:r>
              <a:rPr lang="en-US" sz="2600" b="1" dirty="0">
                <a:solidFill>
                  <a:schemeClr val="tx1"/>
                </a:solidFill>
              </a:rPr>
              <a:t>University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(John Hennessy</a:t>
            </a:r>
            <a:r>
              <a:rPr lang="en-US" sz="2600" dirty="0">
                <a:solidFill>
                  <a:schemeClr val="tx1"/>
                </a:solidFill>
              </a:rPr>
              <a:t>) </a:t>
            </a:r>
            <a:r>
              <a:rPr lang="en-US" sz="2600" dirty="0" smtClean="0">
                <a:solidFill>
                  <a:schemeClr val="tx1"/>
                </a:solidFill>
              </a:rPr>
              <a:t>and </a:t>
            </a:r>
            <a:r>
              <a:rPr lang="en-US" sz="2600" b="1" dirty="0" smtClean="0">
                <a:solidFill>
                  <a:schemeClr val="tx1"/>
                </a:solidFill>
              </a:rPr>
              <a:t>University of California Berkeley </a:t>
            </a:r>
            <a:r>
              <a:rPr lang="en-US" sz="2600" dirty="0" smtClean="0">
                <a:solidFill>
                  <a:schemeClr val="tx1"/>
                </a:solidFill>
              </a:rPr>
              <a:t>(David Paterson) in </a:t>
            </a:r>
            <a:r>
              <a:rPr lang="en-US" sz="2600" b="1" dirty="0" smtClean="0">
                <a:solidFill>
                  <a:schemeClr val="tx1"/>
                </a:solidFill>
              </a:rPr>
              <a:t>early 1980s</a:t>
            </a:r>
            <a:r>
              <a:rPr lang="en-US" sz="2600" dirty="0" smtClean="0">
                <a:solidFill>
                  <a:schemeClr val="tx1"/>
                </a:solidFill>
              </a:rPr>
              <a:t> as an alternative of Complex Instruction Set Computing (CISC) dominating at that time.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RISC Principles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200" dirty="0" smtClean="0">
                <a:solidFill>
                  <a:schemeClr val="tx1"/>
                </a:solidFill>
              </a:rPr>
              <a:t>All instructions are executed by hardware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200" dirty="0" smtClean="0">
                <a:solidFill>
                  <a:schemeClr val="tx1"/>
                </a:solidFill>
              </a:rPr>
              <a:t>Maximize the rate at which instructions are </a:t>
            </a:r>
            <a:r>
              <a:rPr lang="en-US" sz="3200" dirty="0">
                <a:solidFill>
                  <a:schemeClr val="tx1"/>
                </a:solidFill>
              </a:rPr>
              <a:t>i</a:t>
            </a:r>
            <a:r>
              <a:rPr lang="en-US" sz="3200" dirty="0" smtClean="0">
                <a:solidFill>
                  <a:schemeClr val="tx1"/>
                </a:solidFill>
              </a:rPr>
              <a:t>ssued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200" dirty="0" smtClean="0">
                <a:solidFill>
                  <a:schemeClr val="tx1"/>
                </a:solidFill>
              </a:rPr>
              <a:t>Instructions should be easy to decode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200" dirty="0" smtClean="0">
                <a:solidFill>
                  <a:schemeClr val="tx1"/>
                </a:solidFill>
              </a:rPr>
              <a:t>Only loads and stores should reference memory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200" dirty="0" smtClean="0">
                <a:solidFill>
                  <a:schemeClr val="tx1"/>
                </a:solidFill>
              </a:rPr>
              <a:t>Provide plenty of registers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sz="4000" dirty="0" smtClean="0">
                <a:solidFill>
                  <a:srgbClr val="FF6600"/>
                </a:solidFill>
              </a:rPr>
              <a:t>History              </a:t>
            </a:r>
            <a:r>
              <a:rPr lang="en-US" sz="4000" dirty="0" smtClean="0">
                <a:solidFill>
                  <a:schemeClr val="tx1"/>
                </a:solidFill>
              </a:rPr>
              <a:t>Reduced Instruction Set Computing (RISC)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57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RISC-V           </a:t>
            </a:r>
            <a:r>
              <a:rPr lang="en-US" dirty="0" smtClean="0">
                <a:solidFill>
                  <a:schemeClr val="tx1"/>
                </a:solidFill>
              </a:rPr>
              <a:t>Development</a:t>
            </a:r>
            <a:endParaRPr lang="en-US" b="0" dirty="0">
              <a:solidFill>
                <a:srgbClr val="1E3272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776870" y="2146851"/>
            <a:ext cx="4273826" cy="3458818"/>
          </a:xfrm>
          <a:prstGeom prst="triangle">
            <a:avLst/>
          </a:prstGeom>
          <a:noFill/>
          <a:ln w="50800">
            <a:solidFill>
              <a:srgbClr val="F07F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11355" y="5406887"/>
            <a:ext cx="1977887" cy="52677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 fontScale="77500" lnSpcReduction="20000"/>
          </a:bodyPr>
          <a:lstStyle/>
          <a:p>
            <a:r>
              <a:rPr lang="en-US" sz="4800" b="1" dirty="0" smtClean="0">
                <a:solidFill>
                  <a:srgbClr val="273272"/>
                </a:solidFill>
                <a:latin typeface="+mj-lt"/>
              </a:rPr>
              <a:t>Education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38324" y="5317436"/>
            <a:ext cx="1977887" cy="52677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 fontScale="77500" lnSpcReduction="20000"/>
          </a:bodyPr>
          <a:lstStyle/>
          <a:p>
            <a:r>
              <a:rPr lang="en-US" sz="4800" b="1" dirty="0" smtClean="0">
                <a:solidFill>
                  <a:srgbClr val="273272"/>
                </a:solidFill>
                <a:latin typeface="+mj-lt"/>
              </a:rPr>
              <a:t>Industry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4656" y="1384852"/>
            <a:ext cx="1977887" cy="52677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 fontScale="77500" lnSpcReduction="20000"/>
          </a:bodyPr>
          <a:lstStyle/>
          <a:p>
            <a:r>
              <a:rPr lang="en-US" sz="4800" b="1" dirty="0" smtClean="0">
                <a:solidFill>
                  <a:srgbClr val="273272"/>
                </a:solidFill>
                <a:latin typeface="+mj-lt"/>
              </a:rPr>
              <a:t>Research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4838" y="4181061"/>
            <a:ext cx="1977887" cy="52677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 fontScale="70000" lnSpcReduction="20000"/>
          </a:bodyPr>
          <a:lstStyle/>
          <a:p>
            <a:r>
              <a:rPr lang="en-US" sz="4800" b="1" dirty="0" smtClean="0">
                <a:solidFill>
                  <a:srgbClr val="273272"/>
                </a:solidFill>
                <a:latin typeface="+mj-lt"/>
              </a:rPr>
              <a:t>Innovation</a:t>
            </a:r>
          </a:p>
        </p:txBody>
      </p:sp>
      <p:pic>
        <p:nvPicPr>
          <p:cNvPr id="4100" name="Picture 4" descr="File:RISC-V-logo-square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719" y="2299248"/>
            <a:ext cx="2057400" cy="16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Postdoctoral Fellowship Program in Chinese Buddhism 2019–2021, University  of California, Berkeley, USA - ARMAC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98" y="2116481"/>
            <a:ext cx="4000000" cy="21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5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88602"/>
            <a:ext cx="10880034" cy="539291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sz="5100" dirty="0" smtClean="0">
                <a:solidFill>
                  <a:schemeClr val="tx1"/>
                </a:solidFill>
              </a:rPr>
              <a:t>Open and Free Instruction Set Architecture (ISA)</a:t>
            </a:r>
          </a:p>
          <a:p>
            <a:pPr>
              <a:lnSpc>
                <a:spcPct val="170000"/>
              </a:lnSpc>
            </a:pPr>
            <a:r>
              <a:rPr lang="en-US" sz="5100" dirty="0" smtClean="0">
                <a:solidFill>
                  <a:schemeClr val="tx1"/>
                </a:solidFill>
              </a:rPr>
              <a:t>Introduced by University of California Berkeley in 2010 </a:t>
            </a:r>
          </a:p>
          <a:p>
            <a:pPr>
              <a:lnSpc>
                <a:spcPct val="170000"/>
              </a:lnSpc>
            </a:pPr>
            <a:r>
              <a:rPr lang="en-US" sz="5100" dirty="0" smtClean="0">
                <a:solidFill>
                  <a:schemeClr val="tx1"/>
                </a:solidFill>
              </a:rPr>
              <a:t>Maintained </a:t>
            </a:r>
            <a:r>
              <a:rPr lang="en-US" sz="5100" dirty="0">
                <a:solidFill>
                  <a:schemeClr val="tx1"/>
                </a:solidFill>
              </a:rPr>
              <a:t>by RISC-V </a:t>
            </a:r>
            <a:r>
              <a:rPr lang="en-US" sz="5100" dirty="0" smtClean="0">
                <a:solidFill>
                  <a:schemeClr val="tx1"/>
                </a:solidFill>
              </a:rPr>
              <a:t>Foundation (Moved to Switzerland </a:t>
            </a:r>
            <a:r>
              <a:rPr lang="en-US" sz="5100" dirty="0">
                <a:solidFill>
                  <a:schemeClr val="tx1"/>
                </a:solidFill>
              </a:rPr>
              <a:t>to A</a:t>
            </a:r>
            <a:r>
              <a:rPr lang="en-US" sz="5100" dirty="0" smtClean="0">
                <a:solidFill>
                  <a:schemeClr val="tx1"/>
                </a:solidFill>
              </a:rPr>
              <a:t>void </a:t>
            </a:r>
            <a:r>
              <a:rPr lang="en-US" sz="5100" dirty="0">
                <a:solidFill>
                  <a:schemeClr val="tx1"/>
                </a:solidFill>
              </a:rPr>
              <a:t>U.S. </a:t>
            </a:r>
            <a:r>
              <a:rPr lang="en-US" sz="5100" dirty="0" smtClean="0">
                <a:solidFill>
                  <a:schemeClr val="tx1"/>
                </a:solidFill>
              </a:rPr>
              <a:t>Trade </a:t>
            </a:r>
            <a:r>
              <a:rPr lang="en-US" sz="5100" dirty="0">
                <a:solidFill>
                  <a:schemeClr val="tx1"/>
                </a:solidFill>
              </a:rPr>
              <a:t>R</a:t>
            </a:r>
            <a:r>
              <a:rPr lang="en-US" sz="5100" dirty="0" smtClean="0">
                <a:solidFill>
                  <a:schemeClr val="tx1"/>
                </a:solidFill>
              </a:rPr>
              <a:t>egulations</a:t>
            </a:r>
          </a:p>
          <a:p>
            <a:pPr>
              <a:lnSpc>
                <a:spcPct val="170000"/>
              </a:lnSpc>
            </a:pPr>
            <a:r>
              <a:rPr lang="en-US" sz="5100" dirty="0" smtClean="0">
                <a:solidFill>
                  <a:schemeClr val="tx1"/>
                </a:solidFill>
              </a:rPr>
              <a:t>Positioned as a Wide-Purpose Configurable ISA (from </a:t>
            </a:r>
            <a:r>
              <a:rPr lang="en-US" sz="5100" dirty="0" err="1" smtClean="0">
                <a:solidFill>
                  <a:schemeClr val="tx1"/>
                </a:solidFill>
              </a:rPr>
              <a:t>IoT</a:t>
            </a:r>
            <a:r>
              <a:rPr lang="en-US" sz="5100" dirty="0" smtClean="0">
                <a:solidFill>
                  <a:schemeClr val="tx1"/>
                </a:solidFill>
              </a:rPr>
              <a:t> to mainframes)</a:t>
            </a:r>
          </a:p>
          <a:p>
            <a:pPr>
              <a:lnSpc>
                <a:spcPct val="170000"/>
              </a:lnSpc>
            </a:pPr>
            <a:r>
              <a:rPr lang="en-US" sz="5100" dirty="0" smtClean="0">
                <a:solidFill>
                  <a:schemeClr val="tx1"/>
                </a:solidFill>
              </a:rPr>
              <a:t>Gets a Wide Support from IT Companies and Universities</a:t>
            </a:r>
          </a:p>
          <a:p>
            <a:pPr>
              <a:lnSpc>
                <a:spcPct val="170000"/>
              </a:lnSpc>
            </a:pPr>
            <a:r>
              <a:rPr lang="en-US" sz="5100" dirty="0">
                <a:solidFill>
                  <a:schemeClr val="tx1"/>
                </a:solidFill>
              </a:rPr>
              <a:t>Open-Source Implementations of RISC-V Designs are Available</a:t>
            </a:r>
          </a:p>
          <a:p>
            <a:pPr>
              <a:lnSpc>
                <a:spcPct val="170000"/>
              </a:lnSpc>
            </a:pPr>
            <a:r>
              <a:rPr lang="en-US" sz="5100" dirty="0" smtClean="0">
                <a:solidFill>
                  <a:schemeClr val="tx1"/>
                </a:solidFill>
              </a:rPr>
              <a:t>First Chips Manufactured by Several Vendors are Available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6600"/>
                </a:solidFill>
              </a:rPr>
              <a:t>RISC-V </a:t>
            </a:r>
            <a:r>
              <a:rPr lang="en-US" dirty="0" smtClean="0"/>
              <a:t>         </a:t>
            </a:r>
            <a:r>
              <a:rPr lang="en-US" dirty="0" smtClean="0">
                <a:solidFill>
                  <a:schemeClr val="tx1"/>
                </a:solidFill>
              </a:rPr>
              <a:t>Main Facts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7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8049"/>
            <a:ext cx="10515600" cy="84021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Community   </a:t>
            </a:r>
            <a:r>
              <a:rPr lang="en-US" dirty="0" smtClean="0">
                <a:solidFill>
                  <a:schemeClr val="tx1"/>
                </a:solidFill>
              </a:rPr>
              <a:t>Foundation Members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1200775"/>
            <a:ext cx="7877175" cy="3800475"/>
          </a:xfrm>
          <a:prstGeom prst="rect">
            <a:avLst/>
          </a:prstGeom>
        </p:spPr>
      </p:pic>
      <p:sp>
        <p:nvSpPr>
          <p:cNvPr id="10" name="Содержимое 1"/>
          <p:cNvSpPr>
            <a:spLocks noGrp="1"/>
          </p:cNvSpPr>
          <p:nvPr>
            <p:ph idx="1"/>
          </p:nvPr>
        </p:nvSpPr>
        <p:spPr>
          <a:xfrm>
            <a:off x="646384" y="5160273"/>
            <a:ext cx="10863131" cy="89265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b="1" dirty="0" smtClean="0"/>
              <a:t>Wide Support of IT Companies (except Intel and ARM) and Universities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6470374" y="4512367"/>
            <a:ext cx="3289852" cy="528639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1E3272"/>
                </a:solidFill>
                <a:latin typeface="+mj-lt"/>
              </a:rPr>
              <a:t>and many others…</a:t>
            </a:r>
          </a:p>
        </p:txBody>
      </p:sp>
    </p:spTree>
    <p:extLst>
      <p:ext uri="{BB962C8B-B14F-4D97-AF65-F5344CB8AC3E}">
        <p14:creationId xmlns:p14="http://schemas.microsoft.com/office/powerpoint/2010/main" val="154610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 smtClean="0"/>
              <a:t>General Information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/>
              <a:t>Load-Store ISA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/>
              <a:t>Fixed instruction size (32 bits or 16 bits)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/>
              <a:t>Support for 32- and 64-bit word size (128-bits are considered)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/>
              <a:t>32 general-purpose registers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Configurable: RV32I, RV64I, RV128I, RV32M, RV64M, RV32A, RV64A, RV32F, RV64F, RV32D, </a:t>
            </a:r>
            <a:r>
              <a:rPr lang="en-US" sz="2000" dirty="0" smtClean="0"/>
              <a:t>RV64D</a:t>
            </a:r>
            <a:endParaRPr lang="en-US" sz="2000" dirty="0">
              <a:hlinkClick r:id="rId2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smtClean="0"/>
              <a:t>Details</a:t>
            </a:r>
            <a:endParaRPr lang="en-US" sz="2000" b="1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://6004.mit.edu/web/_</a:t>
            </a:r>
            <a:r>
              <a:rPr lang="en-US" sz="2000" dirty="0" smtClean="0">
                <a:hlinkClick r:id="rId2"/>
              </a:rPr>
              <a:t>static/fall20/resources/fa19/L0</a:t>
            </a:r>
            <a:r>
              <a:rPr lang="ru-RU" sz="2000" dirty="0" smtClean="0">
                <a:hlinkClick r:id="rId2"/>
              </a:rPr>
              <a:t>2</a:t>
            </a:r>
            <a:r>
              <a:rPr lang="en-US" sz="2000" dirty="0" smtClean="0">
                <a:hlinkClick r:id="rId2"/>
              </a:rPr>
              <a:t>.pdf</a:t>
            </a:r>
            <a:endParaRPr lang="en-US" sz="2000" dirty="0" smtClean="0">
              <a:hlinkClick r:id="rId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riscvbook.com/greencard-20181213.pdf</a:t>
            </a:r>
            <a:endParaRPr lang="en-US" sz="20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en.wikipedia.org/wiki/RISC-V#Design</a:t>
            </a:r>
            <a:endParaRPr lang="en-US" sz="20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github.com/riscv/riscv-isa-manual/releases/download/draft-20200727-8088ba4/riscv-spec.pdf</a:t>
            </a:r>
            <a:endParaRPr lang="en-US" sz="20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github.com/riscv/riscv-isa-manual/releases/download/draft-20200727-8088ba4/riscv-privileged.pdf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6600"/>
                </a:solidFill>
              </a:rPr>
              <a:t>RISC-V          </a:t>
            </a:r>
            <a:r>
              <a:rPr lang="en-US" dirty="0" smtClean="0"/>
              <a:t> Instruction Set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See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https://riscv.org/exchange/software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GCC, Clang/LLVM	, </a:t>
            </a:r>
            <a:r>
              <a:rPr lang="en-US" dirty="0" err="1" smtClean="0"/>
              <a:t>glibs</a:t>
            </a:r>
            <a:endParaRPr lang="en-US" dirty="0" smtClean="0"/>
          </a:p>
          <a:p>
            <a:r>
              <a:rPr lang="en-US" dirty="0" smtClean="0"/>
              <a:t>Linux Kernel</a:t>
            </a:r>
          </a:p>
          <a:p>
            <a:r>
              <a:rPr lang="en-US" dirty="0" smtClean="0"/>
              <a:t>Linux Distributions</a:t>
            </a:r>
            <a:r>
              <a:rPr lang="en-US" dirty="0"/>
              <a:t>: Fedora, </a:t>
            </a:r>
            <a:r>
              <a:rPr lang="en-US" dirty="0" err="1"/>
              <a:t>Debian</a:t>
            </a:r>
            <a:r>
              <a:rPr lang="en-US" dirty="0"/>
              <a:t>, </a:t>
            </a:r>
            <a:r>
              <a:rPr lang="en-US" dirty="0" err="1"/>
              <a:t>OpenMandriva</a:t>
            </a:r>
            <a:r>
              <a:rPr lang="en-US" dirty="0"/>
              <a:t>, </a:t>
            </a:r>
            <a:r>
              <a:rPr lang="en-US" dirty="0" err="1"/>
              <a:t>openSUSE</a:t>
            </a:r>
            <a:r>
              <a:rPr lang="en-US" dirty="0"/>
              <a:t>,  Gentoo, Parabola, </a:t>
            </a:r>
            <a:r>
              <a:rPr lang="en-US" dirty="0" err="1"/>
              <a:t>Ataraxia</a:t>
            </a:r>
            <a:endParaRPr lang="en-US" dirty="0" smtClean="0"/>
          </a:p>
          <a:p>
            <a:r>
              <a:rPr lang="en-US" dirty="0" smtClean="0"/>
              <a:t>QEMU</a:t>
            </a:r>
          </a:p>
          <a:p>
            <a:r>
              <a:rPr lang="en-US" dirty="0" smtClean="0"/>
              <a:t>Go</a:t>
            </a:r>
          </a:p>
          <a:p>
            <a:r>
              <a:rPr lang="en-US" dirty="0" err="1" smtClean="0"/>
              <a:t>OpenJDK</a:t>
            </a:r>
            <a:endParaRPr lang="en-US" dirty="0" smtClean="0"/>
          </a:p>
          <a:p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6600"/>
                </a:solidFill>
              </a:rPr>
              <a:t>RISC-V		</a:t>
            </a:r>
            <a:r>
              <a:rPr lang="en-US" dirty="0" smtClean="0"/>
              <a:t>Software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See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https://riscv.org/exchange/cores-socs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https://en.wikipedia.org/wiki/RISC-V#Implementations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6600"/>
                </a:solidFill>
              </a:rPr>
              <a:t>RISC-V       </a:t>
            </a:r>
            <a:r>
              <a:rPr lang="en-US" dirty="0" smtClean="0"/>
              <a:t>    Available Cores</a:t>
            </a:r>
            <a:endParaRPr lang="en-US" dirty="0"/>
          </a:p>
        </p:txBody>
      </p:sp>
      <p:pic>
        <p:nvPicPr>
          <p:cNvPr id="2050" name="Picture 2" descr="https://raw.githubusercontent.com/andrewt0301/hse-acos-course/master/docs/images/hifive-unleash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286" y="2427392"/>
            <a:ext cx="5589242" cy="383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17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08023"/>
            <a:ext cx="10515600" cy="4997896"/>
          </a:xfrm>
        </p:spPr>
        <p:txBody>
          <a:bodyPr>
            <a:normAutofit/>
          </a:bodyPr>
          <a:lstStyle/>
          <a:p>
            <a:r>
              <a:rPr lang="en-US" dirty="0" smtClean="0"/>
              <a:t>David Patterson</a:t>
            </a:r>
            <a:r>
              <a:rPr lang="en-US" dirty="0"/>
              <a:t>, John </a:t>
            </a:r>
            <a:r>
              <a:rPr lang="en-US" dirty="0" smtClean="0"/>
              <a:t>Hennessy</a:t>
            </a:r>
            <a:r>
              <a:rPr lang="en-US" dirty="0"/>
              <a:t>. </a:t>
            </a:r>
            <a:r>
              <a:rPr lang="en-US" dirty="0">
                <a:hlinkClick r:id="rId2"/>
              </a:rPr>
              <a:t>Computer Organization and Design RISC-V Edition: The Hardware Software Interface.</a:t>
            </a:r>
            <a:r>
              <a:rPr lang="en-US" dirty="0"/>
              <a:t> 1st Edition. </a:t>
            </a:r>
            <a:r>
              <a:rPr lang="en-US" dirty="0" smtClean="0"/>
              <a:t>2017</a:t>
            </a:r>
          </a:p>
          <a:p>
            <a:r>
              <a:rPr lang="en-US" dirty="0"/>
              <a:t>John </a:t>
            </a:r>
            <a:r>
              <a:rPr lang="en-US" dirty="0" smtClean="0"/>
              <a:t>Hennessy </a:t>
            </a:r>
            <a:r>
              <a:rPr lang="en-US" dirty="0"/>
              <a:t>David </a:t>
            </a:r>
            <a:r>
              <a:rPr lang="en-US" dirty="0" smtClean="0"/>
              <a:t>Patterson</a:t>
            </a:r>
            <a:r>
              <a:rPr lang="en-US" dirty="0"/>
              <a:t>. </a:t>
            </a:r>
            <a:r>
              <a:rPr lang="en-US" dirty="0">
                <a:hlinkClick r:id="rId3"/>
              </a:rPr>
              <a:t>Computer Architecture: A Quantitative Approach.</a:t>
            </a:r>
            <a:r>
              <a:rPr lang="en-US" dirty="0"/>
              <a:t> 6th Edition. 2017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David Patterson, </a:t>
            </a:r>
            <a:r>
              <a:rPr lang="en-US" dirty="0"/>
              <a:t>Andrew Waterman. </a:t>
            </a:r>
            <a:r>
              <a:rPr lang="en-US" dirty="0">
                <a:hlinkClick r:id="rId4"/>
              </a:rPr>
              <a:t>The RISC-V Reader: An Open Architecture Atlas. </a:t>
            </a:r>
            <a:r>
              <a:rPr lang="en-US" dirty="0" smtClean="0"/>
              <a:t>1st Editions. 2017</a:t>
            </a:r>
            <a:r>
              <a:rPr lang="en-US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7B217"/>
                </a:solidFill>
              </a:rPr>
              <a:t>RISC-V</a:t>
            </a:r>
            <a:r>
              <a:rPr lang="ru-RU" dirty="0"/>
              <a:t>   </a:t>
            </a:r>
            <a:r>
              <a:rPr lang="en-US" dirty="0"/>
              <a:t> </a:t>
            </a:r>
            <a:r>
              <a:rPr lang="ru-RU" dirty="0"/>
              <a:t>За</a:t>
            </a:r>
            <a:r>
              <a:rPr lang="en-US" dirty="0"/>
              <a:t>    Textbooks</a:t>
            </a:r>
          </a:p>
        </p:txBody>
      </p:sp>
      <p:pic>
        <p:nvPicPr>
          <p:cNvPr id="1026" name="Picture 2" descr="https://secure-ecsd.elsevier.com/covers/80/Tango2/large/978012812275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786" y="4279570"/>
            <a:ext cx="188595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secure-ecsd.elsevier.com/covers/80/Tango2/large/978012811905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5" y="4246803"/>
            <a:ext cx="188595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s://riscv.org/wp-content/uploads/2017/09/RISC-VreaderFrontCoverSmall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64" y="4299448"/>
            <a:ext cx="1825874" cy="22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5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3877</TotalTime>
  <Words>344</Words>
  <Application>Microsoft Office PowerPoint</Application>
  <PresentationFormat>Widescreen</PresentationFormat>
  <Paragraphs>91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Тема Office</vt:lpstr>
      <vt:lpstr>RISC-V: Open-Source Hardware Ecosystem</vt:lpstr>
      <vt:lpstr> History              Reduced Instruction Set Computing (RISC)</vt:lpstr>
      <vt:lpstr>RISC-V           Development</vt:lpstr>
      <vt:lpstr> RISC-V          Main Facts</vt:lpstr>
      <vt:lpstr>Community   Foundation Members</vt:lpstr>
      <vt:lpstr> RISC-V           Instruction Set Architecture</vt:lpstr>
      <vt:lpstr> RISC-V  Software Tools</vt:lpstr>
      <vt:lpstr> RISC-V           Available Cores</vt:lpstr>
      <vt:lpstr>RISC-V    За    Textbooks</vt:lpstr>
      <vt:lpstr>RISC-V          References</vt:lpstr>
      <vt:lpstr>Thank You!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Specification-Based Test Program Generation for ARM VMSAv8 MMUs</dc:title>
  <dc:creator>Alexander Kamkin</dc:creator>
  <cp:lastModifiedBy>Andrei Tatarnikov</cp:lastModifiedBy>
  <cp:revision>1289</cp:revision>
  <dcterms:created xsi:type="dcterms:W3CDTF">2015-11-11T03:30:50Z</dcterms:created>
  <dcterms:modified xsi:type="dcterms:W3CDTF">2020-09-02T15:08:45Z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(2)KTLKCjL2ShmRhWhFd5HkfOG+4BGNEneoNsAQsWIz+d1bzEjrnfiLgnSuKPNzT8YvhaN8borl
HgpHYBf97wKusNDOoF4zXTaQzFp3kJ4Jlq1N+legos2xKlzeiXs209ubit1ReHLKnRlnwNLo
aKqyGNTiodXoHU/+b+CLfADylpfeEoK9GQfOsOtjXMSfiDxeiouMSv8v6ENtRp5Pcfw0Rpk3
jzgIKsSirXwlp3wP9T</vt:lpwstr>
  </property>
  <property fmtid="{D5CDD505-2E9C-101B-9397-08002B2CF9AE}" pid="3" name="_2015_ms_pID_7253431">
    <vt:lpwstr>uDf+hoVFTwMZLEsxSmz2YO/7FbAbBRYT7eM5izgdZOIb2w7rdFEiYt
J9YWhp/bq2Pfz9Fx4jSGgtmo62N3oCglYdjszioHnPsCJBrAdUWRzU3aSFIAkcgQyTOC3q2t
bH5E5ZPtpk+Z5MYluqJ9l+KMTqPoo/hM1+wRHGVYTr0gv+7qFZMaC8ZHkFGgimaEFf+jOAry
xPiLsM7DbjPOOhLW</vt:lpwstr>
  </property>
</Properties>
</file>