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6" r:id="rId3"/>
    <p:sldId id="273" r:id="rId4"/>
    <p:sldId id="274" r:id="rId5"/>
    <p:sldId id="277" r:id="rId6"/>
    <p:sldId id="280" r:id="rId7"/>
    <p:sldId id="282" r:id="rId8"/>
    <p:sldId id="283" r:id="rId9"/>
    <p:sldId id="284" r:id="rId10"/>
    <p:sldId id="285" r:id="rId11"/>
    <p:sldId id="279" r:id="rId12"/>
    <p:sldId id="281" r:id="rId13"/>
    <p:sldId id="278" r:id="rId14"/>
    <p:sldId id="275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5CB5"/>
    <a:srgbClr val="F7B217"/>
    <a:srgbClr val="1E3272"/>
    <a:srgbClr val="F8BA30"/>
    <a:srgbClr val="273272"/>
    <a:srgbClr val="FF6600"/>
    <a:srgbClr val="F07F09"/>
    <a:srgbClr val="FFC000"/>
    <a:srgbClr val="2E5E8E"/>
    <a:srgbClr val="2244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18.10.2020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18.10.2020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ndrewt0301.github.io/hse-acos-cours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1</a:t>
            </a:r>
            <a:r>
              <a:rPr lang="en-US" b="1" smtClean="0"/>
              <a:t>: Introduction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480935"/>
              </p:ext>
            </p:extLst>
          </p:nvPr>
        </p:nvGraphicFramePr>
        <p:xfrm>
          <a:off x="1981200" y="1164336"/>
          <a:ext cx="8229600" cy="4583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99288"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Feature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smtClean="0">
                          <a:solidFill>
                            <a:srgbClr val="F7B217"/>
                          </a:solidFill>
                        </a:rPr>
                        <a:t>Specifiction</a:t>
                      </a:r>
                      <a:endParaRPr lang="en-US" sz="280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319191">
                <a:tc>
                  <a:txBody>
                    <a:bodyPr/>
                    <a:lstStyle/>
                    <a:p>
                      <a:r>
                        <a:rPr lang="en-US" sz="2000" smtClean="0"/>
                        <a:t>Model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MacBook Pro 9,1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Name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Quad-Core Intel Core i7</a:t>
                      </a:r>
                      <a:endParaRPr lang="en-US" sz="2000"/>
                    </a:p>
                  </a:txBody>
                  <a:tcPr/>
                </a:tc>
              </a:tr>
              <a:tr h="453649">
                <a:tc>
                  <a:txBody>
                    <a:bodyPr/>
                    <a:lstStyle/>
                    <a:p>
                      <a:r>
                        <a:rPr lang="en-US" sz="2000" smtClean="0"/>
                        <a:t>Processor Speed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2,3 GHz</a:t>
                      </a:r>
                      <a:endParaRPr lang="en-US" sz="2000"/>
                    </a:p>
                  </a:txBody>
                  <a:tcPr/>
                </a:tc>
              </a:tr>
              <a:tr h="273471">
                <a:tc>
                  <a:txBody>
                    <a:bodyPr/>
                    <a:lstStyle/>
                    <a:p>
                      <a:r>
                        <a:rPr lang="en-US" sz="2000" smtClean="0"/>
                        <a:t>Number of Processors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1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Total Number of Cores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Floating-point operations per cycle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209463">
                <a:tc>
                  <a:txBody>
                    <a:bodyPr/>
                    <a:lstStyle/>
                    <a:p>
                      <a:r>
                        <a:rPr lang="en-US" sz="2000" smtClean="0"/>
                        <a:t>L2 Cache (per Core)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256 KB</a:t>
                      </a:r>
                      <a:endParaRPr lang="en-US" sz="2000"/>
                    </a:p>
                  </a:txBody>
                  <a:tcPr/>
                </a:tc>
              </a:tr>
              <a:tr h="236895">
                <a:tc>
                  <a:txBody>
                    <a:bodyPr/>
                    <a:lstStyle/>
                    <a:p>
                      <a:r>
                        <a:rPr lang="en-US" sz="2000" smtClean="0"/>
                        <a:t>L3 Cache: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6 MB</a:t>
                      </a:r>
                      <a:endParaRPr lang="en-US" sz="2000"/>
                    </a:p>
                  </a:txBody>
                  <a:tcPr/>
                </a:tc>
              </a:tr>
              <a:tr h="441865">
                <a:tc>
                  <a:txBody>
                    <a:bodyPr/>
                    <a:lstStyle/>
                    <a:p>
                      <a:r>
                        <a:rPr lang="en-US" sz="2000" smtClean="0"/>
                        <a:t>Hyper-Threading Technology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Enabled</a:t>
                      </a:r>
                      <a:endParaRPr lang="en-US" sz="2000"/>
                    </a:p>
                  </a:txBody>
                  <a:tcPr/>
                </a:tc>
              </a:tr>
              <a:tr h="310047">
                <a:tc>
                  <a:txBody>
                    <a:bodyPr/>
                    <a:lstStyle/>
                    <a:p>
                      <a:r>
                        <a:rPr lang="en-US" sz="2000" smtClean="0"/>
                        <a:t>Memory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smtClean="0"/>
                        <a:t>8 GB</a:t>
                      </a:r>
                      <a:endParaRPr lang="en-US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</a:t>
            </a:r>
            <a:r>
              <a:rPr lang="en-US"/>
              <a:t>part </a:t>
            </a:r>
            <a:r>
              <a:rPr lang="en-US" smtClean="0"/>
              <a:t>5)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solidFill>
                <a:srgbClr val="F7B217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1" smtClean="0">
                    <a:solidFill>
                      <a:srgbClr val="1E3272"/>
                    </a:solidFill>
                  </a:rPr>
                  <a:t>Peak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=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1" i="1">
                            <a:solidFill>
                              <a:srgbClr val="1E3272"/>
                            </a:solidFill>
                          </a:rPr>
                        </m:ctrlPr>
                      </m:sSupPr>
                      <m:e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𝟐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.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𝟑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∗</m:t>
                        </m:r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𝟏𝟎</m:t>
                        </m:r>
                      </m:e>
                      <m:sup>
                        <m:r>
                          <a:rPr lang="en-US" sz="3200" b="1" i="1" smtClean="0">
                            <a:solidFill>
                              <a:srgbClr val="1E3272"/>
                            </a:solidFill>
                          </a:rPr>
                          <m:t>𝟗</m:t>
                        </m:r>
                      </m:sup>
                    </m:sSup>
                  </m:oMath>
                </a14:m>
                <a:r>
                  <a:rPr lang="en-US" sz="3200" b="1">
                    <a:solidFill>
                      <a:srgbClr val="1E3272"/>
                    </a:solidFill>
                  </a:rPr>
                  <a:t>)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* 1 * 4 * 4 </a:t>
                </a:r>
                <a:r>
                  <a:rPr lang="en-US" sz="3200" b="1">
                    <a:solidFill>
                      <a:srgbClr val="1E3272"/>
                    </a:solidFill>
                  </a:rPr>
                  <a:t>= </a:t>
                </a:r>
                <a:r>
                  <a:rPr lang="en-US" sz="3200" b="1" smtClean="0">
                    <a:solidFill>
                      <a:srgbClr val="1E3272"/>
                    </a:solidFill>
                  </a:rPr>
                  <a:t>36 800 MFLOPS</a:t>
                </a:r>
                <a:endParaRPr lang="en-US" sz="3200" b="1">
                  <a:solidFill>
                    <a:srgbClr val="1E3272"/>
                  </a:solidFill>
                </a:endParaRPr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818188"/>
                <a:ext cx="8229600" cy="630173"/>
              </a:xfrm>
              <a:prstGeom prst="rect">
                <a:avLst/>
              </a:prstGeom>
              <a:blipFill rotWithShape="0">
                <a:blip r:embed="rId2"/>
                <a:stretch>
                  <a:fillRect l="-1185" t="-4808" r="-1185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87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Performance Growth Trend</a:t>
            </a:r>
            <a:endParaRPr lang="ru-R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75020"/>
            <a:ext cx="9893078" cy="552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9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Design for </a:t>
            </a:r>
            <a:r>
              <a:rPr lang="en-US" altLang="en-US" sz="3200" b="1" i="1" dirty="0" smtClean="0"/>
              <a:t>Moore’s Law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Use </a:t>
            </a:r>
            <a:r>
              <a:rPr lang="en-US" altLang="en-US" sz="3200" b="1" i="1" dirty="0" smtClean="0"/>
              <a:t>abstraction</a:t>
            </a:r>
            <a:r>
              <a:rPr lang="en-US" altLang="en-US" sz="3200" dirty="0" smtClean="0"/>
              <a:t> to simplify design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Make the </a:t>
            </a:r>
            <a:r>
              <a:rPr lang="en-US" altLang="en-US" sz="3200" b="1" i="1" dirty="0" smtClean="0"/>
              <a:t>common case fast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parallelism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pipelining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dirty="0" smtClean="0"/>
              <a:t>Performance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</a:t>
            </a:r>
            <a:r>
              <a:rPr lang="en-US" altLang="en-US" sz="3200" b="1" i="1" dirty="0" smtClean="0"/>
              <a:t>prediction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Hierarchy</a:t>
            </a:r>
            <a:r>
              <a:rPr lang="en-US" altLang="en-US" sz="3200" dirty="0" smtClean="0"/>
              <a:t> of memories</a:t>
            </a:r>
          </a:p>
          <a:p>
            <a:pPr marL="0">
              <a:lnSpc>
                <a:spcPct val="100000"/>
              </a:lnSpc>
              <a:spcBef>
                <a:spcPts val="1200"/>
              </a:spcBef>
            </a:pPr>
            <a:r>
              <a:rPr lang="en-US" altLang="en-US" sz="3200" b="1" i="1" dirty="0" smtClean="0"/>
              <a:t>Dependability</a:t>
            </a:r>
            <a:r>
              <a:rPr lang="en-US" altLang="en-US" sz="3200" dirty="0" smtClean="0"/>
              <a:t> </a:t>
            </a:r>
            <a:r>
              <a:rPr lang="en-US" altLang="en-US" sz="3200" i="1" dirty="0" smtClean="0"/>
              <a:t>via</a:t>
            </a:r>
            <a:r>
              <a:rPr lang="en-US" altLang="en-US" sz="3200" dirty="0" smtClean="0"/>
              <a:t> redundancy</a:t>
            </a:r>
            <a:endParaRPr lang="ru-RU" sz="3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Eight Great Ideas</a:t>
            </a:r>
            <a:endParaRPr lang="ru-RU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01787" y="1077212"/>
            <a:ext cx="1211580" cy="1363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48348" y="1428021"/>
            <a:ext cx="1092994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22894" y="2709813"/>
            <a:ext cx="1257300" cy="1013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383779" y="3044682"/>
            <a:ext cx="1171575" cy="1250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74813" y="3917900"/>
            <a:ext cx="1257300" cy="142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323676" y="4327957"/>
            <a:ext cx="1143000" cy="1493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911908" y="5390405"/>
            <a:ext cx="1257300" cy="1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274257" y="5913080"/>
            <a:ext cx="1376363" cy="882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838199" y="1178053"/>
            <a:ext cx="5289469" cy="5282124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Hiding details when  they are</a:t>
            </a:r>
            <a:r>
              <a:rPr lang="ru-RU" sz="4000" dirty="0" smtClean="0"/>
              <a:t> </a:t>
            </a:r>
            <a:r>
              <a:rPr lang="en-US" sz="4000" dirty="0" smtClean="0"/>
              <a:t>not important</a:t>
            </a:r>
            <a:endParaRPr lang="ru-RU" sz="4000" dirty="0"/>
          </a:p>
        </p:txBody>
      </p:sp>
      <p:pic>
        <p:nvPicPr>
          <p:cNvPr id="9" name="Picture 11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8324597" y="1036120"/>
            <a:ext cx="2268187" cy="554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Левая фигурная скобка 9"/>
          <p:cNvSpPr/>
          <p:nvPr/>
        </p:nvSpPr>
        <p:spPr>
          <a:xfrm>
            <a:off x="7600203" y="1080655"/>
            <a:ext cx="570015" cy="2410690"/>
          </a:xfrm>
          <a:prstGeom prst="leftBrace">
            <a:avLst/>
          </a:prstGeom>
          <a:ln w="50800">
            <a:solidFill>
              <a:srgbClr val="F7B2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448286" y="1674423"/>
            <a:ext cx="1674421" cy="1128156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Autofit/>
          </a:bodyPr>
          <a:lstStyle/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Focus</a:t>
            </a:r>
          </a:p>
          <a:p>
            <a:r>
              <a:rPr lang="en-US" sz="2800" b="1" dirty="0" smtClean="0">
                <a:solidFill>
                  <a:srgbClr val="2F5CB5"/>
                </a:solidFill>
                <a:cs typeface="Times New Roman" pitchFamily="18" charset="0"/>
              </a:rPr>
              <a:t>of this course</a:t>
            </a:r>
            <a:endParaRPr lang="ru-RU" sz="2800" b="1" dirty="0" smtClean="0">
              <a:solidFill>
                <a:srgbClr val="2F5CB5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515100"/>
            <a:ext cx="10515600" cy="3016329"/>
          </a:xfrm>
        </p:spPr>
        <p:txBody>
          <a:bodyPr>
            <a:normAutofit fontScale="92500" lnSpcReduction="10000"/>
          </a:bodyPr>
          <a:lstStyle/>
          <a:p>
            <a:r>
              <a:rPr lang="en-US" sz="3500" b="1" dirty="0" smtClean="0"/>
              <a:t>Wiki</a:t>
            </a:r>
            <a:endParaRPr lang="en-US" sz="3500" b="1" dirty="0" smtClean="0">
              <a:hlinkClick r:id="rId2"/>
            </a:endParaRPr>
          </a:p>
          <a:p>
            <a:pPr>
              <a:buNone/>
            </a:pPr>
            <a:r>
              <a:rPr lang="en-US" sz="3200" dirty="0" smtClean="0">
                <a:hlinkClick r:id="rId2"/>
              </a:rPr>
              <a:t>http://wiki.cs.hse.ru/ACOS_DSBA_2020/2021</a:t>
            </a:r>
          </a:p>
          <a:p>
            <a:r>
              <a:rPr lang="en-US" sz="3500" b="1" dirty="0" smtClean="0"/>
              <a:t>Web site</a:t>
            </a:r>
            <a:endParaRPr lang="ru-RU" sz="3500" b="1" dirty="0" smtClean="0"/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https://andrewt0301.github.io/hse-acos-course/</a:t>
            </a:r>
            <a:endParaRPr lang="en-US" sz="3200" dirty="0" smtClean="0"/>
          </a:p>
          <a:p>
            <a:r>
              <a:rPr lang="en-US" sz="3500" b="1" dirty="0" smtClean="0"/>
              <a:t>Telegram channel</a:t>
            </a:r>
          </a:p>
          <a:p>
            <a:pPr>
              <a:buNone/>
            </a:pPr>
            <a:r>
              <a:rPr lang="en-US" sz="3200" dirty="0" smtClean="0">
                <a:hlinkClick r:id="rId2"/>
              </a:rPr>
              <a:t>https://t.me/joinchat/AAAAAFDXhCd-WvYYZwBPGQ</a:t>
            </a:r>
          </a:p>
          <a:p>
            <a:pPr>
              <a:buNone/>
            </a:pPr>
            <a:endParaRPr lang="en-US" sz="3200" dirty="0" smtClean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Resources</a:t>
            </a:r>
            <a:endParaRPr lang="ru-RU" dirty="0"/>
          </a:p>
        </p:txBody>
      </p:sp>
      <p:pic>
        <p:nvPicPr>
          <p:cNvPr id="6" name="Рисунок 5" descr="hifive-unleashed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83501" y="1079358"/>
            <a:ext cx="6191250" cy="2371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425038" y="3669490"/>
            <a:ext cx="2422568" cy="629392"/>
          </a:xfrm>
          <a:prstGeom prst="rect">
            <a:avLst/>
          </a:prstGeom>
          <a:solidFill>
            <a:schemeClr val="bg1"/>
          </a:solidFill>
        </p:spPr>
        <p:txBody>
          <a:bodyPr wrap="square" lIns="72000" tIns="25200" rIns="0" bIns="25200" rtlCol="0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1E3272"/>
                </a:solidFill>
              </a:rPr>
              <a:t>Andrei Tatarnikov</a:t>
            </a:r>
            <a:endParaRPr lang="ru-RU" sz="2400" b="1" dirty="0" smtClean="0">
              <a:solidFill>
                <a:srgbClr val="1E3272"/>
              </a:solidFill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73826" y="4229935"/>
            <a:ext cx="10515600" cy="237274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 smtClean="0"/>
              <a:t>Assistants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TODO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Team</a:t>
            </a:r>
            <a:endParaRPr lang="ru-RU" dirty="0"/>
          </a:p>
        </p:txBody>
      </p:sp>
      <p:pic>
        <p:nvPicPr>
          <p:cNvPr id="6" name="Рисунок 5" descr="372774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13327" y="1547041"/>
            <a:ext cx="2190750" cy="2190750"/>
          </a:xfrm>
          <a:prstGeom prst="rect">
            <a:avLst/>
          </a:prstGeom>
        </p:spPr>
      </p:pic>
      <p:sp>
        <p:nvSpPr>
          <p:cNvPr id="7" name="Содержимое 1"/>
          <p:cNvSpPr txBox="1">
            <a:spLocks/>
          </p:cNvSpPr>
          <p:nvPr/>
        </p:nvSpPr>
        <p:spPr>
          <a:xfrm>
            <a:off x="848100" y="1009828"/>
            <a:ext cx="10515600" cy="700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Instructors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246498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4400" dirty="0" smtClean="0"/>
              <a:t>Syllabus (</a:t>
            </a:r>
            <a:r>
              <a:rPr lang="en-US" sz="4400" smtClean="0">
                <a:solidFill>
                  <a:srgbClr val="2F5CB5"/>
                </a:solidFill>
              </a:rPr>
              <a:t>see the web site for details</a:t>
            </a:r>
            <a:r>
              <a:rPr lang="en-US" sz="4400" smtClean="0"/>
              <a:t>)</a:t>
            </a:r>
            <a:endParaRPr lang="en-US" sz="4400" dirty="0" smtClean="0"/>
          </a:p>
          <a:p>
            <a:r>
              <a:rPr lang="en-US" dirty="0" smtClean="0"/>
              <a:t>Module 3: Computer Architecture</a:t>
            </a:r>
          </a:p>
          <a:p>
            <a:pPr lvl="1"/>
            <a:r>
              <a:rPr lang="en-US" dirty="0" smtClean="0"/>
              <a:t>Computer architecture</a:t>
            </a:r>
          </a:p>
          <a:p>
            <a:pPr lvl="1"/>
            <a:r>
              <a:rPr lang="en-US" dirty="0" smtClean="0"/>
              <a:t>Assembly language programming (RISC-V)</a:t>
            </a:r>
          </a:p>
          <a:p>
            <a:pPr lvl="1"/>
            <a:r>
              <a:rPr lang="en-US" dirty="0" smtClean="0"/>
              <a:t>Home works, quizzes, </a:t>
            </a:r>
            <a:r>
              <a:rPr lang="en-US" smtClean="0"/>
              <a:t>and test</a:t>
            </a:r>
            <a:endParaRPr lang="en-US" dirty="0" smtClean="0"/>
          </a:p>
          <a:p>
            <a:r>
              <a:rPr lang="en-US" dirty="0" smtClean="0"/>
              <a:t>Module 4: Operating Systems</a:t>
            </a:r>
          </a:p>
          <a:p>
            <a:pPr lvl="1"/>
            <a:r>
              <a:rPr lang="en-US" dirty="0" smtClean="0"/>
              <a:t>Operating System Architecture (Linux)</a:t>
            </a:r>
          </a:p>
          <a:p>
            <a:pPr lvl="1"/>
            <a:r>
              <a:rPr lang="en-US" dirty="0" smtClean="0"/>
              <a:t>System programming in C</a:t>
            </a:r>
          </a:p>
          <a:p>
            <a:pPr lvl="1"/>
            <a:r>
              <a:rPr lang="en-US" dirty="0" smtClean="0"/>
              <a:t>Home works, quizzes, and test</a:t>
            </a:r>
          </a:p>
          <a:p>
            <a:r>
              <a:rPr lang="en-US" dirty="0" smtClean="0"/>
              <a:t>Final Exam</a:t>
            </a:r>
          </a:p>
          <a:p>
            <a:pPr lvl="1"/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mtClean="0"/>
              <a:t>Increase your computer liretacy</a:t>
            </a:r>
          </a:p>
          <a:p>
            <a:pPr>
              <a:lnSpc>
                <a:spcPct val="150000"/>
              </a:lnSpc>
            </a:pPr>
            <a:r>
              <a:rPr lang="en-US" smtClean="0"/>
              <a:t>Have an idea how computers under the hood</a:t>
            </a:r>
          </a:p>
          <a:p>
            <a:pPr>
              <a:lnSpc>
                <a:spcPct val="150000"/>
              </a:lnSpc>
            </a:pPr>
            <a:r>
              <a:rPr lang="en-US" smtClean="0"/>
              <a:t>Better understand performance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programming</a:t>
            </a:r>
          </a:p>
          <a:p>
            <a:pPr>
              <a:lnSpc>
                <a:spcPct val="150000"/>
              </a:lnSpc>
            </a:pPr>
            <a:r>
              <a:rPr lang="en-US" smtClean="0"/>
              <a:t>Be familiar with system tools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Motivation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Example: </a:t>
            </a:r>
            <a:r>
              <a:rPr lang="en-US" smtClean="0"/>
              <a:t>Matrix Multiplication (part 1)</a:t>
            </a:r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25184" y="1272105"/>
            <a:ext cx="4160113" cy="504753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import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1024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[[random.random()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for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in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range(n):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C[i][j]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+=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A[i][k]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B[k][j]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time()</a:t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400" b="1" i="1" u="none" strike="noStrike" cap="none" normalizeH="0" baseline="0" smtClean="0">
                <a:ln>
                  <a:noFill/>
                </a:ln>
                <a:solidFill>
                  <a:srgbClr val="660E7A"/>
                </a:solidFill>
                <a:effectLst/>
                <a:latin typeface="Consolas" panose="020B0609020204030204" pitchFamily="49" charset="0"/>
              </a:rPr>
              <a:t>%0.6f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(end </a:t>
            </a:r>
            <a:r>
              <a:rPr kumimoji="0" lang="en-US" altLang="en-US" sz="1400" b="1" i="0" u="none" strike="noStrike" cap="none" normalizeH="0" baseline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en-US" altLang="en-US" sz="14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start))</a:t>
            </a:r>
            <a:endParaRPr kumimoji="0" lang="en-US" altLang="en-US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030718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Python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503.130450 sec.</a:t>
                </a:r>
                <a:endParaRPr lang="en-US" sz="320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~ 4,27 MFLOPS</a:t>
                </a:r>
                <a:endParaRPr lang="en-US" sz="32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27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</a:t>
            </a:r>
            <a:r>
              <a:rPr lang="en-US" smtClean="0"/>
              <a:t>Multiplication </a:t>
            </a:r>
            <a:r>
              <a:rPr lang="en-US"/>
              <a:t>(part </a:t>
            </a:r>
            <a:r>
              <a:rPr lang="en-US" smtClean="0"/>
              <a:t>2)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5405431" y="1053681"/>
            <a:ext cx="5379719" cy="53276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public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Matrix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1400" b="1" smtClean="0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double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public static void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main(String[] args)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java.util.Random 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java.util.Random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r.nextDouble();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start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 &lt;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[i][j] +=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[i][k] * 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[k][j];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 b="1">
                <a:solidFill>
                  <a:srgbClr val="000080"/>
                </a:solidFill>
                <a:latin typeface="Consolas" panose="020B0609020204030204" pitchFamily="49" charset="0"/>
              </a:rPr>
              <a:t>long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stop = System.</a:t>
            </a:r>
            <a:r>
              <a:rPr lang="en-US" altLang="en-US" sz="1400" i="1">
                <a:solidFill>
                  <a:srgbClr val="000000"/>
                </a:solidFill>
                <a:latin typeface="Consolas" panose="020B0609020204030204" pitchFamily="49" charset="0"/>
              </a:rPr>
              <a:t>nanoTime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altLang="en-US" sz="1400" b="1" i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(stop - start) * </a:t>
            </a:r>
            <a:r>
              <a:rPr lang="en-US" altLang="en-US" sz="1400">
                <a:solidFill>
                  <a:srgbClr val="0000FF"/>
                </a:solidFill>
                <a:latin typeface="Consolas" panose="020B0609020204030204" pitchFamily="49" charset="0"/>
              </a:rPr>
              <a:t>1e-9</a:t>
            </a:r>
            <a:r>
              <a:rPr lang="en-US" altLang="en-US" sz="140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4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Содержимое 1"/>
              <p:cNvSpPr txBox="1">
                <a:spLocks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Java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12.946224 sec.</a:t>
                </a:r>
                <a:endParaRPr lang="en-US" sz="320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</a:t>
                </a:r>
                <a:r>
                  <a:rPr lang="en-US" sz="3200" b="1" smtClean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~ 165 MFLOPS</a:t>
                </a:r>
                <a:endParaRPr lang="en-US" sz="320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6" name="Содержимое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178053"/>
                <a:ext cx="4812792" cy="4997896"/>
              </a:xfrm>
              <a:prstGeom prst="rect">
                <a:avLst/>
              </a:prstGeom>
              <a:blipFill rotWithShape="0">
                <a:blip r:embed="rId2"/>
                <a:stretch>
                  <a:fillRect l="-3295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21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 smtClean="0"/>
              <a:t>Matrix </a:t>
            </a:r>
            <a:r>
              <a:rPr lang="en-US"/>
              <a:t>Multiplication (part </a:t>
            </a:r>
            <a:r>
              <a:rPr lang="en-US" smtClean="0"/>
              <a:t>3)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477256" y="1048666"/>
            <a:ext cx="635508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&lt;stdlib.h&gt;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&lt;stdio.h&gt;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#include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&lt;sys/time.h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#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define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1024</a:t>
            </a:r>
            <a:b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B[n][n];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C[n][n];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10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float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tdiff(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*start,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*end)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tv_sec) 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100" smtClean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100" smtClean="0">
                <a:solidFill>
                  <a:srgbClr val="000000"/>
                </a:solidFill>
                <a:latin typeface="Consolas" panose="020B0609020204030204" pitchFamily="49" charset="0"/>
              </a:rPr>
              <a:t>e-6*(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end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 - start</a:t>
            </a:r>
            <a:r>
              <a:rPr lang="en-US" altLang="en-US" sz="1100" b="1">
                <a:solidFill>
                  <a:srgbClr val="006666"/>
                </a:solidFill>
                <a:latin typeface="Consolas" panose="020B0609020204030204" pitchFamily="49" charset="0"/>
              </a:rPr>
              <a:t>-&gt;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tv_usec);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 b="1" smtClean="0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main(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argc,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const char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*argv[])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A[i][j]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B[i][j] =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)rand() / 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double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)RAND_MAX;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C[i][j]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struct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timeval start, end;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gettimeofday(&amp;start,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i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i &lt; n; i++)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j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j &lt; n; j++)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k =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 k &lt; n; k++) {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    C[i][j] += A[i][k] * B[k][j];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gettimeofday(&amp;end, NULL);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"%0.6f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\n</a:t>
            </a:r>
            <a:r>
              <a:rPr lang="en-US" altLang="en-US" sz="1100" b="1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, tdiff(&amp;start, &amp;end));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100" b="1">
                <a:solidFill>
                  <a:srgbClr val="000080"/>
                </a:solidFill>
                <a:latin typeface="Consolas" panose="020B0609020204030204" pitchFamily="49" charset="0"/>
              </a:rPr>
              <a:t>return </a:t>
            </a:r>
            <a:r>
              <a:rPr lang="en-US" altLang="en-US" sz="11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10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Содержимое 1"/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Wingdings" pitchFamily="2" charset="2"/>
                  <a:buChar char="§"/>
                  <a:defRPr sz="36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7B217"/>
                  </a:buClr>
                  <a:buFont typeface="Wingdings" pitchFamily="2" charset="2"/>
                  <a:buChar char="§"/>
                  <a:defRPr sz="32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Wingdings" pitchFamily="2" charset="2"/>
                  <a:buChar char="§"/>
                  <a:defRPr sz="24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rgbClr val="273272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lang="en-US" sz="4800" b="1" smtClean="0">
                    <a:solidFill>
                      <a:srgbClr val="F7B217"/>
                    </a:solidFill>
                  </a:rPr>
                  <a:t>C Language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Floating-point operations: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2∗(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20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marL="0" indent="0">
                  <a:lnSpc>
                    <a:spcPct val="100000"/>
                  </a:lnSpc>
                  <a:spcBef>
                    <a:spcPts val="1800"/>
                  </a:spcBef>
                  <a:buNone/>
                </a:pPr>
                <a:r>
                  <a:rPr lang="en-US" sz="3200" b="1" smtClean="0"/>
                  <a:t>Running time: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smtClean="0"/>
                  <a:t>13.714264 sec.</a:t>
                </a:r>
                <a:endParaRPr lang="en-US" sz="3200" smtClean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3200" b="1" smtClean="0"/>
                  <a:t>Performance</a:t>
                </a:r>
                <a:r>
                  <a:rPr lang="en-US" sz="3200" b="1" smtClean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1200"/>
                  </a:spcBef>
                  <a:buNone/>
                </a:pPr>
                <a:r>
                  <a:rPr lang="en-US" sz="3200" smtClean="0"/>
                  <a:t>~ 153 MFLOPS</a:t>
                </a:r>
                <a:endParaRPr lang="en-US" sz="3200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mtClean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/>
              </a:p>
            </p:txBody>
          </p:sp>
        </mc:Choice>
        <mc:Fallback>
          <p:sp>
            <p:nvSpPr>
              <p:cNvPr id="8" name="Содержимое 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77925"/>
                <a:ext cx="4821936" cy="4997450"/>
              </a:xfrm>
              <a:prstGeom prst="rect">
                <a:avLst/>
              </a:prstGeom>
              <a:blipFill rotWithShape="0">
                <a:blip r:embed="rId2"/>
                <a:stretch>
                  <a:fillRect l="-3287" t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9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00443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b="1" smtClean="0">
                <a:solidFill>
                  <a:srgbClr val="F7B217"/>
                </a:solidFill>
              </a:rPr>
              <a:t>C Language: Optimizations</a:t>
            </a:r>
            <a:endParaRPr lang="en-US" sz="4400" b="1">
              <a:solidFill>
                <a:srgbClr val="F7B217"/>
              </a:solidFill>
            </a:endParaRP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Example: </a:t>
            </a:r>
            <a:r>
              <a:rPr lang="en-US"/>
              <a:t>Matrix Multiplication (part </a:t>
            </a:r>
            <a:r>
              <a:rPr lang="en-US" smtClean="0"/>
              <a:t>4)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444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0080"/>
                </a:solidFill>
              </a:rPr>
              <a:t>Loop order: i, j, </a:t>
            </a:r>
            <a:r>
              <a:rPr lang="en-US" altLang="en-US" sz="3200" b="1" smtClean="0">
                <a:solidFill>
                  <a:srgbClr val="000080"/>
                </a:solidFill>
              </a:rPr>
              <a:t>k</a:t>
            </a:r>
            <a:endParaRPr lang="en-US" altLang="en-US" sz="3200" b="1" smtClean="0">
              <a:solidFill>
                <a:srgbClr val="00008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6" name="Rectangle 5"/>
          <p:cNvSpPr/>
          <p:nvPr/>
        </p:nvSpPr>
        <p:spPr>
          <a:xfrm>
            <a:off x="4230624" y="2017467"/>
            <a:ext cx="3742944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00B050"/>
                </a:solidFill>
              </a:rPr>
              <a:t>Loop order: </a:t>
            </a:r>
            <a:r>
              <a:rPr lang="en-US" altLang="en-US" sz="3200" b="1" smtClean="0">
                <a:solidFill>
                  <a:srgbClr val="00B050"/>
                </a:solidFill>
              </a:rPr>
              <a:t>i</a:t>
            </a:r>
            <a:r>
              <a:rPr lang="en-US" altLang="en-US" sz="3200" b="1" smtClean="0">
                <a:solidFill>
                  <a:srgbClr val="00B050"/>
                </a:solidFill>
              </a:rPr>
              <a:t>, k, </a:t>
            </a:r>
            <a:r>
              <a:rPr lang="en-US" altLang="en-US" sz="3200" b="1">
                <a:solidFill>
                  <a:srgbClr val="00B050"/>
                </a:solidFill>
              </a:rPr>
              <a:t>j</a:t>
            </a:r>
            <a:endParaRPr lang="en-US" altLang="en-US" sz="3200" b="1" smtClean="0">
              <a:solidFill>
                <a:srgbClr val="00B05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j++)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7" name="Rectangle 6"/>
          <p:cNvSpPr/>
          <p:nvPr/>
        </p:nvSpPr>
        <p:spPr>
          <a:xfrm>
            <a:off x="8129016" y="2023563"/>
            <a:ext cx="374904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en-US" sz="3200" b="1" smtClean="0">
                <a:solidFill>
                  <a:srgbClr val="FF0000"/>
                </a:solidFill>
              </a:rPr>
              <a:t>Loop </a:t>
            </a:r>
            <a:r>
              <a:rPr lang="en-US" altLang="en-US" sz="3200" b="1" smtClean="0">
                <a:solidFill>
                  <a:srgbClr val="FF0000"/>
                </a:solidFill>
              </a:rPr>
              <a:t>order: k, </a:t>
            </a:r>
            <a:r>
              <a:rPr lang="en-US" altLang="en-US" sz="3200" b="1" smtClean="0">
                <a:solidFill>
                  <a:srgbClr val="FF0000"/>
                </a:solidFill>
              </a:rPr>
              <a:t>j, </a:t>
            </a:r>
            <a:r>
              <a:rPr lang="en-US" altLang="en-US" sz="3200" b="1" smtClean="0">
                <a:solidFill>
                  <a:srgbClr val="FF0000"/>
                </a:solidFill>
              </a:rPr>
              <a:t>i</a:t>
            </a:r>
            <a:endParaRPr lang="en-US" altLang="en-US" sz="3200" b="1" smtClean="0">
              <a:solidFill>
                <a:srgbClr val="FF0000"/>
              </a:solidFill>
            </a:endParaRPr>
          </a:p>
          <a:p>
            <a:endParaRPr lang="en-US" altLang="en-US" b="1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i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i++)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j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j++)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 smtClean="0">
                <a:solidFill>
                  <a:srgbClr val="000080"/>
                </a:solidFill>
                <a:latin typeface="Consolas" panose="020B0609020204030204" pitchFamily="49" charset="0"/>
              </a:rPr>
              <a:t>for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600" b="1">
                <a:solidFill>
                  <a:srgbClr val="000080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k= </a:t>
            </a:r>
            <a:r>
              <a:rPr lang="en-US" altLang="en-US" sz="160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k &lt;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n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 k++) {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C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]+= </a:t>
            </a:r>
            <a:r>
              <a:rPr lang="en-US" altLang="en-US" sz="1600" b="1" i="1">
                <a:solidFill>
                  <a:srgbClr val="660E7A"/>
                </a:solidFill>
                <a:latin typeface="Consolas" panose="020B0609020204030204" pitchFamily="49" charset="0"/>
              </a:rPr>
              <a:t>A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[i][k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altLang="en-US" sz="1600" b="1" i="1" smtClean="0">
                <a:solidFill>
                  <a:srgbClr val="660E7A"/>
                </a:solidFill>
                <a:latin typeface="Consolas" panose="020B0609020204030204" pitchFamily="49" charset="0"/>
              </a:rPr>
              <a:t>B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[k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][j];</a:t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60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/>
          </a:p>
        </p:txBody>
      </p:sp>
      <p:sp>
        <p:nvSpPr>
          <p:cNvPr id="8" name="Rectangle 7"/>
          <p:cNvSpPr/>
          <p:nvPr/>
        </p:nvSpPr>
        <p:spPr>
          <a:xfrm>
            <a:off x="1071372" y="4739792"/>
            <a:ext cx="22890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1E3272"/>
                </a:solidFill>
              </a:rPr>
              <a:t>Running time:</a:t>
            </a:r>
          </a:p>
          <a:p>
            <a:r>
              <a:rPr lang="en-US" sz="2400">
                <a:solidFill>
                  <a:srgbClr val="1E3272"/>
                </a:solidFill>
              </a:rPr>
              <a:t>13.714264 sec.</a:t>
            </a:r>
          </a:p>
          <a:p>
            <a:r>
              <a:rPr lang="en-US" sz="2400" b="1">
                <a:solidFill>
                  <a:srgbClr val="1E3272"/>
                </a:solidFill>
              </a:rPr>
              <a:t>Performance</a:t>
            </a:r>
            <a:r>
              <a:rPr lang="en-US" sz="2400" b="1" smtClean="0">
                <a:solidFill>
                  <a:srgbClr val="1E3272"/>
                </a:solidFill>
              </a:rPr>
              <a:t>:</a:t>
            </a:r>
          </a:p>
          <a:p>
            <a:r>
              <a:rPr lang="en-US" sz="2400" smtClean="0">
                <a:solidFill>
                  <a:srgbClr val="1E3272"/>
                </a:solidFill>
              </a:rPr>
              <a:t>~ </a:t>
            </a:r>
            <a:r>
              <a:rPr lang="en-US" sz="2400">
                <a:solidFill>
                  <a:srgbClr val="1E3272"/>
                </a:solidFill>
              </a:rPr>
              <a:t>153 MFLOPS</a:t>
            </a:r>
          </a:p>
        </p:txBody>
      </p:sp>
      <p:sp>
        <p:nvSpPr>
          <p:cNvPr id="9" name="Rectangle 8"/>
          <p:cNvSpPr/>
          <p:nvPr/>
        </p:nvSpPr>
        <p:spPr>
          <a:xfrm>
            <a:off x="5012436" y="4739792"/>
            <a:ext cx="21671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00B050"/>
                </a:solidFill>
              </a:rPr>
              <a:t>Running time:</a:t>
            </a:r>
          </a:p>
          <a:p>
            <a:r>
              <a:rPr lang="en-US" sz="2400">
                <a:solidFill>
                  <a:srgbClr val="00B050"/>
                </a:solidFill>
              </a:rPr>
              <a:t>2.739385 sec.</a:t>
            </a:r>
          </a:p>
          <a:p>
            <a:r>
              <a:rPr lang="en-US" sz="2400" b="1">
                <a:solidFill>
                  <a:srgbClr val="00B050"/>
                </a:solidFill>
              </a:rPr>
              <a:t>Performance</a:t>
            </a:r>
            <a:r>
              <a:rPr lang="en-US" sz="2400" b="1" smtClean="0">
                <a:solidFill>
                  <a:srgbClr val="00B050"/>
                </a:solidFill>
              </a:rPr>
              <a:t>:</a:t>
            </a:r>
          </a:p>
          <a:p>
            <a:r>
              <a:rPr lang="en-US" sz="2400">
                <a:solidFill>
                  <a:srgbClr val="00B050"/>
                </a:solidFill>
              </a:rPr>
              <a:t>~ 795 MFLOPS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11768" y="4757153"/>
            <a:ext cx="2383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en-US" sz="2400" b="1">
                <a:solidFill>
                  <a:srgbClr val="FF0000"/>
                </a:solidFill>
              </a:rPr>
              <a:t>Running time:</a:t>
            </a:r>
          </a:p>
          <a:p>
            <a:r>
              <a:rPr lang="en-US" sz="2400">
                <a:solidFill>
                  <a:srgbClr val="FF0000"/>
                </a:solidFill>
              </a:rPr>
              <a:t>19.074106 sec.</a:t>
            </a:r>
          </a:p>
          <a:p>
            <a:r>
              <a:rPr lang="en-US" sz="2400" b="1">
                <a:solidFill>
                  <a:srgbClr val="FF0000"/>
                </a:solidFill>
              </a:rPr>
              <a:t>Performance</a:t>
            </a:r>
            <a:r>
              <a:rPr lang="en-US" sz="2400" b="1" smtClean="0">
                <a:solidFill>
                  <a:srgbClr val="FF0000"/>
                </a:solidFill>
              </a:rPr>
              <a:t>:</a:t>
            </a:r>
          </a:p>
          <a:p>
            <a:r>
              <a:rPr lang="en-US" sz="2400">
                <a:solidFill>
                  <a:srgbClr val="FF0000"/>
                </a:solidFill>
              </a:rPr>
              <a:t>~ 113 MFLOPS</a:t>
            </a:r>
          </a:p>
        </p:txBody>
      </p:sp>
    </p:spTree>
    <p:extLst>
      <p:ext uri="{BB962C8B-B14F-4D97-AF65-F5344CB8AC3E}">
        <p14:creationId xmlns:p14="http://schemas.microsoft.com/office/powerpoint/2010/main" val="280882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4341</TotalTime>
  <Words>409</Words>
  <Application>Microsoft Office PowerPoint</Application>
  <PresentationFormat>Widescreen</PresentationFormat>
  <Paragraphs>159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Wingdings</vt:lpstr>
      <vt:lpstr>Тема Office</vt:lpstr>
      <vt:lpstr>Computer Architecture and Operating Systems Lecture 1: Introduction</vt:lpstr>
      <vt:lpstr>Course Resources</vt:lpstr>
      <vt:lpstr>Course Team</vt:lpstr>
      <vt:lpstr>Course Outline</vt:lpstr>
      <vt:lpstr>Course Motivation</vt:lpstr>
      <vt:lpstr>Example: Matrix Multiplication (part 1)</vt:lpstr>
      <vt:lpstr>Example: Matrix Multiplication (part 2)</vt:lpstr>
      <vt:lpstr>Example: Matrix Multiplication (part 3)</vt:lpstr>
      <vt:lpstr>Example: Matrix Multiplication (part 4)</vt:lpstr>
      <vt:lpstr>Example: Matrix Multiplication (part 5)</vt:lpstr>
      <vt:lpstr>Brief History</vt:lpstr>
      <vt:lpstr>Performance Growth Trend</vt:lpstr>
      <vt:lpstr>Eight Great Ideas</vt:lpstr>
      <vt:lpstr>Abstraction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34</cp:revision>
  <dcterms:created xsi:type="dcterms:W3CDTF">2015-11-11T03:30:50Z</dcterms:created>
  <dcterms:modified xsi:type="dcterms:W3CDTF">2020-10-18T07:14:32Z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