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4" r:id="rId4"/>
    <p:sldId id="282" r:id="rId5"/>
    <p:sldId id="281" r:id="rId6"/>
    <p:sldId id="275" r:id="rId7"/>
    <p:sldId id="276" r:id="rId8"/>
    <p:sldId id="278" r:id="rId9"/>
    <p:sldId id="277" r:id="rId10"/>
    <p:sldId id="280" r:id="rId11"/>
    <p:sldId id="279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ru-RU" b="1" smtClean="0"/>
              <a:t>1</a:t>
            </a:r>
            <a:r>
              <a:rPr lang="en-US" b="1" smtClean="0"/>
              <a:t>6: </a:t>
            </a:r>
            <a:r>
              <a:rPr lang="en-US" b="1" dirty="0"/>
              <a:t>Domain-specific </a:t>
            </a:r>
            <a:r>
              <a:rPr lang="en-US" b="1"/>
              <a:t>architectures</a:t>
            </a:r>
            <a:r>
              <a:rPr lang="en-US" b="1" smtClean="0"/>
              <a:t>.</a:t>
            </a:r>
            <a:br>
              <a:rPr lang="en-US" b="1" smtClean="0"/>
            </a:br>
            <a:r>
              <a:rPr lang="en-US" b="1" smtClean="0"/>
              <a:t>Tensor </a:t>
            </a:r>
            <a:r>
              <a:rPr lang="en-US" b="1" dirty="0"/>
              <a:t>Processing Unit.</a:t>
            </a:r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TPU ISA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2" y="1648721"/>
            <a:ext cx="5469255" cy="4071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07" y="1037669"/>
            <a:ext cx="3471863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8748" y="1237687"/>
            <a:ext cx="11217965" cy="4997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dedicated memories</a:t>
            </a:r>
          </a:p>
          <a:p>
            <a:pPr lvl="1"/>
            <a:r>
              <a:rPr lang="en-US" sz="2800" dirty="0"/>
              <a:t>24 </a:t>
            </a:r>
            <a:r>
              <a:rPr lang="en-US" sz="2800" dirty="0" err="1"/>
              <a:t>MiB</a:t>
            </a:r>
            <a:r>
              <a:rPr lang="en-US" sz="2800" dirty="0"/>
              <a:t> dedicated buffer, 4 </a:t>
            </a:r>
            <a:r>
              <a:rPr lang="en-US" sz="2800" dirty="0" err="1"/>
              <a:t>MiB</a:t>
            </a:r>
            <a:r>
              <a:rPr lang="en-US" sz="2800" dirty="0"/>
              <a:t> accumulator buffers</a:t>
            </a:r>
          </a:p>
          <a:p>
            <a:r>
              <a:rPr lang="en-US" sz="3200" dirty="0"/>
              <a:t>Invest resources in arithmetic units and dedicated memories</a:t>
            </a:r>
          </a:p>
          <a:p>
            <a:pPr lvl="1"/>
            <a:r>
              <a:rPr lang="en-US" sz="2800" dirty="0"/>
              <a:t>60% of the memory and 250X the arithmetic units of a server-class CPU</a:t>
            </a:r>
          </a:p>
          <a:p>
            <a:r>
              <a:rPr lang="en-US" sz="3200" dirty="0"/>
              <a:t>Use the easiest form of parallelism that matches the domain</a:t>
            </a:r>
          </a:p>
          <a:p>
            <a:pPr lvl="1"/>
            <a:r>
              <a:rPr lang="en-US" sz="2800" dirty="0"/>
              <a:t>Exploits 2D SIMD parallelism</a:t>
            </a:r>
          </a:p>
          <a:p>
            <a:r>
              <a:rPr lang="en-US" sz="3200" dirty="0"/>
              <a:t>Reduce the data size and type needed for the domain</a:t>
            </a:r>
          </a:p>
          <a:p>
            <a:pPr lvl="1"/>
            <a:r>
              <a:rPr lang="en-US" sz="2800" dirty="0"/>
              <a:t>Primarily uses 8-bit integers</a:t>
            </a:r>
          </a:p>
          <a:p>
            <a:r>
              <a:rPr lang="en-US" sz="3200" dirty="0"/>
              <a:t>Use a domain-specific programming language</a:t>
            </a:r>
          </a:p>
          <a:p>
            <a:pPr lvl="1"/>
            <a:r>
              <a:rPr lang="en-US" sz="2800" dirty="0"/>
              <a:t>Uses </a:t>
            </a:r>
            <a:r>
              <a:rPr lang="en-US" sz="2800" dirty="0" err="1" smtClean="0"/>
              <a:t>TensorFlow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TPU and the Guidelines</a:t>
            </a:r>
          </a:p>
        </p:txBody>
      </p:sp>
    </p:spTree>
    <p:extLst>
      <p:ext uri="{BB962C8B-B14F-4D97-AF65-F5344CB8AC3E}">
        <p14:creationId xmlns:p14="http://schemas.microsoft.com/office/powerpoint/2010/main" val="315281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87567"/>
          </a:xfrm>
        </p:spPr>
        <p:txBody>
          <a:bodyPr>
            <a:noAutofit/>
          </a:bodyPr>
          <a:lstStyle/>
          <a:p>
            <a:r>
              <a:rPr lang="en-US" sz="3200" dirty="0" smtClean="0"/>
              <a:t>Modern </a:t>
            </a:r>
            <a:r>
              <a:rPr lang="en-US" sz="3200" dirty="0" smtClean="0"/>
              <a:t>performance tuning techniques:</a:t>
            </a:r>
            <a:endParaRPr lang="en-US" sz="3200" dirty="0"/>
          </a:p>
          <a:p>
            <a:pPr lvl="1"/>
            <a:r>
              <a:rPr lang="en-US" sz="2800" dirty="0"/>
              <a:t>Deep memory hierarchy</a:t>
            </a:r>
          </a:p>
          <a:p>
            <a:pPr lvl="1"/>
            <a:r>
              <a:rPr lang="en-US" sz="2800" dirty="0"/>
              <a:t>Wide SIMD units</a:t>
            </a:r>
          </a:p>
          <a:p>
            <a:pPr lvl="1"/>
            <a:r>
              <a:rPr lang="en-US" sz="2800" dirty="0"/>
              <a:t>Deep pipelines</a:t>
            </a:r>
          </a:p>
          <a:p>
            <a:pPr lvl="1"/>
            <a:r>
              <a:rPr lang="en-US" sz="2800" dirty="0"/>
              <a:t>Branch prediction</a:t>
            </a:r>
          </a:p>
          <a:p>
            <a:pPr lvl="1"/>
            <a:r>
              <a:rPr lang="en-US" sz="2800" dirty="0"/>
              <a:t>Out-of-order execution</a:t>
            </a:r>
          </a:p>
          <a:p>
            <a:pPr lvl="1"/>
            <a:r>
              <a:rPr lang="en-US" sz="2800" dirty="0"/>
              <a:t>Speculative prefetching</a:t>
            </a:r>
          </a:p>
          <a:p>
            <a:pPr lvl="1"/>
            <a:r>
              <a:rPr lang="en-US" sz="2800" dirty="0"/>
              <a:t>Multithreading</a:t>
            </a:r>
          </a:p>
          <a:p>
            <a:pPr lvl="1"/>
            <a:r>
              <a:rPr lang="en-US" sz="2800" dirty="0"/>
              <a:t>Multiprocessing</a:t>
            </a:r>
          </a:p>
          <a:p>
            <a:r>
              <a:rPr lang="en-US" sz="3200" dirty="0" smtClean="0"/>
              <a:t>Further improvement:</a:t>
            </a:r>
            <a:endParaRPr lang="en-US" sz="3200" dirty="0"/>
          </a:p>
          <a:p>
            <a:pPr lvl="1"/>
            <a:r>
              <a:rPr lang="en-US" sz="2800" dirty="0" smtClean="0"/>
              <a:t>Domain-specific architectures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562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rgbClr val="F7B217"/>
                </a:solidFill>
              </a:rPr>
              <a:t>dedicated memories </a:t>
            </a:r>
            <a:r>
              <a:rPr lang="en-US" dirty="0"/>
              <a:t>to minimize data movement</a:t>
            </a:r>
          </a:p>
          <a:p>
            <a:pPr>
              <a:spcBef>
                <a:spcPts val="1200"/>
              </a:spcBef>
            </a:pPr>
            <a:r>
              <a:rPr lang="en-US" dirty="0"/>
              <a:t>Invest resources into </a:t>
            </a:r>
            <a:r>
              <a:rPr lang="en-US" b="1" dirty="0">
                <a:solidFill>
                  <a:srgbClr val="F7B217"/>
                </a:solidFill>
              </a:rPr>
              <a:t>more arithmetic units </a:t>
            </a:r>
            <a:r>
              <a:rPr lang="en-US" dirty="0"/>
              <a:t>or bigger memories</a:t>
            </a:r>
          </a:p>
          <a:p>
            <a:pPr>
              <a:spcBef>
                <a:spcPts val="1200"/>
              </a:spcBef>
            </a:pPr>
            <a:r>
              <a:rPr lang="en-US" dirty="0"/>
              <a:t>Use the easiest form of </a:t>
            </a:r>
            <a:r>
              <a:rPr lang="en-US" b="1" dirty="0">
                <a:solidFill>
                  <a:srgbClr val="F7B217"/>
                </a:solidFill>
              </a:rPr>
              <a:t>parallelism</a:t>
            </a:r>
            <a:r>
              <a:rPr lang="en-US" dirty="0"/>
              <a:t> that matches the domain</a:t>
            </a:r>
          </a:p>
          <a:p>
            <a:pPr>
              <a:spcBef>
                <a:spcPts val="1200"/>
              </a:spcBef>
            </a:pPr>
            <a:r>
              <a:rPr lang="en-US" dirty="0"/>
              <a:t>Reduce </a:t>
            </a:r>
            <a:r>
              <a:rPr lang="en-US" b="1" dirty="0">
                <a:solidFill>
                  <a:srgbClr val="F7B217"/>
                </a:solidFill>
              </a:rPr>
              <a:t>data size and type </a:t>
            </a:r>
            <a:r>
              <a:rPr lang="en-US" dirty="0"/>
              <a:t>to the simplest needed for the domain</a:t>
            </a:r>
          </a:p>
          <a:p>
            <a:pPr>
              <a:spcBef>
                <a:spcPts val="1200"/>
              </a:spcBef>
            </a:pPr>
            <a:r>
              <a:rPr lang="en-US" dirty="0"/>
              <a:t>Use a </a:t>
            </a:r>
            <a:r>
              <a:rPr lang="en-US" b="1" dirty="0">
                <a:solidFill>
                  <a:srgbClr val="F7B217"/>
                </a:solidFill>
              </a:rPr>
              <a:t>domain-specific</a:t>
            </a:r>
            <a:r>
              <a:rPr lang="en-US" dirty="0"/>
              <a:t> programming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Guidelines for DSAs</a:t>
            </a:r>
          </a:p>
        </p:txBody>
      </p:sp>
    </p:spTree>
    <p:extLst>
      <p:ext uri="{BB962C8B-B14F-4D97-AF65-F5344CB8AC3E}">
        <p14:creationId xmlns:p14="http://schemas.microsoft.com/office/powerpoint/2010/main" val="22433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Inpired</a:t>
            </a:r>
            <a:r>
              <a:rPr lang="en-US" dirty="0"/>
              <a:t> by neuron of the brain</a:t>
            </a:r>
          </a:p>
          <a:p>
            <a:r>
              <a:rPr lang="en-US" dirty="0"/>
              <a:t>Computes </a:t>
            </a:r>
            <a:r>
              <a:rPr lang="en-US"/>
              <a:t>non-linear </a:t>
            </a:r>
            <a:r>
              <a:rPr lang="en-US" smtClean="0"/>
              <a:t>“activation” </a:t>
            </a:r>
            <a:r>
              <a:rPr lang="en-US" dirty="0"/>
              <a:t>function of the weighted sum of input values</a:t>
            </a:r>
          </a:p>
          <a:p>
            <a:r>
              <a:rPr lang="en-US" dirty="0"/>
              <a:t>Neurons arranged in layers</a:t>
            </a:r>
          </a:p>
          <a:p>
            <a:r>
              <a:rPr lang="en-US" dirty="0"/>
              <a:t>Most </a:t>
            </a:r>
            <a:r>
              <a:rPr lang="en-US" dirty="0" smtClean="0"/>
              <a:t>practitioners </a:t>
            </a:r>
            <a:r>
              <a:rPr lang="en-US" dirty="0"/>
              <a:t>will choose an existing design</a:t>
            </a:r>
          </a:p>
          <a:p>
            <a:pPr lvl="1"/>
            <a:r>
              <a:rPr lang="en-US" dirty="0"/>
              <a:t>Topology</a:t>
            </a:r>
          </a:p>
          <a:p>
            <a:pPr lvl="1"/>
            <a:r>
              <a:rPr lang="en-US" dirty="0"/>
              <a:t>Data type</a:t>
            </a:r>
          </a:p>
          <a:p>
            <a:r>
              <a:rPr lang="en-US" dirty="0"/>
              <a:t>Training (learning):</a:t>
            </a:r>
          </a:p>
          <a:p>
            <a:pPr lvl="1"/>
            <a:r>
              <a:rPr lang="en-US" dirty="0"/>
              <a:t>Calculate weights using backpropagation algorithm</a:t>
            </a:r>
          </a:p>
          <a:p>
            <a:pPr lvl="1"/>
            <a:r>
              <a:rPr lang="en-US" dirty="0"/>
              <a:t>Supervised learning: </a:t>
            </a:r>
            <a:r>
              <a:rPr lang="en-US" dirty="0" smtClean="0"/>
              <a:t>stochastic </a:t>
            </a:r>
            <a:r>
              <a:rPr lang="en-US" dirty="0"/>
              <a:t>graduate descent</a:t>
            </a:r>
          </a:p>
          <a:p>
            <a:r>
              <a:rPr lang="en-US" dirty="0" smtClean="0"/>
              <a:t>Inference: </a:t>
            </a:r>
            <a:r>
              <a:rPr lang="en-US" dirty="0"/>
              <a:t>use neural network for classification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7576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193041"/>
            <a:ext cx="10515600" cy="5477316"/>
          </a:xfrm>
        </p:spPr>
        <p:txBody>
          <a:bodyPr/>
          <a:lstStyle/>
          <a:p>
            <a:r>
              <a:rPr lang="en-US" dirty="0"/>
              <a:t>Batches:</a:t>
            </a:r>
          </a:p>
          <a:p>
            <a:pPr lvl="1"/>
            <a:r>
              <a:rPr lang="en-US" sz="2400" dirty="0"/>
              <a:t>Reuse weights once fetched from memory across multiple inputs</a:t>
            </a:r>
          </a:p>
          <a:p>
            <a:pPr lvl="1"/>
            <a:r>
              <a:rPr lang="en-US" sz="2400" dirty="0"/>
              <a:t>Increases operational intensity</a:t>
            </a:r>
          </a:p>
          <a:p>
            <a:r>
              <a:rPr lang="en-US" dirty="0"/>
              <a:t>Quantization</a:t>
            </a:r>
          </a:p>
          <a:p>
            <a:pPr lvl="1"/>
            <a:r>
              <a:rPr lang="en-US" sz="2400" dirty="0"/>
              <a:t>Use 8- or 16-bit fixed point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sz="2400" dirty="0"/>
              <a:t>Need the following kernels:</a:t>
            </a:r>
          </a:p>
          <a:p>
            <a:pPr lvl="2"/>
            <a:r>
              <a:rPr lang="en-US" sz="2000" dirty="0"/>
              <a:t>Matrix-vector multiply</a:t>
            </a:r>
          </a:p>
          <a:p>
            <a:pPr lvl="2"/>
            <a:r>
              <a:rPr lang="en-US" sz="2000" dirty="0"/>
              <a:t>Matrix-matrix multiply</a:t>
            </a:r>
          </a:p>
          <a:p>
            <a:pPr lvl="2"/>
            <a:r>
              <a:rPr lang="en-US" sz="2000" dirty="0"/>
              <a:t>Stencil</a:t>
            </a:r>
          </a:p>
          <a:p>
            <a:pPr lvl="2"/>
            <a:r>
              <a:rPr lang="en-US" sz="2000" dirty="0" err="1"/>
              <a:t>ReLU</a:t>
            </a:r>
            <a:endParaRPr lang="en-US" sz="2000" dirty="0"/>
          </a:p>
          <a:p>
            <a:pPr lvl="2"/>
            <a:r>
              <a:rPr lang="en-US" sz="2000" dirty="0"/>
              <a:t>Sigmoid</a:t>
            </a:r>
          </a:p>
          <a:p>
            <a:pPr lvl="2"/>
            <a:r>
              <a:rPr lang="en-US" sz="2000" dirty="0"/>
              <a:t>Hyperbolic </a:t>
            </a:r>
            <a:r>
              <a:rPr lang="en-US" sz="2000" dirty="0" err="1"/>
              <a:t>tangeant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26523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Google’s DNN ASIC</a:t>
            </a:r>
          </a:p>
          <a:p>
            <a:r>
              <a:rPr lang="en-US"/>
              <a:t>256 x 256 8-bit matrix multiply unit</a:t>
            </a:r>
          </a:p>
          <a:p>
            <a:r>
              <a:rPr lang="en-US"/>
              <a:t>Large software-managed scratchpad</a:t>
            </a:r>
          </a:p>
          <a:p>
            <a:r>
              <a:rPr lang="en-US"/>
              <a:t>Coprocessor on the PCIe bus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Tensor 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29107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16" y="1110171"/>
            <a:ext cx="7518728" cy="54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048846"/>
            <a:ext cx="10760765" cy="56998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Read_Host_Memory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Reads memory from the CPU memory into the unified buffer</a:t>
            </a:r>
          </a:p>
          <a:p>
            <a:pPr>
              <a:spcBef>
                <a:spcPts val="600"/>
              </a:spcBef>
            </a:pPr>
            <a:r>
              <a:rPr lang="en-US" sz="2800" b="1" dirty="0" err="1"/>
              <a:t>Read_Weights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400" dirty="0"/>
              <a:t>Reads weights from the Weight Memory into the Weight FIFO as input to the Matrix Unit</a:t>
            </a:r>
          </a:p>
          <a:p>
            <a:pPr>
              <a:spcBef>
                <a:spcPts val="600"/>
              </a:spcBef>
            </a:pPr>
            <a:r>
              <a:rPr lang="en-US" sz="2800" b="1" dirty="0" err="1"/>
              <a:t>MatrixMatrixMultiply</a:t>
            </a:r>
            <a:r>
              <a:rPr lang="en-US" sz="2800" b="1" dirty="0"/>
              <a:t>/Convolve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Perform a matrix-matrix multiply, a vector-matrix multiply, an element-wise matrix multiply, an element-wise vector multiply, or a convolution from the Unified Buffer into the accumulators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takes a variable-sized B*256 input, multiplies it by a 256x256 constant input, and produces a B*256 output, taking B pipelined cycles to complete</a:t>
            </a:r>
          </a:p>
          <a:p>
            <a:pPr>
              <a:spcBef>
                <a:spcPts val="600"/>
              </a:spcBef>
            </a:pPr>
            <a:r>
              <a:rPr lang="en-US" sz="2800" b="1" dirty="0"/>
              <a:t>Activate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Computes activation function</a:t>
            </a:r>
          </a:p>
          <a:p>
            <a:pPr>
              <a:spcBef>
                <a:spcPts val="600"/>
              </a:spcBef>
            </a:pPr>
            <a:r>
              <a:rPr lang="en-US" sz="2800" b="1" dirty="0" err="1"/>
              <a:t>Write_Host_Memory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400" dirty="0"/>
              <a:t>Writes data from unified buffer into host </a:t>
            </a:r>
            <a:r>
              <a:rPr lang="en-US" sz="2400" dirty="0" smtClean="0"/>
              <a:t>memory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TPU 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7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09" y="1301758"/>
            <a:ext cx="6023610" cy="4732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809" y="2404753"/>
            <a:ext cx="4137660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3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22605</TotalTime>
  <Words>399</Words>
  <Application>Microsoft Office PowerPoint</Application>
  <PresentationFormat>Widescreen</PresentationFormat>
  <Paragraphs>106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16: Domain-specific architectures. Tensor Processing Unit.</vt:lpstr>
      <vt:lpstr>Motivation</vt:lpstr>
      <vt:lpstr>Guidelines for DSAs</vt:lpstr>
      <vt:lpstr>Deep Neural Networks</vt:lpstr>
      <vt:lpstr>Convolutional Neural Network</vt:lpstr>
      <vt:lpstr>Tensor Processing Unit</vt:lpstr>
      <vt:lpstr>Tensor Processing Unit</vt:lpstr>
      <vt:lpstr>TPU ISA</vt:lpstr>
      <vt:lpstr>Tensor Processing Unit</vt:lpstr>
      <vt:lpstr>TPU ISA</vt:lpstr>
      <vt:lpstr>The TPU and the Guidelines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553</cp:revision>
  <dcterms:created xsi:type="dcterms:W3CDTF">2015-11-11T03:30:50Z</dcterms:created>
  <dcterms:modified xsi:type="dcterms:W3CDTF">2021-03-10T12:29:59Z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