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22" r:id="rId3"/>
    <p:sldId id="327" r:id="rId4"/>
    <p:sldId id="328" r:id="rId5"/>
    <p:sldId id="329" r:id="rId6"/>
    <p:sldId id="326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6" r:id="rId23"/>
    <p:sldId id="345" r:id="rId24"/>
    <p:sldId id="272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1E3272"/>
    <a:srgbClr val="F7B217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3" d="100"/>
          <a:sy n="73" d="100"/>
        </p:scale>
        <p:origin x="-8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26.01.2021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26.01.2021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5</a:t>
            </a:r>
            <a:r>
              <a:rPr lang="en-US" b="1" dirty="0" smtClean="0"/>
              <a:t>: Assembly Programming – Branches and Arrays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for “While”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28479" y="2624916"/>
            <a:ext cx="5729073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>
                <a:solidFill>
                  <a:srgbClr val="1E3272"/>
                </a:solidFill>
              </a:rPr>
              <a:t>while</a:t>
            </a:r>
            <a:r>
              <a:rPr lang="en-US" sz="3600" dirty="0" smtClean="0">
                <a:solidFill>
                  <a:srgbClr val="1E3272"/>
                </a:solidFill>
              </a:rPr>
              <a:t>((t0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()) != </a:t>
            </a:r>
            <a:r>
              <a:rPr lang="en-US" sz="3600" dirty="0" smtClean="0">
                <a:solidFill>
                  <a:srgbClr val="0070C0"/>
                </a:solidFill>
              </a:rPr>
              <a:t>0</a:t>
            </a:r>
            <a:r>
              <a:rPr lang="en-US" sz="3600" dirty="0" smtClean="0">
                <a:solidFill>
                  <a:srgbClr val="1E3272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i="1" dirty="0" err="1" smtClean="0">
                <a:solidFill>
                  <a:srgbClr val="1E3272"/>
                </a:solidFill>
              </a:rPr>
              <a:t>print_int</a:t>
            </a:r>
            <a:r>
              <a:rPr lang="en-US" sz="3600" dirty="0" smtClean="0">
                <a:solidFill>
                  <a:srgbClr val="1E3272"/>
                </a:solidFill>
              </a:rPr>
              <a:t>(t0)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i="1" dirty="0" err="1" smtClean="0">
                <a:solidFill>
                  <a:srgbClr val="1E3272"/>
                </a:solidFill>
              </a:rPr>
              <a:t>print_char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00B050"/>
                </a:solidFill>
              </a:rPr>
              <a:t>'\n'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7342503" y="1353458"/>
            <a:ext cx="3878494" cy="4829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i="1" dirty="0" smtClean="0">
                <a:solidFill>
                  <a:srgbClr val="1E3272"/>
                </a:solidFill>
              </a:rPr>
              <a:t>while</a:t>
            </a:r>
            <a:r>
              <a:rPr lang="en-US" sz="32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li</a:t>
            </a:r>
            <a:r>
              <a:rPr lang="en-US" sz="3200" dirty="0" smtClean="0">
                <a:solidFill>
                  <a:srgbClr val="1E3272"/>
                </a:solidFill>
              </a:rPr>
              <a:t>       </a:t>
            </a:r>
            <a:r>
              <a:rPr lang="en-US" sz="3200" dirty="0" smtClean="0">
                <a:solidFill>
                  <a:srgbClr val="FF0000"/>
                </a:solidFill>
              </a:rPr>
              <a:t>a7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2F5CB5"/>
                </a:solidFill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ecall</a:t>
            </a:r>
            <a:endParaRPr lang="en-US" sz="32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mv</a:t>
            </a: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smtClean="0">
                <a:solidFill>
                  <a:srgbClr val="FF0000"/>
                </a:solidFill>
              </a:rPr>
              <a:t>t0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FF0000"/>
                </a:solidFill>
              </a:rPr>
              <a:t>a0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beqz</a:t>
            </a:r>
            <a:r>
              <a:rPr lang="en-US" sz="3200" dirty="0" smtClean="0">
                <a:solidFill>
                  <a:srgbClr val="1E3272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a0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i="1" dirty="0" err="1" smtClean="0">
                <a:solidFill>
                  <a:srgbClr val="1E3272"/>
                </a:solidFill>
              </a:rPr>
              <a:t>end_while</a:t>
            </a:r>
            <a:endParaRPr lang="en-US" sz="32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1E3272"/>
                </a:solidFill>
              </a:rPr>
              <a:t>li</a:t>
            </a:r>
            <a:r>
              <a:rPr lang="en-US" sz="3200" dirty="0" smtClean="0">
                <a:solidFill>
                  <a:srgbClr val="1E3272"/>
                </a:solidFill>
              </a:rPr>
              <a:t>        </a:t>
            </a:r>
            <a:r>
              <a:rPr lang="en-US" sz="3200" dirty="0" smtClean="0">
                <a:solidFill>
                  <a:srgbClr val="FF0000"/>
                </a:solidFill>
              </a:rPr>
              <a:t>a7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ecall</a:t>
            </a:r>
            <a:endParaRPr lang="en-US" sz="32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li</a:t>
            </a:r>
            <a:r>
              <a:rPr lang="en-US" sz="3200" dirty="0" smtClean="0">
                <a:solidFill>
                  <a:srgbClr val="1E3272"/>
                </a:solidFill>
              </a:rPr>
              <a:t>        </a:t>
            </a:r>
            <a:r>
              <a:rPr lang="en-US" sz="3200" dirty="0" smtClean="0">
                <a:solidFill>
                  <a:srgbClr val="FF0000"/>
                </a:solidFill>
              </a:rPr>
              <a:t>a7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2F5CB5"/>
                </a:solidFill>
              </a:rPr>
              <a:t>11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li</a:t>
            </a:r>
            <a:r>
              <a:rPr lang="en-US" sz="3200" dirty="0" smtClean="0">
                <a:solidFill>
                  <a:srgbClr val="1E3272"/>
                </a:solidFill>
              </a:rPr>
              <a:t>        </a:t>
            </a:r>
            <a:r>
              <a:rPr lang="en-US" sz="3200" dirty="0" smtClean="0">
                <a:solidFill>
                  <a:srgbClr val="FF0000"/>
                </a:solidFill>
              </a:rPr>
              <a:t>a0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00B050"/>
                </a:solidFill>
              </a:rPr>
              <a:t>'\n'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ecall</a:t>
            </a:r>
            <a:endParaRPr lang="en-US" sz="32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smtClean="0">
                <a:solidFill>
                  <a:srgbClr val="2F5CB5"/>
                </a:solidFill>
              </a:rPr>
              <a:t>b</a:t>
            </a:r>
            <a:r>
              <a:rPr lang="en-US" sz="3200" dirty="0" smtClean="0">
                <a:solidFill>
                  <a:srgbClr val="1E3272"/>
                </a:solidFill>
              </a:rPr>
              <a:t>        </a:t>
            </a:r>
            <a:r>
              <a:rPr lang="en-US" sz="3200" i="1" dirty="0" smtClean="0">
                <a:solidFill>
                  <a:srgbClr val="1E3272"/>
                </a:solidFill>
              </a:rPr>
              <a:t>while</a:t>
            </a:r>
          </a:p>
          <a:p>
            <a:pPr>
              <a:lnSpc>
                <a:spcPct val="80000"/>
              </a:lnSpc>
            </a:pPr>
            <a:r>
              <a:rPr lang="en-US" sz="3200" b="1" i="1" dirty="0" err="1" smtClean="0">
                <a:solidFill>
                  <a:srgbClr val="1E3272"/>
                </a:solidFill>
              </a:rPr>
              <a:t>end_while</a:t>
            </a:r>
            <a:r>
              <a:rPr lang="en-US" sz="3200" dirty="0" smtClean="0">
                <a:solidFill>
                  <a:srgbClr val="1E3272"/>
                </a:solidFill>
              </a:rPr>
              <a:t>: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4976955" y="3735981"/>
            <a:ext cx="2416623" cy="1306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for “For”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28480" y="2703294"/>
            <a:ext cx="4984491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3600" b="1" dirty="0" smtClean="0">
                <a:solidFill>
                  <a:srgbClr val="1E3272"/>
                </a:solidFill>
              </a:rPr>
              <a:t>for</a:t>
            </a:r>
            <a:r>
              <a:rPr lang="fr-FR" sz="3600" dirty="0" smtClean="0">
                <a:solidFill>
                  <a:srgbClr val="1E3272"/>
                </a:solidFill>
              </a:rPr>
              <a:t> (t0 = </a:t>
            </a:r>
            <a:r>
              <a:rPr lang="fr-FR" sz="3600" dirty="0" smtClean="0">
                <a:solidFill>
                  <a:srgbClr val="2F5CB5"/>
                </a:solidFill>
              </a:rPr>
              <a:t>0</a:t>
            </a:r>
            <a:r>
              <a:rPr lang="fr-FR" sz="3600" dirty="0" smtClean="0">
                <a:solidFill>
                  <a:srgbClr val="1E3272"/>
                </a:solidFill>
              </a:rPr>
              <a:t>; t0 &lt; t1; ++t0) {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print_int</a:t>
            </a:r>
            <a:r>
              <a:rPr lang="fr-FR" sz="3600" dirty="0" smtClean="0">
                <a:solidFill>
                  <a:srgbClr val="1E3272"/>
                </a:solidFill>
              </a:rPr>
              <a:t>(t0)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print_char</a:t>
            </a:r>
            <a:r>
              <a:rPr lang="fr-FR" sz="3600" dirty="0" smtClean="0">
                <a:solidFill>
                  <a:srgbClr val="1E3272"/>
                </a:solidFill>
              </a:rPr>
              <a:t>(</a:t>
            </a:r>
            <a:r>
              <a:rPr lang="fr-FR" sz="3600" dirty="0" smtClean="0">
                <a:solidFill>
                  <a:srgbClr val="00B050"/>
                </a:solidFill>
              </a:rPr>
              <a:t>'\n'</a:t>
            </a:r>
            <a:r>
              <a:rPr lang="fr-FR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}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7577637" y="1079135"/>
            <a:ext cx="3721734" cy="561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for: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zero</a:t>
            </a:r>
          </a:p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next: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beq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err="1" smtClean="0">
                <a:solidFill>
                  <a:srgbClr val="1E3272"/>
                </a:solidFill>
              </a:rPr>
              <a:t>end_for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11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B050"/>
                </a:solidFill>
              </a:rPr>
              <a:t>'\n'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addi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2F5CB5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i="1" dirty="0" smtClean="0">
                <a:solidFill>
                  <a:srgbClr val="1E3272"/>
                </a:solidFill>
              </a:rPr>
              <a:t>next</a:t>
            </a:r>
          </a:p>
          <a:p>
            <a:pPr>
              <a:lnSpc>
                <a:spcPct val="80000"/>
              </a:lnSpc>
            </a:pPr>
            <a:r>
              <a:rPr lang="en-US" sz="2800" b="1" i="1" dirty="0" err="1" smtClean="0">
                <a:solidFill>
                  <a:srgbClr val="1E3272"/>
                </a:solidFill>
              </a:rPr>
              <a:t>end_for</a:t>
            </a:r>
            <a:r>
              <a:rPr lang="en-US" sz="2800" b="1" i="1" dirty="0" smtClean="0">
                <a:solidFill>
                  <a:srgbClr val="1E3272"/>
                </a:solidFill>
              </a:rPr>
              <a:t>: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5159837" y="3722918"/>
            <a:ext cx="2416623" cy="1306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for Nested “For”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946048" y="1566827"/>
            <a:ext cx="5271874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3600" b="1" dirty="0" smtClean="0">
                <a:solidFill>
                  <a:srgbClr val="1E3272"/>
                </a:solidFill>
              </a:rPr>
              <a:t>for</a:t>
            </a:r>
            <a:r>
              <a:rPr lang="fr-FR" sz="3600" dirty="0" smtClean="0">
                <a:solidFill>
                  <a:srgbClr val="1E3272"/>
                </a:solidFill>
              </a:rPr>
              <a:t> (t0 = </a:t>
            </a:r>
            <a:r>
              <a:rPr lang="fr-FR" sz="3600" dirty="0" smtClean="0">
                <a:solidFill>
                  <a:srgbClr val="2F5CB5"/>
                </a:solidFill>
              </a:rPr>
              <a:t>0</a:t>
            </a:r>
            <a:r>
              <a:rPr lang="fr-FR" sz="3600" dirty="0" smtClean="0">
                <a:solidFill>
                  <a:srgbClr val="1E3272"/>
                </a:solidFill>
              </a:rPr>
              <a:t>; t0 &lt; s0; ++t0) {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</a:t>
            </a:r>
            <a:r>
              <a:rPr lang="fr-FR" sz="3600" b="1" dirty="0" smtClean="0">
                <a:solidFill>
                  <a:srgbClr val="1E3272"/>
                </a:solidFill>
              </a:rPr>
              <a:t>for</a:t>
            </a:r>
            <a:r>
              <a:rPr lang="fr-FR" sz="3600" dirty="0" smtClean="0">
                <a:solidFill>
                  <a:srgbClr val="1E3272"/>
                </a:solidFill>
              </a:rPr>
              <a:t> (t1 = </a:t>
            </a:r>
            <a:r>
              <a:rPr lang="fr-FR" sz="3600" dirty="0" smtClean="0">
                <a:solidFill>
                  <a:srgbClr val="2F5CB5"/>
                </a:solidFill>
              </a:rPr>
              <a:t>0</a:t>
            </a:r>
            <a:r>
              <a:rPr lang="fr-FR" sz="3600" dirty="0" smtClean="0">
                <a:solidFill>
                  <a:srgbClr val="1E3272"/>
                </a:solidFill>
              </a:rPr>
              <a:t>; t0 &lt; s1; ++t1) {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print_int</a:t>
            </a:r>
            <a:r>
              <a:rPr lang="fr-FR" sz="3600" dirty="0" smtClean="0">
                <a:solidFill>
                  <a:srgbClr val="1E3272"/>
                </a:solidFill>
              </a:rPr>
              <a:t>(t0)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print_char</a:t>
            </a:r>
            <a:r>
              <a:rPr lang="fr-FR" sz="3600" dirty="0" smtClean="0">
                <a:solidFill>
                  <a:srgbClr val="1E3272"/>
                </a:solidFill>
              </a:rPr>
              <a:t>(</a:t>
            </a:r>
            <a:r>
              <a:rPr lang="fr-FR" sz="3600" dirty="0" smtClean="0">
                <a:solidFill>
                  <a:srgbClr val="00B050"/>
                </a:solidFill>
              </a:rPr>
              <a:t>':'</a:t>
            </a:r>
            <a:r>
              <a:rPr lang="fr-FR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print_int</a:t>
            </a:r>
            <a:r>
              <a:rPr lang="fr-FR" sz="3600" dirty="0" smtClean="0">
                <a:solidFill>
                  <a:srgbClr val="1E3272"/>
                </a:solidFill>
              </a:rPr>
              <a:t>(t1)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print_int</a:t>
            </a:r>
            <a:r>
              <a:rPr lang="fr-FR" sz="3600" dirty="0" smtClean="0">
                <a:solidFill>
                  <a:srgbClr val="1E3272"/>
                </a:solidFill>
              </a:rPr>
              <a:t>(</a:t>
            </a:r>
            <a:r>
              <a:rPr lang="fr-FR" sz="3600" dirty="0" smtClean="0">
                <a:solidFill>
                  <a:srgbClr val="00B050"/>
                </a:solidFill>
              </a:rPr>
              <a:t>' '</a:t>
            </a:r>
            <a:r>
              <a:rPr lang="fr-FR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</a:t>
            </a:r>
            <a:r>
              <a:rPr lang="fr-FR" sz="3600" i="1" dirty="0" smtClean="0">
                <a:solidFill>
                  <a:srgbClr val="1E3272"/>
                </a:solidFill>
              </a:rPr>
              <a:t>print_char</a:t>
            </a:r>
            <a:r>
              <a:rPr lang="fr-FR" sz="3600" dirty="0" smtClean="0">
                <a:solidFill>
                  <a:srgbClr val="1E3272"/>
                </a:solidFill>
              </a:rPr>
              <a:t>(</a:t>
            </a:r>
            <a:r>
              <a:rPr lang="fr-FR" sz="3600" dirty="0" smtClean="0">
                <a:solidFill>
                  <a:srgbClr val="00B050"/>
                </a:solidFill>
              </a:rPr>
              <a:t>'\n'</a:t>
            </a:r>
            <a:r>
              <a:rPr lang="fr-FR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}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7197634" y="1079135"/>
            <a:ext cx="4114803" cy="5600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zero</a:t>
            </a:r>
          </a:p>
          <a:p>
            <a:pPr>
              <a:lnSpc>
                <a:spcPct val="75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next_t0: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beq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s0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end_for_t0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zero</a:t>
            </a:r>
          </a:p>
          <a:p>
            <a:pPr>
              <a:lnSpc>
                <a:spcPct val="75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next_t1: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beq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s1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end_for_t1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1E3272"/>
                </a:solidFill>
              </a:rPr>
              <a:t>print_int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1E3272"/>
                </a:solidFill>
              </a:rPr>
              <a:t>print_char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':'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1E3272"/>
                </a:solidFill>
              </a:rPr>
              <a:t>print_int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1E3272"/>
                </a:solidFill>
              </a:rPr>
              <a:t>print_char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' '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addi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2F5CB5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i="1" dirty="0" smtClean="0">
                <a:solidFill>
                  <a:srgbClr val="1E3272"/>
                </a:solidFill>
              </a:rPr>
              <a:t>next_t1</a:t>
            </a:r>
          </a:p>
          <a:p>
            <a:pPr>
              <a:lnSpc>
                <a:spcPct val="75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end_for_t1: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1E3272"/>
                </a:solidFill>
              </a:rPr>
              <a:t>print_char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'\n'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addi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2F5CB5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i="1" dirty="0" smtClean="0">
                <a:solidFill>
                  <a:srgbClr val="1E3272"/>
                </a:solidFill>
              </a:rPr>
              <a:t>next_t0</a:t>
            </a:r>
          </a:p>
          <a:p>
            <a:pPr>
              <a:lnSpc>
                <a:spcPct val="75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end_for_t0: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5812971" y="1881051"/>
            <a:ext cx="1632858" cy="65315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6035040" y="2377440"/>
            <a:ext cx="1463040" cy="522514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193177" y="5303520"/>
            <a:ext cx="3252652" cy="117566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944983" y="3644537"/>
            <a:ext cx="3526971" cy="91440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57821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>
                <a:solidFill>
                  <a:srgbClr val="F7B217"/>
                </a:solidFill>
              </a:rPr>
              <a:t>Macro</a:t>
            </a:r>
            <a:r>
              <a:rPr lang="en-US" dirty="0" smtClean="0"/>
              <a:t> is a pattern-matching and replacement facility that provides a simple mechanism to name a frequently used sequence of instructions.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979701" y="2847702"/>
            <a:ext cx="3657613" cy="3892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.macro </a:t>
            </a:r>
            <a:r>
              <a:rPr lang="en-US" sz="2800" i="1" dirty="0" err="1" smtClean="0">
                <a:solidFill>
                  <a:srgbClr val="1E3272"/>
                </a:solidFill>
              </a:rPr>
              <a:t>print_int</a:t>
            </a:r>
            <a:r>
              <a:rPr lang="en-US" sz="2800" dirty="0" smtClean="0">
                <a:solidFill>
                  <a:srgbClr val="1E3272"/>
                </a:solidFill>
              </a:rPr>
              <a:t> (</a:t>
            </a:r>
            <a:r>
              <a:rPr lang="en-US" sz="2800" dirty="0" smtClean="0">
                <a:solidFill>
                  <a:srgbClr val="00B050"/>
                </a:solidFill>
              </a:rPr>
              <a:t>%x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1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B050"/>
                </a:solidFill>
              </a:rPr>
              <a:t>%x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.</a:t>
            </a:r>
            <a:r>
              <a:rPr lang="en-US" sz="2800" dirty="0" err="1" smtClean="0">
                <a:solidFill>
                  <a:srgbClr val="FF0000"/>
                </a:solidFill>
              </a:rPr>
              <a:t>end_macro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 .macro </a:t>
            </a:r>
            <a:r>
              <a:rPr lang="en-US" sz="2800" i="1" dirty="0" err="1" smtClean="0">
                <a:solidFill>
                  <a:srgbClr val="1E3272"/>
                </a:solidFill>
              </a:rPr>
              <a:t>read_int</a:t>
            </a:r>
            <a:r>
              <a:rPr lang="en-US" sz="2800" dirty="0" smtClean="0">
                <a:solidFill>
                  <a:srgbClr val="1E3272"/>
                </a:solidFill>
              </a:rPr>
              <a:t> (</a:t>
            </a:r>
            <a:r>
              <a:rPr lang="en-US" sz="2800" dirty="0" smtClean="0">
                <a:solidFill>
                  <a:srgbClr val="00B050"/>
                </a:solidFill>
              </a:rPr>
              <a:t>%x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5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%x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 .</a:t>
            </a:r>
            <a:r>
              <a:rPr lang="en-US" sz="2800" dirty="0" err="1" smtClean="0">
                <a:solidFill>
                  <a:srgbClr val="FF0000"/>
                </a:solidFill>
              </a:rPr>
              <a:t>end_macro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8172989" y="3553098"/>
            <a:ext cx="3139448" cy="143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b="1" i="1" dirty="0" smtClean="0">
                <a:solidFill>
                  <a:srgbClr val="1E3272"/>
                </a:solidFill>
              </a:rPr>
              <a:t>main</a:t>
            </a:r>
            <a:r>
              <a:rPr lang="en-US" sz="36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i="1" dirty="0" err="1" smtClean="0">
                <a:solidFill>
                  <a:srgbClr val="1E3272"/>
                </a:solidFill>
              </a:rPr>
              <a:t>print_int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</p:txBody>
      </p:sp>
      <p:sp>
        <p:nvSpPr>
          <p:cNvPr id="8" name="Стрелка вправо 7"/>
          <p:cNvSpPr/>
          <p:nvPr/>
        </p:nvSpPr>
        <p:spPr>
          <a:xfrm>
            <a:off x="4781007" y="4023362"/>
            <a:ext cx="3161211" cy="901337"/>
          </a:xfrm>
          <a:prstGeom prst="rightArrow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859381" y="3082834"/>
            <a:ext cx="2495006" cy="9144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Use Macros to Simplify Your Code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 algn="just">
              <a:buNone/>
            </a:pPr>
            <a:r>
              <a:rPr lang="en-US" dirty="0" smtClean="0"/>
              <a:t>It is possible to place macros in a </a:t>
            </a:r>
            <a:r>
              <a:rPr lang="en-US" dirty="0" smtClean="0">
                <a:solidFill>
                  <a:srgbClr val="F7B217"/>
                </a:solidFill>
              </a:rPr>
              <a:t>library</a:t>
            </a:r>
            <a:r>
              <a:rPr lang="en-US" dirty="0" smtClean="0"/>
              <a:t> file and </a:t>
            </a:r>
            <a:r>
              <a:rPr lang="en-US" dirty="0" smtClean="0">
                <a:solidFill>
                  <a:srgbClr val="F7B217"/>
                </a:solidFill>
              </a:rPr>
              <a:t>include</a:t>
            </a:r>
            <a:r>
              <a:rPr lang="en-US" dirty="0" smtClean="0"/>
              <a:t> it in other assembly programs.</a:t>
            </a:r>
          </a:p>
          <a:p>
            <a:pPr indent="0" algn="just">
              <a:buNone/>
            </a:pPr>
            <a:endParaRPr lang="en-US" dirty="0" smtClean="0"/>
          </a:p>
          <a:p>
            <a:pPr indent="0" algn="just">
              <a:buNone/>
            </a:pPr>
            <a:endParaRPr lang="en-US" dirty="0" smtClean="0"/>
          </a:p>
          <a:p>
            <a:pPr indent="0" algn="just">
              <a:buNone/>
            </a:pPr>
            <a:endParaRPr lang="en-US" dirty="0" smtClean="0"/>
          </a:p>
          <a:p>
            <a:pPr indent="0" algn="just">
              <a:buNone/>
            </a:pPr>
            <a:endParaRPr lang="en-US" dirty="0" smtClean="0"/>
          </a:p>
          <a:p>
            <a:pPr indent="0" algn="just">
              <a:buNone/>
            </a:pPr>
            <a:endParaRPr lang="en-US" dirty="0" smtClean="0"/>
          </a:p>
          <a:p>
            <a:pPr indent="0" algn="ctr">
              <a:buNone/>
            </a:pPr>
            <a:r>
              <a:rPr lang="en-US" sz="2800" dirty="0" smtClean="0"/>
              <a:t>The </a:t>
            </a:r>
            <a:r>
              <a:rPr lang="en-US" sz="2800" b="1" i="1" dirty="0" err="1" smtClean="0"/>
              <a:t>read_int</a:t>
            </a:r>
            <a:r>
              <a:rPr lang="en-US" sz="2800" dirty="0" smtClean="0"/>
              <a:t> and </a:t>
            </a:r>
            <a:r>
              <a:rPr lang="en-US" sz="2800" b="1" i="1" dirty="0" err="1" smtClean="0"/>
              <a:t>print_int</a:t>
            </a:r>
            <a:r>
              <a:rPr lang="en-US" sz="2800" dirty="0" smtClean="0"/>
              <a:t> macros are defined in the </a:t>
            </a:r>
            <a:r>
              <a:rPr lang="en-US" sz="2800" b="1" i="1" dirty="0" err="1" smtClean="0"/>
              <a:t>macrolib.s</a:t>
            </a:r>
            <a:r>
              <a:rPr lang="en-US" sz="2800" dirty="0" smtClean="0"/>
              <a:t> file.</a:t>
            </a:r>
          </a:p>
          <a:p>
            <a:pPr indent="0" algn="ctr">
              <a:buNone/>
            </a:pPr>
            <a:r>
              <a:rPr lang="en-US" sz="2800" dirty="0" smtClean="0"/>
              <a:t>The file must be in the same directory as the program.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Macro Libraries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862250" y="2312124"/>
            <a:ext cx="50988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dirty="0" smtClean="0">
                <a:solidFill>
                  <a:srgbClr val="FF0000"/>
                </a:solidFill>
              </a:rPr>
              <a:t>.include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00B050"/>
                </a:solidFill>
              </a:rPr>
              <a:t>"</a:t>
            </a:r>
            <a:r>
              <a:rPr lang="en-US" sz="3600" dirty="0" err="1" smtClean="0">
                <a:solidFill>
                  <a:srgbClr val="00B050"/>
                </a:solidFill>
              </a:rPr>
              <a:t>macrolib.s</a:t>
            </a:r>
            <a:r>
              <a:rPr lang="en-US" sz="3600" dirty="0" smtClean="0">
                <a:solidFill>
                  <a:srgbClr val="00B050"/>
                </a:solidFill>
              </a:rPr>
              <a:t>"</a:t>
            </a:r>
          </a:p>
          <a:p>
            <a:r>
              <a:rPr lang="en-US" sz="3600" b="1" i="1" dirty="0" smtClean="0">
                <a:solidFill>
                  <a:srgbClr val="1E3272"/>
                </a:solidFill>
              </a:rPr>
              <a:t>main</a:t>
            </a:r>
            <a:r>
              <a:rPr lang="en-US" sz="3600" dirty="0" smtClean="0">
                <a:solidFill>
                  <a:srgbClr val="1E3272"/>
                </a:solidFill>
              </a:rPr>
              <a:t>: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i="1" dirty="0" err="1" smtClean="0">
                <a:solidFill>
                  <a:srgbClr val="1E3272"/>
                </a:solidFill>
              </a:rPr>
              <a:t>print_int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Constants and Single-Line Macros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862250" y="2495006"/>
            <a:ext cx="50988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eqv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VAL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2F5CB5"/>
                </a:solidFill>
              </a:rPr>
              <a:t>0x123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eqv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X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eqv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Y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t1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eqv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SUM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err="1" smtClean="0">
                <a:solidFill>
                  <a:srgbClr val="2F5CB5"/>
                </a:solidFill>
              </a:rPr>
              <a:t>addi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Y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i="1" dirty="0" smtClean="0">
                <a:solidFill>
                  <a:srgbClr val="1E3272"/>
                </a:solidFill>
              </a:rPr>
              <a:t>X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i="1" dirty="0" smtClean="0">
                <a:solidFill>
                  <a:srgbClr val="1E3272"/>
                </a:solidFill>
              </a:rPr>
              <a:t>VAL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main: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dirty="0" err="1" smtClean="0">
                <a:solidFill>
                  <a:srgbClr val="2F5CB5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    X, </a:t>
            </a:r>
            <a:r>
              <a:rPr lang="en-US" sz="3600" dirty="0" smtClean="0">
                <a:solidFill>
                  <a:srgbClr val="2F5CB5"/>
                </a:solidFill>
              </a:rPr>
              <a:t>0x111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i="1" dirty="0" smtClean="0">
                <a:solidFill>
                  <a:srgbClr val="1E3272"/>
                </a:solidFill>
              </a:rPr>
              <a:t>SUM</a:t>
            </a:r>
          </a:p>
        </p:txBody>
      </p:sp>
      <p:sp>
        <p:nvSpPr>
          <p:cNvPr id="6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5782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1E3272"/>
                </a:solidFill>
              </a:rPr>
              <a:t>The</a:t>
            </a:r>
            <a:r>
              <a:rPr lang="en-US" b="1" dirty="0" smtClean="0">
                <a:solidFill>
                  <a:srgbClr val="2F5CB5"/>
                </a:solidFill>
              </a:rPr>
              <a:t> </a:t>
            </a:r>
            <a:r>
              <a:rPr lang="en-US" b="1" dirty="0" smtClean="0">
                <a:solidFill>
                  <a:srgbClr val="F7B217"/>
                </a:solidFill>
              </a:rPr>
              <a:t>.</a:t>
            </a:r>
            <a:r>
              <a:rPr lang="en-US" b="1" dirty="0" err="1" smtClean="0">
                <a:solidFill>
                  <a:srgbClr val="F7B217"/>
                </a:solidFill>
              </a:rPr>
              <a:t>eqv</a:t>
            </a:r>
            <a:r>
              <a:rPr lang="en-US" b="1" dirty="0" smtClean="0">
                <a:solidFill>
                  <a:srgbClr val="F7B217"/>
                </a:solidFill>
              </a:rPr>
              <a:t> </a:t>
            </a:r>
            <a:r>
              <a:rPr lang="en-US" dirty="0" smtClean="0"/>
              <a:t>directive can be used to define macro constants and single-line macros.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261936"/>
          </a:xfrm>
        </p:spPr>
        <p:txBody>
          <a:bodyPr/>
          <a:lstStyle/>
          <a:p>
            <a:pPr indent="0" algn="ctr">
              <a:buNone/>
            </a:pPr>
            <a:r>
              <a:rPr lang="en-US" dirty="0" smtClean="0"/>
              <a:t>Segment </a:t>
            </a:r>
            <a:r>
              <a:rPr lang="en-US" b="1" dirty="0" smtClean="0">
                <a:solidFill>
                  <a:srgbClr val="F7B217"/>
                </a:solidFill>
              </a:rPr>
              <a:t>.data </a:t>
            </a:r>
            <a:r>
              <a:rPr lang="en-US" dirty="0" smtClean="0"/>
              <a:t>stores static data (</a:t>
            </a:r>
            <a:r>
              <a:rPr lang="en-US" dirty="0" smtClean="0">
                <a:solidFill>
                  <a:srgbClr val="1E3272"/>
                </a:solidFill>
              </a:rPr>
              <a:t>global variables and constants</a:t>
            </a:r>
            <a:r>
              <a:rPr lang="en-US" dirty="0" smtClean="0"/>
              <a:t>), which are described with the following directives: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Segment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927459" y="2299061"/>
            <a:ext cx="108813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smtClean="0">
                <a:solidFill>
                  <a:srgbClr val="FF0000"/>
                </a:solidFill>
              </a:rPr>
              <a:t>data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smtClean="0">
                <a:solidFill>
                  <a:srgbClr val="FF0000"/>
                </a:solidFill>
              </a:rPr>
              <a:t>word</a:t>
            </a:r>
            <a:r>
              <a:rPr lang="en-US" sz="3600" dirty="0" smtClean="0">
                <a:solidFill>
                  <a:srgbClr val="1E3272"/>
                </a:solidFill>
              </a:rPr>
              <a:t>  </a:t>
            </a:r>
            <a:r>
              <a:rPr lang="en-US" sz="3600" dirty="0" smtClean="0">
                <a:solidFill>
                  <a:srgbClr val="2F5CB5"/>
                </a:solidFill>
              </a:rPr>
              <a:t>0xDEADBEEF</a:t>
            </a:r>
            <a:r>
              <a:rPr lang="en-US" sz="3600" dirty="0" smtClean="0">
                <a:solidFill>
                  <a:srgbClr val="1E3272"/>
                </a:solidFill>
              </a:rPr>
              <a:t>                   </a:t>
            </a:r>
            <a:r>
              <a:rPr lang="en-US" sz="3600" dirty="0" smtClean="0">
                <a:solidFill>
                  <a:srgbClr val="00B050"/>
                </a:solidFill>
              </a:rPr>
              <a:t># 32-bit value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smtClean="0">
                <a:solidFill>
                  <a:srgbClr val="FF0000"/>
                </a:solidFill>
              </a:rPr>
              <a:t>half</a:t>
            </a: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dirty="0" smtClean="0">
                <a:solidFill>
                  <a:srgbClr val="2F5CB5"/>
                </a:solidFill>
              </a:rPr>
              <a:t>0x1234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smtClean="0">
                <a:solidFill>
                  <a:srgbClr val="2F5CB5"/>
                </a:solidFill>
              </a:rPr>
              <a:t>0x4567</a:t>
            </a:r>
            <a:r>
              <a:rPr lang="en-US" sz="3600" dirty="0" smtClean="0">
                <a:solidFill>
                  <a:srgbClr val="1E3272"/>
                </a:solidFill>
              </a:rPr>
              <a:t>              </a:t>
            </a:r>
            <a:r>
              <a:rPr lang="en-US" sz="3600" dirty="0" smtClean="0">
                <a:solidFill>
                  <a:srgbClr val="00B050"/>
                </a:solidFill>
              </a:rPr>
              <a:t># 16-bit values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smtClean="0">
                <a:solidFill>
                  <a:srgbClr val="FF0000"/>
                </a:solidFill>
              </a:rPr>
              <a:t>byte</a:t>
            </a:r>
            <a:r>
              <a:rPr lang="en-US" sz="3600" dirty="0" smtClean="0">
                <a:solidFill>
                  <a:srgbClr val="1E3272"/>
                </a:solidFill>
              </a:rPr>
              <a:t>   </a:t>
            </a:r>
            <a:r>
              <a:rPr lang="en-US" sz="3600" dirty="0" smtClean="0">
                <a:solidFill>
                  <a:srgbClr val="2F5CB5"/>
                </a:solidFill>
              </a:rPr>
              <a:t>0x98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smtClean="0">
                <a:solidFill>
                  <a:srgbClr val="2F5CB5"/>
                </a:solidFill>
              </a:rPr>
              <a:t>0x76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smtClean="0">
                <a:solidFill>
                  <a:srgbClr val="2F5CB5"/>
                </a:solidFill>
              </a:rPr>
              <a:t>0x65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smtClean="0">
                <a:solidFill>
                  <a:srgbClr val="2F5CB5"/>
                </a:solidFill>
              </a:rPr>
              <a:t>0x43</a:t>
            </a:r>
            <a:r>
              <a:rPr lang="en-US" sz="3600" dirty="0" smtClean="0">
                <a:solidFill>
                  <a:srgbClr val="1E3272"/>
                </a:solidFill>
              </a:rPr>
              <a:t>  </a:t>
            </a:r>
            <a:r>
              <a:rPr lang="en-US" sz="3600" dirty="0" smtClean="0">
                <a:solidFill>
                  <a:srgbClr val="00B050"/>
                </a:solidFill>
              </a:rPr>
              <a:t># 8-bit values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smtClean="0">
                <a:solidFill>
                  <a:srgbClr val="FF0000"/>
                </a:solidFill>
              </a:rPr>
              <a:t>space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2F5CB5"/>
                </a:solidFill>
              </a:rPr>
              <a:t>8</a:t>
            </a:r>
            <a:r>
              <a:rPr lang="en-US" sz="3600" dirty="0" smtClean="0">
                <a:solidFill>
                  <a:srgbClr val="1E3272"/>
                </a:solidFill>
              </a:rPr>
              <a:t>                                        </a:t>
            </a:r>
            <a:r>
              <a:rPr lang="en-US" sz="3600" dirty="0" smtClean="0">
                <a:solidFill>
                  <a:srgbClr val="00B050"/>
                </a:solidFill>
              </a:rPr>
              <a:t># 8 bytes of empty space  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ascii</a:t>
            </a: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dirty="0" smtClean="0">
                <a:solidFill>
                  <a:srgbClr val="00B050"/>
                </a:solidFill>
              </a:rPr>
              <a:t>"Hello "</a:t>
            </a:r>
            <a:r>
              <a:rPr lang="en-US" sz="3600" dirty="0" smtClean="0">
                <a:solidFill>
                  <a:srgbClr val="1E3272"/>
                </a:solidFill>
              </a:rPr>
              <a:t>                            </a:t>
            </a:r>
            <a:r>
              <a:rPr lang="en-US" sz="3600" dirty="0" smtClean="0">
                <a:solidFill>
                  <a:srgbClr val="00B050"/>
                </a:solidFill>
              </a:rPr>
              <a:t># String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asciz</a:t>
            </a:r>
            <a:r>
              <a:rPr lang="en-US" sz="3600" dirty="0" smtClean="0">
                <a:solidFill>
                  <a:srgbClr val="1E3272"/>
                </a:solidFill>
              </a:rPr>
              <a:t>   </a:t>
            </a:r>
            <a:r>
              <a:rPr lang="en-US" sz="3600" dirty="0" smtClean="0">
                <a:solidFill>
                  <a:srgbClr val="00B050"/>
                </a:solidFill>
              </a:rPr>
              <a:t>"World! "</a:t>
            </a:r>
            <a:r>
              <a:rPr lang="en-US" sz="3600" dirty="0" smtClean="0">
                <a:solidFill>
                  <a:srgbClr val="1E3272"/>
                </a:solidFill>
              </a:rPr>
              <a:t>                         </a:t>
            </a:r>
            <a:r>
              <a:rPr lang="en-US" sz="3600" dirty="0" smtClean="0">
                <a:solidFill>
                  <a:srgbClr val="00B050"/>
                </a:solidFill>
              </a:rPr>
              <a:t># Zero-terminated string</a:t>
            </a:r>
            <a:endParaRPr lang="en-US" sz="3600" i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603966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smtClean="0"/>
              <a:t>Data items are aligned in memory by their size for convenience of access. This means </a:t>
            </a:r>
            <a:r>
              <a:rPr lang="en-US" b="1" i="1" dirty="0" smtClean="0"/>
              <a:t>address is multiple of size</a:t>
            </a:r>
            <a:r>
              <a:rPr lang="en-US" dirty="0" smtClean="0"/>
              <a:t>. Default alignment is as follows: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byte</a:t>
            </a:r>
            <a:r>
              <a:rPr lang="en-US" sz="4100" dirty="0" smtClean="0"/>
              <a:t>      </a:t>
            </a:r>
            <a:r>
              <a:rPr lang="en-US" sz="4100" dirty="0" smtClean="0">
                <a:solidFill>
                  <a:srgbClr val="00B050"/>
                </a:solidFill>
              </a:rPr>
              <a:t>#  1 byte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half</a:t>
            </a:r>
            <a:r>
              <a:rPr lang="en-US" sz="4100" dirty="0" smtClean="0"/>
              <a:t>       </a:t>
            </a:r>
            <a:r>
              <a:rPr lang="en-US" sz="4100" dirty="0" smtClean="0">
                <a:solidFill>
                  <a:srgbClr val="00B050"/>
                </a:solidFill>
              </a:rPr>
              <a:t>#  2 bytes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word   </a:t>
            </a:r>
            <a:r>
              <a:rPr lang="en-US" sz="4100" dirty="0" smtClean="0"/>
              <a:t>  </a:t>
            </a:r>
            <a:r>
              <a:rPr lang="en-US" sz="4100" dirty="0" smtClean="0">
                <a:solidFill>
                  <a:srgbClr val="00B050"/>
                </a:solidFill>
              </a:rPr>
              <a:t>#  4 bytes</a:t>
            </a:r>
          </a:p>
          <a:p>
            <a:pPr marL="0" indent="0" algn="ctr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smtClean="0"/>
              <a:t>It is possible to specify a </a:t>
            </a:r>
            <a:r>
              <a:rPr lang="en-US" b="1" i="1" dirty="0" smtClean="0"/>
              <a:t>custom alignment by 2</a:t>
            </a:r>
            <a:r>
              <a:rPr lang="en-US" b="1" i="1" baseline="30000" dirty="0" smtClean="0"/>
              <a:t>n </a:t>
            </a:r>
            <a:r>
              <a:rPr lang="en-US" b="1" i="1" dirty="0" smtClean="0"/>
              <a:t>bytes</a:t>
            </a:r>
            <a:r>
              <a:rPr lang="en-US" dirty="0" smtClean="0"/>
              <a:t> for a next data item with the .align directive. 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align</a:t>
            </a:r>
            <a:r>
              <a:rPr lang="en-US" sz="4100" dirty="0" smtClean="0"/>
              <a:t> 0   </a:t>
            </a:r>
            <a:r>
              <a:rPr lang="en-US" sz="4100" dirty="0" smtClean="0">
                <a:solidFill>
                  <a:srgbClr val="00B050"/>
                </a:solidFill>
              </a:rPr>
              <a:t># 1 byte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align</a:t>
            </a:r>
            <a:r>
              <a:rPr lang="en-US" sz="4100" dirty="0" smtClean="0"/>
              <a:t> 1   </a:t>
            </a:r>
            <a:r>
              <a:rPr lang="en-US" sz="4100" dirty="0" smtClean="0">
                <a:solidFill>
                  <a:srgbClr val="00B050"/>
                </a:solidFill>
              </a:rPr>
              <a:t># 2 bytes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align</a:t>
            </a:r>
            <a:r>
              <a:rPr lang="en-US" sz="4100" dirty="0" smtClean="0"/>
              <a:t> 2   </a:t>
            </a:r>
            <a:r>
              <a:rPr lang="en-US" sz="4100" dirty="0" smtClean="0">
                <a:solidFill>
                  <a:srgbClr val="00B050"/>
                </a:solidFill>
              </a:rPr>
              <a:t># 4 bytes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align</a:t>
            </a:r>
            <a:r>
              <a:rPr lang="en-US" sz="4100" dirty="0" smtClean="0"/>
              <a:t> 3   </a:t>
            </a:r>
            <a:r>
              <a:rPr lang="en-US" sz="4100" dirty="0" smtClean="0">
                <a:solidFill>
                  <a:srgbClr val="00B050"/>
                </a:solidFill>
              </a:rPr>
              <a:t># 8 bytes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etc.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Alignment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Alignment Example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031963" y="953585"/>
            <a:ext cx="414092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data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space</a:t>
            </a:r>
            <a:r>
              <a:rPr lang="en-US" sz="2400" dirty="0" smtClean="0">
                <a:solidFill>
                  <a:srgbClr val="1E3272"/>
                </a:solidFill>
              </a:rPr>
              <a:t>  </a:t>
            </a:r>
            <a:r>
              <a:rPr lang="en-US" sz="2400" dirty="0" smtClean="0">
                <a:solidFill>
                  <a:srgbClr val="2F5CB5"/>
                </a:solidFill>
              </a:rPr>
              <a:t>3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word1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word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0x12345678 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half1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half</a:t>
            </a:r>
            <a:r>
              <a:rPr lang="en-US" sz="2400" dirty="0" smtClean="0">
                <a:solidFill>
                  <a:srgbClr val="1E3272"/>
                </a:solidFill>
              </a:rPr>
              <a:t>     </a:t>
            </a:r>
            <a:r>
              <a:rPr lang="en-US" sz="2400" dirty="0" smtClean="0">
                <a:solidFill>
                  <a:srgbClr val="2F5CB5"/>
                </a:solidFill>
              </a:rPr>
              <a:t>0x1234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byte1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byte</a:t>
            </a:r>
            <a:r>
              <a:rPr lang="en-US" sz="2400" dirty="0" smtClean="0">
                <a:solidFill>
                  <a:srgbClr val="1E3272"/>
                </a:solidFill>
              </a:rPr>
              <a:t>    </a:t>
            </a:r>
            <a:r>
              <a:rPr lang="en-US" sz="2400" dirty="0" smtClean="0">
                <a:solidFill>
                  <a:srgbClr val="2F5CB5"/>
                </a:solidFill>
              </a:rPr>
              <a:t>0x12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align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4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word2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word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0x12345678  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align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3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half2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half</a:t>
            </a:r>
            <a:r>
              <a:rPr lang="en-US" sz="2400" dirty="0" smtClean="0">
                <a:solidFill>
                  <a:srgbClr val="1E3272"/>
                </a:solidFill>
              </a:rPr>
              <a:t>     </a:t>
            </a:r>
            <a:r>
              <a:rPr lang="en-US" sz="2400" dirty="0" smtClean="0">
                <a:solidFill>
                  <a:srgbClr val="2F5CB5"/>
                </a:solidFill>
              </a:rPr>
              <a:t>0x1234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align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3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byte2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byte</a:t>
            </a:r>
            <a:r>
              <a:rPr lang="en-US" sz="2400" dirty="0" smtClean="0">
                <a:solidFill>
                  <a:srgbClr val="1E3272"/>
                </a:solidFill>
              </a:rPr>
              <a:t>    </a:t>
            </a:r>
            <a:r>
              <a:rPr lang="en-US" sz="2400" dirty="0" smtClean="0">
                <a:solidFill>
                  <a:srgbClr val="2F5CB5"/>
                </a:solidFill>
              </a:rPr>
              <a:t>0x12   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align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word3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      .</a:t>
            </a:r>
            <a:r>
              <a:rPr lang="en-US" sz="2400" dirty="0" smtClean="0">
                <a:solidFill>
                  <a:srgbClr val="FF0000"/>
                </a:solidFill>
              </a:rPr>
              <a:t>word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0x12345678</a:t>
            </a:r>
            <a:endParaRPr lang="en-US" sz="2400" i="1" dirty="0" smtClean="0">
              <a:solidFill>
                <a:srgbClr val="2F5CB5"/>
              </a:solidFill>
            </a:endParaRPr>
          </a:p>
        </p:txBody>
      </p:sp>
      <p:pic>
        <p:nvPicPr>
          <p:cNvPr id="6" name="Рисунок 5" descr="Screenshot 2021-01-26 at 09.17.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002" y="1742531"/>
            <a:ext cx="4475321" cy="3939812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796838" y="1541417"/>
            <a:ext cx="3749036" cy="2076994"/>
          </a:xfrm>
          <a:prstGeom prst="roundRect">
            <a:avLst/>
          </a:prstGeom>
          <a:noFill/>
          <a:ln w="38100">
            <a:solidFill>
              <a:srgbClr val="F7B2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40233" y="3627119"/>
            <a:ext cx="3805642" cy="3191691"/>
          </a:xfrm>
          <a:prstGeom prst="roundRect">
            <a:avLst/>
          </a:prstGeom>
          <a:noFill/>
          <a:ln w="38100">
            <a:solidFill>
              <a:srgbClr val="F7B2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631587" y="2808514"/>
            <a:ext cx="4380402" cy="914400"/>
          </a:xfrm>
          <a:prstGeom prst="roundRect">
            <a:avLst/>
          </a:prstGeom>
          <a:noFill/>
          <a:ln w="38100">
            <a:solidFill>
              <a:srgbClr val="F7B2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679483" y="3744693"/>
            <a:ext cx="4380402" cy="1245317"/>
          </a:xfrm>
          <a:prstGeom prst="roundRect">
            <a:avLst/>
          </a:prstGeom>
          <a:noFill/>
          <a:ln w="38100">
            <a:solidFill>
              <a:srgbClr val="F7B2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Прямая со стрелкой 12"/>
          <p:cNvCxnSpPr>
            <a:stCxn id="8" idx="3"/>
            <a:endCxn id="10" idx="1"/>
          </p:cNvCxnSpPr>
          <p:nvPr/>
        </p:nvCxnSpPr>
        <p:spPr>
          <a:xfrm>
            <a:off x="4545874" y="2579914"/>
            <a:ext cx="2085713" cy="685800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9" idx="3"/>
            <a:endCxn id="12" idx="1"/>
          </p:cNvCxnSpPr>
          <p:nvPr/>
        </p:nvCxnSpPr>
        <p:spPr>
          <a:xfrm flipV="1">
            <a:off x="4545875" y="4367352"/>
            <a:ext cx="2133608" cy="85561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23803" y="1828799"/>
            <a:ext cx="2495006" cy="914400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Default</a:t>
            </a:r>
          </a:p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Alignment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97824" y="4868091"/>
            <a:ext cx="2495006" cy="914400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Custom</a:t>
            </a:r>
          </a:p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Alignment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59821" y="955981"/>
            <a:ext cx="11062064" cy="583670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 smtClean="0"/>
              <a:t>Load instructions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smtClean="0"/>
              <a:t>lb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</a:t>
            </a:r>
            <a:r>
              <a:rPr lang="en-US" sz="2800" i="1" dirty="0" smtClean="0"/>
              <a:t>offset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/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t1 &lt;- sign-extended 8-bit value from address t2 + offset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err="1" smtClean="0"/>
              <a:t>lbu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</a:t>
            </a:r>
            <a:r>
              <a:rPr lang="en-US" sz="2800" i="1" dirty="0" smtClean="0"/>
              <a:t>offset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/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t1 &lt;- zero-extended 8-bit value from address t2 + offset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err="1" smtClean="0"/>
              <a:t>lh</a:t>
            </a:r>
            <a:r>
              <a:rPr lang="en-US" sz="2800" dirty="0" smtClean="0"/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</a:t>
            </a:r>
            <a:r>
              <a:rPr lang="en-US" sz="2800" i="1" dirty="0" smtClean="0"/>
              <a:t>offset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/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t1 &lt;- sign-extended 16-bit value from address t2 + offset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err="1" smtClean="0"/>
              <a:t>lhu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</a:t>
            </a:r>
            <a:r>
              <a:rPr lang="en-US" sz="2800" i="1" dirty="0" smtClean="0"/>
              <a:t>offset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/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t1 &lt;- zero-extended 16-bit value from address t2 + offset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err="1" smtClean="0"/>
              <a:t>lw</a:t>
            </a:r>
            <a:r>
              <a:rPr lang="en-US" sz="2800" dirty="0" smtClean="0"/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</a:t>
            </a:r>
            <a:r>
              <a:rPr lang="en-US" sz="2800" i="1" dirty="0" smtClean="0"/>
              <a:t>offset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/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t1 &lt;- contents of address t2 + offset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1E3272"/>
                </a:solidFill>
              </a:rPr>
              <a:t>Store Instructions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smtClean="0">
                <a:solidFill>
                  <a:srgbClr val="1E3272"/>
                </a:solidFill>
              </a:rPr>
              <a:t>sb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offset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>
                <a:solidFill>
                  <a:srgbClr val="00B050"/>
                </a:solidFill>
              </a:rPr>
              <a:t>) # Store low-order 8 bits (byte) of t1 to address t2 + offset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err="1" smtClean="0">
                <a:solidFill>
                  <a:srgbClr val="1E3272"/>
                </a:solidFill>
              </a:rPr>
              <a:t>sh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offset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>
                <a:solidFill>
                  <a:srgbClr val="1E3272"/>
                </a:solidFill>
              </a:rPr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Store low-order 16 bits (half) of t1 to address t2 + offset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 err="1" smtClean="0">
                <a:solidFill>
                  <a:srgbClr val="1E3272"/>
                </a:solidFill>
              </a:rPr>
              <a:t>sw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offset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>
                <a:solidFill>
                  <a:srgbClr val="1E3272"/>
                </a:solidFill>
              </a:rPr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Store contents of t1 to address t2 + offset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1E3272"/>
                </a:solidFill>
              </a:rPr>
              <a:t>Load Address </a:t>
            </a:r>
            <a:r>
              <a:rPr lang="en-US" b="1" dirty="0" err="1" smtClean="0">
                <a:solidFill>
                  <a:srgbClr val="1E3272"/>
                </a:solidFill>
              </a:rPr>
              <a:t>Pseudoinstruction</a:t>
            </a:r>
            <a:endParaRPr lang="en-US" b="1" dirty="0" smtClean="0">
              <a:solidFill>
                <a:srgbClr val="1E3272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1E3272"/>
                </a:solidFill>
              </a:rPr>
              <a:t>la 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>
                <a:solidFill>
                  <a:srgbClr val="1E3272"/>
                </a:solidFill>
              </a:rPr>
              <a:t>, label</a:t>
            </a:r>
            <a:r>
              <a:rPr lang="en-US" sz="2800" dirty="0" smtClean="0">
                <a:solidFill>
                  <a:srgbClr val="00B050"/>
                </a:solidFill>
              </a:rPr>
              <a:t> # t1 &lt;- address of label</a:t>
            </a:r>
            <a:endParaRPr lang="ru-RU" sz="2800" b="1" dirty="0">
              <a:solidFill>
                <a:srgbClr val="1E3272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Store Instructions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 and Memory Layout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015700" y="1211282"/>
            <a:ext cx="2305049" cy="219982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Stack</a:t>
            </a: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Dynamic Data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015247" y="3401546"/>
            <a:ext cx="2305503" cy="970429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.data</a:t>
            </a:r>
            <a:endParaRPr lang="ru-RU" sz="3600" b="1" dirty="0">
              <a:solidFill>
                <a:srgbClr val="27327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012982" y="4358245"/>
            <a:ext cx="2307768" cy="96188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.text</a:t>
            </a:r>
            <a:endParaRPr lang="ru-RU" sz="3600" b="1" dirty="0">
              <a:solidFill>
                <a:srgbClr val="27327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012982" y="5319675"/>
            <a:ext cx="2307768" cy="785600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Reserved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10046527" y="1810176"/>
            <a:ext cx="225631" cy="237506"/>
          </a:xfrm>
          <a:prstGeom prst="down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верх 11"/>
          <p:cNvSpPr/>
          <p:nvPr/>
        </p:nvSpPr>
        <p:spPr>
          <a:xfrm>
            <a:off x="10058401" y="2594592"/>
            <a:ext cx="225631" cy="237506"/>
          </a:xfrm>
          <a:prstGeom prst="up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912903" y="5023247"/>
            <a:ext cx="2309087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0040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2565" y="5816897"/>
            <a:ext cx="2046804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0000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9996" y="4067760"/>
            <a:ext cx="2243008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1001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88605" y="9425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7FFF EFFC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1324864" y="1397001"/>
            <a:ext cx="5088636" cy="473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.</a:t>
            </a:r>
            <a:r>
              <a:rPr lang="en-US" sz="3600" dirty="0" smtClean="0">
                <a:solidFill>
                  <a:srgbClr val="FF0000"/>
                </a:solidFill>
              </a:rPr>
              <a:t>data</a:t>
            </a:r>
          </a:p>
          <a:p>
            <a:pPr>
              <a:lnSpc>
                <a:spcPct val="90000"/>
              </a:lnSpc>
            </a:pPr>
            <a:r>
              <a:rPr lang="en-US" sz="3600" b="1" i="1" dirty="0" smtClean="0">
                <a:solidFill>
                  <a:srgbClr val="1E3272"/>
                </a:solidFill>
              </a:rPr>
              <a:t>hello</a:t>
            </a:r>
            <a:r>
              <a:rPr lang="en-US" sz="3600" dirty="0" smtClean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.string </a:t>
            </a:r>
            <a:r>
              <a:rPr lang="en-US" sz="3600" dirty="0" smtClean="0">
                <a:solidFill>
                  <a:srgbClr val="00B050"/>
                </a:solidFill>
              </a:rPr>
              <a:t>"Hello, world!"</a:t>
            </a:r>
          </a:p>
          <a:p>
            <a:pPr>
              <a:lnSpc>
                <a:spcPct val="90000"/>
              </a:lnSpc>
            </a:pP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       .</a:t>
            </a:r>
            <a:r>
              <a:rPr lang="en-US" sz="3600" dirty="0" smtClean="0">
                <a:solidFill>
                  <a:srgbClr val="FF0000"/>
                </a:solidFill>
              </a:rPr>
              <a:t>text</a:t>
            </a:r>
          </a:p>
          <a:p>
            <a:pPr>
              <a:lnSpc>
                <a:spcPct val="90000"/>
              </a:lnSpc>
            </a:pPr>
            <a:r>
              <a:rPr lang="en-US" sz="3600" b="1" i="1" dirty="0" smtClean="0">
                <a:solidFill>
                  <a:srgbClr val="1E3272"/>
                </a:solidFill>
              </a:rPr>
              <a:t>main: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a7</a:t>
            </a:r>
            <a:r>
              <a:rPr lang="en-US" sz="3600" dirty="0" smtClean="0">
                <a:solidFill>
                  <a:srgbClr val="1E3272"/>
                </a:solidFill>
              </a:rPr>
              <a:t>, 4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la </a:t>
            </a:r>
            <a:r>
              <a:rPr lang="en-US" sz="3600" dirty="0" smtClean="0">
                <a:solidFill>
                  <a:srgbClr val="FF0000"/>
                </a:solidFill>
              </a:rPr>
              <a:t>a0</a:t>
            </a:r>
            <a:r>
              <a:rPr lang="en-US" sz="3600" dirty="0" smtClean="0">
                <a:solidFill>
                  <a:srgbClr val="1E3272"/>
                </a:solidFill>
              </a:rPr>
              <a:t>, hello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ecall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990600" y="3454400"/>
            <a:ext cx="3479800" cy="2768600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>
            <a:stCxn id="21" idx="6"/>
            <a:endCxn id="8" idx="1"/>
          </p:cNvCxnSpPr>
          <p:nvPr/>
        </p:nvCxnSpPr>
        <p:spPr>
          <a:xfrm>
            <a:off x="4470400" y="4838700"/>
            <a:ext cx="4542582" cy="48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876300" y="1219200"/>
            <a:ext cx="5702300" cy="2184400"/>
          </a:xfrm>
          <a:prstGeom prst="ellipse">
            <a:avLst/>
          </a:prstGeom>
          <a:noFill/>
          <a:ln w="38100"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>
            <a:endCxn id="7" idx="1"/>
          </p:cNvCxnSpPr>
          <p:nvPr/>
        </p:nvCxnSpPr>
        <p:spPr>
          <a:xfrm>
            <a:off x="5511800" y="3200400"/>
            <a:ext cx="3503447" cy="68636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4005" y="30888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0x1004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Store Example 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007607" y="992772"/>
            <a:ext cx="2455747" cy="5795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.</a:t>
            </a:r>
            <a:r>
              <a:rPr lang="fr-FR" sz="2200" dirty="0" smtClean="0">
                <a:solidFill>
                  <a:srgbClr val="FF0000"/>
                </a:solidFill>
              </a:rPr>
              <a:t>data</a:t>
            </a:r>
          </a:p>
          <a:p>
            <a:pPr>
              <a:lnSpc>
                <a:spcPct val="70000"/>
              </a:lnSpc>
            </a:pPr>
            <a:r>
              <a:rPr lang="fr-FR" sz="2200" b="1" i="1" dirty="0" smtClean="0">
                <a:solidFill>
                  <a:srgbClr val="1E3272"/>
                </a:solidFill>
              </a:rPr>
              <a:t>x</a:t>
            </a:r>
            <a:r>
              <a:rPr lang="fr-FR" sz="22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.</a:t>
            </a:r>
            <a:r>
              <a:rPr lang="fr-FR" sz="2200" dirty="0" smtClean="0">
                <a:solidFill>
                  <a:srgbClr val="FF0000"/>
                </a:solidFill>
              </a:rPr>
              <a:t>word</a:t>
            </a:r>
            <a:r>
              <a:rPr lang="fr-FR" sz="2200" dirty="0" smtClean="0">
                <a:solidFill>
                  <a:srgbClr val="1E3272"/>
                </a:solidFill>
              </a:rPr>
              <a:t>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70000"/>
              </a:lnSpc>
            </a:pPr>
            <a:r>
              <a:rPr lang="fr-FR" sz="2200" b="1" i="1" dirty="0" smtClean="0">
                <a:solidFill>
                  <a:srgbClr val="1E3272"/>
                </a:solidFill>
              </a:rPr>
              <a:t>y</a:t>
            </a:r>
            <a:r>
              <a:rPr lang="fr-FR" sz="22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.</a:t>
            </a:r>
            <a:r>
              <a:rPr lang="fr-FR" sz="2200" dirty="0" smtClean="0">
                <a:solidFill>
                  <a:srgbClr val="FF0000"/>
                </a:solidFill>
              </a:rPr>
              <a:t>word</a:t>
            </a:r>
            <a:r>
              <a:rPr lang="fr-FR" sz="2200" dirty="0" smtClean="0">
                <a:solidFill>
                  <a:srgbClr val="1E3272"/>
                </a:solidFill>
              </a:rPr>
              <a:t>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70000"/>
              </a:lnSpc>
            </a:pPr>
            <a:r>
              <a:rPr lang="fr-FR" sz="2200" b="1" i="1" dirty="0" smtClean="0">
                <a:solidFill>
                  <a:srgbClr val="1E3272"/>
                </a:solidFill>
              </a:rPr>
              <a:t>z</a:t>
            </a:r>
            <a:r>
              <a:rPr lang="fr-FR" sz="22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.</a:t>
            </a:r>
            <a:r>
              <a:rPr lang="fr-FR" sz="2200" dirty="0" smtClean="0">
                <a:solidFill>
                  <a:srgbClr val="FF0000"/>
                </a:solidFill>
              </a:rPr>
              <a:t>word</a:t>
            </a:r>
            <a:r>
              <a:rPr lang="fr-FR" sz="2200" dirty="0" smtClean="0">
                <a:solidFill>
                  <a:srgbClr val="1E3272"/>
                </a:solidFill>
              </a:rPr>
              <a:t>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.</a:t>
            </a:r>
            <a:r>
              <a:rPr lang="fr-FR" sz="2200" dirty="0" smtClean="0">
                <a:solidFill>
                  <a:srgbClr val="FF0000"/>
                </a:solidFill>
              </a:rPr>
              <a:t>text</a:t>
            </a:r>
          </a:p>
          <a:p>
            <a:pPr>
              <a:lnSpc>
                <a:spcPct val="70000"/>
              </a:lnSpc>
            </a:pPr>
            <a:r>
              <a:rPr lang="fr-FR" sz="2200" b="1" i="1" dirty="0" smtClean="0">
                <a:solidFill>
                  <a:srgbClr val="1E3272"/>
                </a:solidFill>
              </a:rPr>
              <a:t>main</a:t>
            </a:r>
            <a:r>
              <a:rPr lang="fr-FR" sz="22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read_int(</a:t>
            </a:r>
            <a:r>
              <a:rPr lang="fr-FR" sz="2200" dirty="0" smtClean="0">
                <a:solidFill>
                  <a:srgbClr val="FF0000"/>
                </a:solidFill>
              </a:rPr>
              <a:t>t0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la     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i="1" dirty="0" smtClean="0">
                <a:solidFill>
                  <a:srgbClr val="1E3272"/>
                </a:solidFill>
              </a:rPr>
              <a:t>x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sw   </a:t>
            </a:r>
            <a:r>
              <a:rPr lang="fr-FR" sz="2200" dirty="0" smtClean="0">
                <a:solidFill>
                  <a:srgbClr val="FF0000"/>
                </a:solidFill>
              </a:rPr>
              <a:t>t0</a:t>
            </a:r>
            <a:r>
              <a:rPr lang="fr-FR" sz="2200" dirty="0" smtClean="0">
                <a:solidFill>
                  <a:srgbClr val="1E3272"/>
                </a:solidFill>
              </a:rPr>
              <a:t>, 0(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endParaRPr lang="fr-FR" sz="22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read_int(</a:t>
            </a:r>
            <a:r>
              <a:rPr lang="fr-FR" sz="2200" dirty="0" smtClean="0">
                <a:solidFill>
                  <a:srgbClr val="FF0000"/>
                </a:solidFill>
              </a:rPr>
              <a:t>t0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la     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i="1" dirty="0" smtClean="0">
                <a:solidFill>
                  <a:srgbClr val="1E3272"/>
                </a:solidFill>
              </a:rPr>
              <a:t>y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sw   </a:t>
            </a:r>
            <a:r>
              <a:rPr lang="fr-FR" sz="2200" dirty="0" smtClean="0">
                <a:solidFill>
                  <a:srgbClr val="FF0000"/>
                </a:solidFill>
              </a:rPr>
              <a:t>t0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  <a:r>
              <a:rPr lang="fr-FR" sz="2200" dirty="0" smtClean="0">
                <a:solidFill>
                  <a:srgbClr val="1E3272"/>
                </a:solidFill>
              </a:rPr>
              <a:t>(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endParaRPr lang="fr-FR" sz="22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la     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i="1" dirty="0" smtClean="0">
                <a:solidFill>
                  <a:srgbClr val="1E3272"/>
                </a:solidFill>
              </a:rPr>
              <a:t>x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lw    </a:t>
            </a:r>
            <a:r>
              <a:rPr lang="fr-FR" sz="2200" dirty="0" smtClean="0">
                <a:solidFill>
                  <a:srgbClr val="FF0000"/>
                </a:solidFill>
              </a:rPr>
              <a:t>t0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  <a:r>
              <a:rPr lang="fr-FR" sz="2200" dirty="0" smtClean="0">
                <a:solidFill>
                  <a:srgbClr val="1E3272"/>
                </a:solidFill>
              </a:rPr>
              <a:t>(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la     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i="1" dirty="0" smtClean="0">
                <a:solidFill>
                  <a:srgbClr val="1E3272"/>
                </a:solidFill>
              </a:rPr>
              <a:t>y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lw    </a:t>
            </a:r>
            <a:r>
              <a:rPr lang="fr-FR" sz="2200" dirty="0" smtClean="0">
                <a:solidFill>
                  <a:srgbClr val="FF0000"/>
                </a:solidFill>
              </a:rPr>
              <a:t>t1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  <a:r>
              <a:rPr lang="fr-FR" sz="2200" dirty="0" smtClean="0">
                <a:solidFill>
                  <a:srgbClr val="1E3272"/>
                </a:solidFill>
              </a:rPr>
              <a:t>(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add </a:t>
            </a:r>
            <a:r>
              <a:rPr lang="fr-FR" sz="2200" dirty="0" smtClean="0">
                <a:solidFill>
                  <a:srgbClr val="FF0000"/>
                </a:solidFill>
              </a:rPr>
              <a:t>t3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dirty="0" smtClean="0">
                <a:solidFill>
                  <a:srgbClr val="FF0000"/>
                </a:solidFill>
              </a:rPr>
              <a:t>t0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dirty="0" smtClean="0">
                <a:solidFill>
                  <a:srgbClr val="FF0000"/>
                </a:solidFill>
              </a:rPr>
              <a:t>t1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la     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i="1" dirty="0" smtClean="0">
                <a:solidFill>
                  <a:srgbClr val="1E3272"/>
                </a:solidFill>
              </a:rPr>
              <a:t>z</a:t>
            </a:r>
          </a:p>
          <a:p>
            <a:pPr>
              <a:lnSpc>
                <a:spcPct val="70000"/>
              </a:lnSpc>
            </a:pPr>
            <a:r>
              <a:rPr lang="fr-FR" sz="2200" dirty="0" smtClean="0">
                <a:solidFill>
                  <a:srgbClr val="1E3272"/>
                </a:solidFill>
              </a:rPr>
              <a:t>        sw   </a:t>
            </a:r>
            <a:r>
              <a:rPr lang="fr-FR" sz="2200" dirty="0" smtClean="0">
                <a:solidFill>
                  <a:srgbClr val="FF0000"/>
                </a:solidFill>
              </a:rPr>
              <a:t>t3</a:t>
            </a:r>
            <a:r>
              <a:rPr lang="fr-FR" sz="2200" dirty="0" smtClean="0">
                <a:solidFill>
                  <a:srgbClr val="1E3272"/>
                </a:solidFill>
              </a:rPr>
              <a:t>, </a:t>
            </a:r>
            <a:r>
              <a:rPr lang="fr-FR" sz="2200" dirty="0" smtClean="0">
                <a:solidFill>
                  <a:srgbClr val="2F5CB5"/>
                </a:solidFill>
              </a:rPr>
              <a:t>0</a:t>
            </a:r>
            <a:r>
              <a:rPr lang="fr-FR" sz="2200" dirty="0" smtClean="0">
                <a:solidFill>
                  <a:srgbClr val="1E3272"/>
                </a:solidFill>
              </a:rPr>
              <a:t>(</a:t>
            </a:r>
            <a:r>
              <a:rPr lang="fr-FR" sz="2200" dirty="0" smtClean="0">
                <a:solidFill>
                  <a:srgbClr val="FF0000"/>
                </a:solidFill>
              </a:rPr>
              <a:t>t2</a:t>
            </a:r>
            <a:r>
              <a:rPr lang="fr-FR" sz="2200" dirty="0" smtClean="0">
                <a:solidFill>
                  <a:srgbClr val="1E3272"/>
                </a:solidFill>
              </a:rPr>
              <a:t>)</a:t>
            </a:r>
            <a:endParaRPr lang="en-US" sz="2200" i="1" dirty="0" smtClean="0">
              <a:solidFill>
                <a:srgbClr val="00B0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815419" y="1919530"/>
            <a:ext cx="5872763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00B050"/>
                </a:solidFill>
              </a:rPr>
              <a:t># x, y, and z are static variables</a:t>
            </a:r>
          </a:p>
          <a:p>
            <a:pPr>
              <a:lnSpc>
                <a:spcPct val="90000"/>
              </a:lnSpc>
            </a:pPr>
            <a:endParaRPr lang="en-US" sz="36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600" b="1" dirty="0" err="1" smtClean="0">
                <a:solidFill>
                  <a:srgbClr val="1E3272"/>
                </a:solidFill>
              </a:rPr>
              <a:t>int</a:t>
            </a:r>
            <a:r>
              <a:rPr lang="en-US" sz="3600" b="1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1E3272"/>
                </a:solidFill>
              </a:rPr>
              <a:t>x, y, z;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x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y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z = x + y;</a:t>
            </a:r>
            <a:endParaRPr lang="en-US" sz="3600" dirty="0">
              <a:solidFill>
                <a:srgbClr val="1E3272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2899954" y="2011680"/>
            <a:ext cx="4924697" cy="1280162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3644538" y="3487783"/>
            <a:ext cx="4794068" cy="248195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566161" y="4206240"/>
            <a:ext cx="4898570" cy="222069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690949" y="4781006"/>
            <a:ext cx="5656217" cy="1071154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Store With Offset Example 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072922" y="1254032"/>
            <a:ext cx="3069694" cy="5219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.</a:t>
            </a:r>
            <a:r>
              <a:rPr lang="fr-FR" sz="2800" dirty="0" smtClean="0">
                <a:solidFill>
                  <a:srgbClr val="FF0000"/>
                </a:solidFill>
              </a:rPr>
              <a:t>data</a:t>
            </a:r>
          </a:p>
          <a:p>
            <a:pPr>
              <a:lnSpc>
                <a:spcPct val="70000"/>
              </a:lnSpc>
            </a:pPr>
            <a:r>
              <a:rPr lang="fr-FR" sz="2800" b="1" i="1" dirty="0" smtClean="0">
                <a:solidFill>
                  <a:srgbClr val="1E3272"/>
                </a:solidFill>
              </a:rPr>
              <a:t>data</a:t>
            </a:r>
            <a:r>
              <a:rPr lang="fr-FR" sz="28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.</a:t>
            </a:r>
            <a:r>
              <a:rPr lang="fr-FR" sz="2800" dirty="0" smtClean="0">
                <a:solidFill>
                  <a:srgbClr val="FF0000"/>
                </a:solidFill>
              </a:rPr>
              <a:t>word</a:t>
            </a:r>
            <a:r>
              <a:rPr lang="fr-FR" sz="2800" dirty="0" smtClean="0">
                <a:solidFill>
                  <a:srgbClr val="1E3272"/>
                </a:solidFill>
              </a:rPr>
              <a:t> </a:t>
            </a:r>
            <a:r>
              <a:rPr lang="fr-FR" sz="2800" dirty="0" smtClean="0">
                <a:solidFill>
                  <a:srgbClr val="2F5CB5"/>
                </a:solidFill>
              </a:rPr>
              <a:t>0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0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.</a:t>
            </a:r>
            <a:r>
              <a:rPr lang="fr-FR" sz="2800" dirty="0" smtClean="0">
                <a:solidFill>
                  <a:srgbClr val="FF0000"/>
                </a:solidFill>
              </a:rPr>
              <a:t>text</a:t>
            </a:r>
          </a:p>
          <a:p>
            <a:pPr>
              <a:lnSpc>
                <a:spcPct val="70000"/>
              </a:lnSpc>
            </a:pPr>
            <a:r>
              <a:rPr lang="fr-FR" sz="2800" b="1" dirty="0" smtClean="0">
                <a:solidFill>
                  <a:srgbClr val="1E3272"/>
                </a:solidFill>
              </a:rPr>
              <a:t>main</a:t>
            </a:r>
            <a:r>
              <a:rPr lang="fr-FR" sz="28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la    </a:t>
            </a:r>
            <a:r>
              <a:rPr lang="fr-FR" sz="2800" dirty="0" smtClean="0">
                <a:solidFill>
                  <a:srgbClr val="FF0000"/>
                </a:solidFill>
              </a:rPr>
              <a:t>t2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i="1" dirty="0" smtClean="0">
                <a:solidFill>
                  <a:srgbClr val="1E3272"/>
                </a:solidFill>
              </a:rPr>
              <a:t>data</a:t>
            </a:r>
          </a:p>
          <a:p>
            <a:pPr>
              <a:lnSpc>
                <a:spcPct val="70000"/>
              </a:lnSpc>
            </a:pPr>
            <a:endParaRPr lang="fr-FR" sz="28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</a:t>
            </a:r>
            <a:r>
              <a:rPr lang="fr-FR" sz="2800" i="1" dirty="0" smtClean="0">
                <a:solidFill>
                  <a:srgbClr val="1E3272"/>
                </a:solidFill>
              </a:rPr>
              <a:t>read_int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t0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sw   </a:t>
            </a:r>
            <a:r>
              <a:rPr lang="fr-FR" sz="2800" dirty="0" smtClean="0">
                <a:solidFill>
                  <a:srgbClr val="FF0000"/>
                </a:solidFill>
              </a:rPr>
              <a:t>t0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0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t2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endParaRPr lang="fr-FR" sz="28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</a:t>
            </a:r>
            <a:r>
              <a:rPr lang="fr-FR" sz="2800" i="1" dirty="0" smtClean="0">
                <a:solidFill>
                  <a:srgbClr val="1E3272"/>
                </a:solidFill>
              </a:rPr>
              <a:t>read_int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t0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sw   </a:t>
            </a:r>
            <a:r>
              <a:rPr lang="fr-FR" sz="2800" dirty="0" smtClean="0">
                <a:solidFill>
                  <a:srgbClr val="FF0000"/>
                </a:solidFill>
              </a:rPr>
              <a:t>t0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4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t2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endParaRPr lang="fr-FR" sz="28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lw    </a:t>
            </a:r>
            <a:r>
              <a:rPr lang="fr-FR" sz="2800" dirty="0" smtClean="0">
                <a:solidFill>
                  <a:srgbClr val="FF0000"/>
                </a:solidFill>
              </a:rPr>
              <a:t>t0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0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t2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lw    </a:t>
            </a:r>
            <a:r>
              <a:rPr lang="fr-FR" sz="2800" dirty="0" smtClean="0">
                <a:solidFill>
                  <a:srgbClr val="FF0000"/>
                </a:solidFill>
              </a:rPr>
              <a:t>t1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4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t2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add </a:t>
            </a:r>
            <a:r>
              <a:rPr lang="fr-FR" sz="2800" dirty="0" smtClean="0">
                <a:solidFill>
                  <a:srgbClr val="FF0000"/>
                </a:solidFill>
              </a:rPr>
              <a:t>t3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FF0000"/>
                </a:solidFill>
              </a:rPr>
              <a:t>t0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FF0000"/>
                </a:solidFill>
              </a:rPr>
              <a:t>t1</a:t>
            </a:r>
          </a:p>
          <a:p>
            <a:pPr>
              <a:lnSpc>
                <a:spcPct val="70000"/>
              </a:lnSpc>
            </a:pPr>
            <a:r>
              <a:rPr lang="fr-FR" sz="2800" dirty="0" smtClean="0">
                <a:solidFill>
                  <a:srgbClr val="1E3272"/>
                </a:solidFill>
              </a:rPr>
              <a:t>        sw   </a:t>
            </a:r>
            <a:r>
              <a:rPr lang="fr-FR" sz="2800" dirty="0" smtClean="0">
                <a:solidFill>
                  <a:srgbClr val="FF0000"/>
                </a:solidFill>
              </a:rPr>
              <a:t>t3</a:t>
            </a:r>
            <a:r>
              <a:rPr lang="fr-FR" sz="2800" dirty="0" smtClean="0">
                <a:solidFill>
                  <a:srgbClr val="1E3272"/>
                </a:solidFill>
              </a:rPr>
              <a:t>, </a:t>
            </a:r>
            <a:r>
              <a:rPr lang="fr-FR" sz="2800" dirty="0" smtClean="0">
                <a:solidFill>
                  <a:srgbClr val="2F5CB5"/>
                </a:solidFill>
              </a:rPr>
              <a:t>8</a:t>
            </a:r>
            <a:r>
              <a:rPr lang="fr-FR" sz="2800" dirty="0" smtClean="0">
                <a:solidFill>
                  <a:srgbClr val="1E3272"/>
                </a:solidFill>
              </a:rPr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t2</a:t>
            </a:r>
            <a:r>
              <a:rPr lang="fr-FR" sz="2800" dirty="0" smtClean="0">
                <a:solidFill>
                  <a:srgbClr val="1E3272"/>
                </a:solidFill>
              </a:rPr>
              <a:t>)</a:t>
            </a:r>
            <a:endParaRPr lang="en-US" sz="2800" dirty="0" smtClean="0">
              <a:solidFill>
                <a:srgbClr val="1E3272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815419" y="1436199"/>
            <a:ext cx="5872763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00B050"/>
                </a:solidFill>
              </a:rPr>
              <a:t># data[3] is a static array that stores three integer variables</a:t>
            </a:r>
          </a:p>
          <a:p>
            <a:pPr>
              <a:lnSpc>
                <a:spcPct val="90000"/>
              </a:lnSpc>
            </a:pPr>
            <a:endParaRPr lang="en-US" sz="36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endParaRPr lang="en-US" sz="36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600" b="1" dirty="0" err="1" smtClean="0">
                <a:solidFill>
                  <a:srgbClr val="1E3272"/>
                </a:solidFill>
              </a:rPr>
              <a:t>int</a:t>
            </a:r>
            <a:r>
              <a:rPr lang="en-US" sz="3600" b="1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1E3272"/>
                </a:solidFill>
              </a:rPr>
              <a:t>data[3];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x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y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z = x + y;</a:t>
            </a:r>
            <a:endParaRPr lang="en-US" sz="3600" dirty="0">
              <a:solidFill>
                <a:srgbClr val="1E3272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135086" y="2155371"/>
            <a:ext cx="5525588" cy="142385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3670663" y="3709851"/>
            <a:ext cx="4872446" cy="41801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3657600" y="4598126"/>
            <a:ext cx="4898571" cy="117565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704011" y="5199017"/>
            <a:ext cx="5891349" cy="666206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Store </a:t>
            </a:r>
            <a:r>
              <a:rPr lang="en-US" dirty="0" err="1" smtClean="0"/>
              <a:t>Pseudoinstruction</a:t>
            </a:r>
            <a:r>
              <a:rPr lang="en-US" dirty="0" smtClean="0"/>
              <a:t> Example 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190489" y="1306284"/>
            <a:ext cx="2455747" cy="502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.</a:t>
            </a:r>
            <a:r>
              <a:rPr lang="fr-FR" sz="2400" dirty="0" smtClean="0">
                <a:solidFill>
                  <a:srgbClr val="FF0000"/>
                </a:solidFill>
              </a:rPr>
              <a:t>data</a:t>
            </a:r>
          </a:p>
          <a:p>
            <a:pPr>
              <a:lnSpc>
                <a:spcPct val="70000"/>
              </a:lnSpc>
            </a:pPr>
            <a:r>
              <a:rPr lang="fr-FR" sz="2400" b="1" i="1" dirty="0" smtClean="0">
                <a:solidFill>
                  <a:srgbClr val="1E3272"/>
                </a:solidFill>
              </a:rPr>
              <a:t>x</a:t>
            </a:r>
            <a:r>
              <a:rPr lang="fr-FR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.</a:t>
            </a:r>
            <a:r>
              <a:rPr lang="fr-FR" sz="2400" dirty="0" smtClean="0">
                <a:solidFill>
                  <a:srgbClr val="FF0000"/>
                </a:solidFill>
              </a:rPr>
              <a:t>word</a:t>
            </a:r>
            <a:r>
              <a:rPr lang="fr-FR" sz="2400" dirty="0" smtClean="0">
                <a:solidFill>
                  <a:srgbClr val="1E3272"/>
                </a:solidFill>
              </a:rPr>
              <a:t> </a:t>
            </a:r>
            <a:r>
              <a:rPr lang="fr-FR" sz="24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70000"/>
              </a:lnSpc>
            </a:pPr>
            <a:r>
              <a:rPr lang="fr-FR" sz="2400" b="1" i="1" dirty="0" smtClean="0">
                <a:solidFill>
                  <a:srgbClr val="1E3272"/>
                </a:solidFill>
              </a:rPr>
              <a:t>y</a:t>
            </a:r>
            <a:r>
              <a:rPr lang="fr-FR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.</a:t>
            </a:r>
            <a:r>
              <a:rPr lang="fr-FR" sz="2400" dirty="0" smtClean="0">
                <a:solidFill>
                  <a:srgbClr val="FF0000"/>
                </a:solidFill>
              </a:rPr>
              <a:t>word</a:t>
            </a:r>
            <a:r>
              <a:rPr lang="fr-FR" sz="2400" dirty="0" smtClean="0">
                <a:solidFill>
                  <a:srgbClr val="1E3272"/>
                </a:solidFill>
              </a:rPr>
              <a:t> </a:t>
            </a:r>
            <a:r>
              <a:rPr lang="fr-FR" sz="24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70000"/>
              </a:lnSpc>
            </a:pPr>
            <a:r>
              <a:rPr lang="fr-FR" sz="2400" b="1" i="1" dirty="0" smtClean="0">
                <a:solidFill>
                  <a:srgbClr val="1E3272"/>
                </a:solidFill>
              </a:rPr>
              <a:t>z</a:t>
            </a:r>
            <a:r>
              <a:rPr lang="fr-FR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.</a:t>
            </a:r>
            <a:r>
              <a:rPr lang="fr-FR" sz="2400" dirty="0" smtClean="0">
                <a:solidFill>
                  <a:srgbClr val="FF0000"/>
                </a:solidFill>
              </a:rPr>
              <a:t>word</a:t>
            </a:r>
            <a:r>
              <a:rPr lang="fr-FR" sz="2400" dirty="0" smtClean="0">
                <a:solidFill>
                  <a:srgbClr val="1E3272"/>
                </a:solidFill>
              </a:rPr>
              <a:t> </a:t>
            </a:r>
            <a:r>
              <a:rPr lang="fr-FR" sz="2400" dirty="0" smtClean="0">
                <a:solidFill>
                  <a:srgbClr val="2F5CB5"/>
                </a:solidFill>
              </a:rPr>
              <a:t>0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.</a:t>
            </a:r>
            <a:r>
              <a:rPr lang="fr-FR" sz="2400" dirty="0" smtClean="0">
                <a:solidFill>
                  <a:srgbClr val="FF0000"/>
                </a:solidFill>
              </a:rPr>
              <a:t>text</a:t>
            </a:r>
          </a:p>
          <a:p>
            <a:pPr>
              <a:lnSpc>
                <a:spcPct val="70000"/>
              </a:lnSpc>
            </a:pPr>
            <a:r>
              <a:rPr lang="fr-FR" sz="2400" b="1" i="1" dirty="0" smtClean="0">
                <a:solidFill>
                  <a:srgbClr val="1E3272"/>
                </a:solidFill>
              </a:rPr>
              <a:t>main</a:t>
            </a:r>
            <a:r>
              <a:rPr lang="fr-FR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read_int(</a:t>
            </a:r>
            <a:r>
              <a:rPr lang="fr-FR" sz="2400" dirty="0" smtClean="0">
                <a:solidFill>
                  <a:srgbClr val="FF0000"/>
                </a:solidFill>
              </a:rPr>
              <a:t>t0</a:t>
            </a:r>
            <a:r>
              <a:rPr lang="fr-FR" sz="24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</a:t>
            </a:r>
            <a:r>
              <a:rPr lang="fr-FR" sz="2400" dirty="0" smtClean="0">
                <a:solidFill>
                  <a:srgbClr val="1E3272"/>
                </a:solidFill>
              </a:rPr>
              <a:t>sw   </a:t>
            </a:r>
            <a:r>
              <a:rPr lang="fr-FR" sz="2400" dirty="0" smtClean="0">
                <a:solidFill>
                  <a:srgbClr val="FF0000"/>
                </a:solidFill>
              </a:rPr>
              <a:t>t0</a:t>
            </a:r>
            <a:r>
              <a:rPr lang="fr-FR" sz="2400" dirty="0" smtClean="0">
                <a:solidFill>
                  <a:srgbClr val="1E3272"/>
                </a:solidFill>
              </a:rPr>
              <a:t>, </a:t>
            </a:r>
            <a:r>
              <a:rPr lang="fr-FR" sz="2400" dirty="0" smtClean="0">
                <a:solidFill>
                  <a:srgbClr val="1E3272"/>
                </a:solidFill>
              </a:rPr>
              <a:t>x, </a:t>
            </a:r>
            <a:r>
              <a:rPr lang="fr-FR" sz="2400" dirty="0" smtClean="0">
                <a:solidFill>
                  <a:srgbClr val="FF0000"/>
                </a:solidFill>
              </a:rPr>
              <a:t>t2</a:t>
            </a:r>
            <a:endParaRPr lang="fr-FR" sz="24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endParaRPr lang="fr-FR" sz="24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read_int(</a:t>
            </a:r>
            <a:r>
              <a:rPr lang="fr-FR" sz="2400" dirty="0" smtClean="0">
                <a:solidFill>
                  <a:srgbClr val="FF0000"/>
                </a:solidFill>
              </a:rPr>
              <a:t>t0</a:t>
            </a:r>
            <a:r>
              <a:rPr lang="fr-FR" sz="24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</a:t>
            </a:r>
            <a:r>
              <a:rPr lang="fr-FR" sz="2400" dirty="0" smtClean="0">
                <a:solidFill>
                  <a:srgbClr val="1E3272"/>
                </a:solidFill>
              </a:rPr>
              <a:t>sw   </a:t>
            </a:r>
            <a:r>
              <a:rPr lang="fr-FR" sz="2400" dirty="0" smtClean="0">
                <a:solidFill>
                  <a:srgbClr val="FF0000"/>
                </a:solidFill>
              </a:rPr>
              <a:t>t0</a:t>
            </a:r>
            <a:r>
              <a:rPr lang="fr-FR" sz="2400" dirty="0" smtClean="0">
                <a:solidFill>
                  <a:srgbClr val="1E3272"/>
                </a:solidFill>
              </a:rPr>
              <a:t>, </a:t>
            </a:r>
            <a:r>
              <a:rPr lang="fr-FR" sz="2400" dirty="0" smtClean="0">
                <a:solidFill>
                  <a:srgbClr val="1E3272"/>
                </a:solidFill>
              </a:rPr>
              <a:t>y, </a:t>
            </a:r>
            <a:r>
              <a:rPr lang="fr-FR" sz="2400" dirty="0" smtClean="0">
                <a:solidFill>
                  <a:srgbClr val="FF0000"/>
                </a:solidFill>
              </a:rPr>
              <a:t>t2</a:t>
            </a:r>
            <a:endParaRPr lang="fr-FR" sz="24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endParaRPr lang="fr-FR" sz="24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</a:t>
            </a:r>
            <a:r>
              <a:rPr lang="fr-FR" sz="2400" dirty="0" smtClean="0">
                <a:solidFill>
                  <a:srgbClr val="1E3272"/>
                </a:solidFill>
              </a:rPr>
              <a:t>lw    </a:t>
            </a:r>
            <a:r>
              <a:rPr lang="fr-FR" sz="2400" dirty="0" smtClean="0">
                <a:solidFill>
                  <a:srgbClr val="FF0000"/>
                </a:solidFill>
              </a:rPr>
              <a:t>t0</a:t>
            </a:r>
            <a:r>
              <a:rPr lang="fr-FR" sz="2400" dirty="0" smtClean="0">
                <a:solidFill>
                  <a:srgbClr val="1E3272"/>
                </a:solidFill>
              </a:rPr>
              <a:t>, </a:t>
            </a:r>
            <a:r>
              <a:rPr lang="fr-FR" sz="2400" dirty="0" smtClean="0">
                <a:solidFill>
                  <a:srgbClr val="1E3272"/>
                </a:solidFill>
              </a:rPr>
              <a:t>x</a:t>
            </a:r>
            <a:endParaRPr lang="fr-FR" sz="24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</a:t>
            </a:r>
            <a:r>
              <a:rPr lang="fr-FR" sz="2400" dirty="0" smtClean="0">
                <a:solidFill>
                  <a:srgbClr val="1E3272"/>
                </a:solidFill>
              </a:rPr>
              <a:t>lw    </a:t>
            </a:r>
            <a:r>
              <a:rPr lang="fr-FR" sz="2400" dirty="0" smtClean="0">
                <a:solidFill>
                  <a:srgbClr val="FF0000"/>
                </a:solidFill>
              </a:rPr>
              <a:t>t1</a:t>
            </a:r>
            <a:r>
              <a:rPr lang="fr-FR" sz="2400" dirty="0" smtClean="0">
                <a:solidFill>
                  <a:srgbClr val="1E3272"/>
                </a:solidFill>
              </a:rPr>
              <a:t>, </a:t>
            </a:r>
            <a:r>
              <a:rPr lang="fr-FR" sz="2400" dirty="0" smtClean="0">
                <a:solidFill>
                  <a:srgbClr val="1E3272"/>
                </a:solidFill>
              </a:rPr>
              <a:t>y</a:t>
            </a:r>
            <a:endParaRPr lang="fr-FR" sz="2400" dirty="0" smtClean="0">
              <a:solidFill>
                <a:srgbClr val="1E3272"/>
              </a:solidFill>
            </a:endParaRP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       add </a:t>
            </a:r>
            <a:r>
              <a:rPr lang="fr-FR" sz="2400" dirty="0" smtClean="0">
                <a:solidFill>
                  <a:srgbClr val="1E3272"/>
                </a:solidFill>
              </a:rPr>
              <a:t> </a:t>
            </a:r>
            <a:r>
              <a:rPr lang="fr-FR" sz="2400" dirty="0" smtClean="0">
                <a:solidFill>
                  <a:srgbClr val="FF0000"/>
                </a:solidFill>
              </a:rPr>
              <a:t>t3</a:t>
            </a:r>
            <a:r>
              <a:rPr lang="fr-FR" sz="2400" dirty="0" smtClean="0">
                <a:solidFill>
                  <a:srgbClr val="1E3272"/>
                </a:solidFill>
              </a:rPr>
              <a:t>, </a:t>
            </a:r>
            <a:r>
              <a:rPr lang="fr-FR" sz="2400" dirty="0" smtClean="0">
                <a:solidFill>
                  <a:srgbClr val="FF0000"/>
                </a:solidFill>
              </a:rPr>
              <a:t>t0</a:t>
            </a:r>
            <a:r>
              <a:rPr lang="fr-FR" sz="2400" dirty="0" smtClean="0">
                <a:solidFill>
                  <a:srgbClr val="1E3272"/>
                </a:solidFill>
              </a:rPr>
              <a:t>, </a:t>
            </a:r>
            <a:r>
              <a:rPr lang="fr-FR" sz="2400" dirty="0" smtClean="0">
                <a:solidFill>
                  <a:srgbClr val="FF0000"/>
                </a:solidFill>
              </a:rPr>
              <a:t>t1</a:t>
            </a:r>
          </a:p>
          <a:p>
            <a:pPr>
              <a:lnSpc>
                <a:spcPct val="70000"/>
              </a:lnSpc>
            </a:pPr>
            <a:r>
              <a:rPr lang="fr-FR" sz="2400" dirty="0" smtClean="0">
                <a:solidFill>
                  <a:srgbClr val="1E3272"/>
                </a:solidFill>
              </a:rPr>
              <a:t> </a:t>
            </a:r>
            <a:r>
              <a:rPr lang="fr-FR" sz="2400" dirty="0" smtClean="0">
                <a:solidFill>
                  <a:srgbClr val="1E3272"/>
                </a:solidFill>
              </a:rPr>
              <a:t>       sw    </a:t>
            </a:r>
            <a:r>
              <a:rPr lang="fr-FR" sz="2400" dirty="0" smtClean="0">
                <a:solidFill>
                  <a:srgbClr val="FF0000"/>
                </a:solidFill>
              </a:rPr>
              <a:t>t3</a:t>
            </a:r>
            <a:r>
              <a:rPr lang="fr-FR" sz="2400" dirty="0" smtClean="0">
                <a:solidFill>
                  <a:srgbClr val="1E3272"/>
                </a:solidFill>
              </a:rPr>
              <a:t>, </a:t>
            </a:r>
            <a:r>
              <a:rPr lang="fr-FR" sz="2400" dirty="0" smtClean="0">
                <a:solidFill>
                  <a:srgbClr val="1E3272"/>
                </a:solidFill>
              </a:rPr>
              <a:t>z, </a:t>
            </a:r>
            <a:r>
              <a:rPr lang="fr-FR" sz="2400" dirty="0" smtClean="0">
                <a:solidFill>
                  <a:srgbClr val="FF0000"/>
                </a:solidFill>
              </a:rPr>
              <a:t>t2</a:t>
            </a:r>
            <a:endParaRPr lang="en-US" sz="2400" i="1" dirty="0" smtClean="0">
              <a:solidFill>
                <a:srgbClr val="00B0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815419" y="1919530"/>
            <a:ext cx="5872763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00B050"/>
                </a:solidFill>
              </a:rPr>
              <a:t># x, y, and z are static variables</a:t>
            </a:r>
          </a:p>
          <a:p>
            <a:pPr>
              <a:lnSpc>
                <a:spcPct val="90000"/>
              </a:lnSpc>
            </a:pPr>
            <a:endParaRPr lang="en-US" sz="36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600" b="1" dirty="0" err="1" smtClean="0">
                <a:solidFill>
                  <a:srgbClr val="1E3272"/>
                </a:solidFill>
              </a:rPr>
              <a:t>int</a:t>
            </a:r>
            <a:r>
              <a:rPr lang="en-US" sz="3600" b="1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1E3272"/>
                </a:solidFill>
              </a:rPr>
              <a:t>x, y, z;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x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y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z = x + y;</a:t>
            </a:r>
            <a:endParaRPr lang="en-US" sz="3600" dirty="0">
              <a:solidFill>
                <a:srgbClr val="1E3272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2899954" y="2246811"/>
            <a:ext cx="5133703" cy="1045031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3644538" y="3735979"/>
            <a:ext cx="4990011" cy="209004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735979" y="4232366"/>
            <a:ext cx="4833255" cy="509451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690949" y="4781006"/>
            <a:ext cx="5852160" cy="940525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Store Pseudo Instruction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/>
              <a:t> are symbolic names for addresses (in the .data or .text segment).</a:t>
            </a:r>
          </a:p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/>
              <a:t> are used by control-flow instructions (branches and jumps).</a:t>
            </a:r>
          </a:p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>
                <a:solidFill>
                  <a:srgbClr val="F7B217"/>
                </a:solidFill>
              </a:rPr>
              <a:t> </a:t>
            </a:r>
            <a:r>
              <a:rPr lang="en-US" dirty="0" smtClean="0"/>
              <a:t>are used by load and store instructions.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35399" y="4179189"/>
            <a:ext cx="3905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40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3304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Addresses can be represented in several ways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</a:t>
            </a:r>
            <a:endParaRPr 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0452" y="1817666"/>
            <a:ext cx="7571095" cy="489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795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 smtClean="0">
                <a:solidFill>
                  <a:srgbClr val="F7B217"/>
                </a:solidFill>
              </a:rPr>
              <a:t>Program Counter (PC) </a:t>
            </a:r>
            <a:r>
              <a:rPr lang="en-US" dirty="0" smtClean="0"/>
              <a:t>is a special register that stores the address of the currently executed instruction.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When an instruction is executed, the </a:t>
            </a:r>
            <a:r>
              <a:rPr lang="en-US" b="1" dirty="0" smtClean="0">
                <a:solidFill>
                  <a:srgbClr val="F7B217"/>
                </a:solidFill>
              </a:rPr>
              <a:t>PC</a:t>
            </a:r>
            <a:r>
              <a:rPr lang="en-US" dirty="0" smtClean="0"/>
              <a:t> is incremented by the size of the instruction (4 bytes) to point to the next instruction.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Branch and jump instructions assign to the </a:t>
            </a:r>
            <a:r>
              <a:rPr lang="en-US" b="1" dirty="0" smtClean="0">
                <a:solidFill>
                  <a:srgbClr val="F7B217"/>
                </a:solidFill>
              </a:rPr>
              <a:t>PC</a:t>
            </a:r>
            <a:r>
              <a:rPr lang="en-US" dirty="0" smtClean="0"/>
              <a:t> new addresses to change the control flow.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Branch instructions use </a:t>
            </a:r>
            <a:r>
              <a:rPr lang="en-US" b="1" dirty="0" smtClean="0">
                <a:solidFill>
                  <a:srgbClr val="F7B217"/>
                </a:solidFill>
              </a:rPr>
              <a:t>PC</a:t>
            </a:r>
            <a:r>
              <a:rPr lang="en-US" dirty="0" smtClean="0"/>
              <a:t>-relative addresses (increment or decrement current value by an offset).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23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b="1" dirty="0" smtClean="0"/>
              <a:t>Branch Instructions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Branch =                    </a:t>
            </a:r>
            <a:r>
              <a:rPr lang="en-US" dirty="0" err="1" smtClean="0">
                <a:solidFill>
                  <a:srgbClr val="0070C0"/>
                </a:solidFill>
              </a:rPr>
              <a:t>beq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rs2</a:t>
            </a:r>
            <a:r>
              <a:rPr lang="en-US" dirty="0" smtClean="0"/>
              <a:t>, </a:t>
            </a:r>
            <a:r>
              <a:rPr lang="en-US" i="1" dirty="0" smtClean="0"/>
              <a:t>label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Branch </a:t>
            </a:r>
            <a:r>
              <a:rPr lang="en-US" dirty="0"/>
              <a:t>≠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bne</a:t>
            </a: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&lt;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blt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≥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bge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&lt; </a:t>
            </a:r>
            <a:r>
              <a:rPr lang="en-US" dirty="0" smtClean="0"/>
              <a:t>Unsigned  </a:t>
            </a:r>
            <a:r>
              <a:rPr lang="en-US" dirty="0" err="1">
                <a:solidFill>
                  <a:srgbClr val="0070C0"/>
                </a:solidFill>
              </a:rPr>
              <a:t>bltu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≥ </a:t>
            </a:r>
            <a:r>
              <a:rPr lang="en-US" dirty="0" smtClean="0"/>
              <a:t>Unsigned  </a:t>
            </a:r>
            <a:r>
              <a:rPr lang="en-US" dirty="0" err="1">
                <a:solidFill>
                  <a:srgbClr val="0070C0"/>
                </a:solidFill>
              </a:rPr>
              <a:t>bgeu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997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70219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sz="6500" b="1" dirty="0" smtClean="0"/>
              <a:t>Branch </a:t>
            </a:r>
            <a:r>
              <a:rPr lang="en-US" sz="6500" b="1" dirty="0" err="1" smtClean="0"/>
              <a:t>Pseudoinstructions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</a:t>
            </a:r>
            <a:r>
              <a:rPr lang="en-US" sz="5800" dirty="0" smtClean="0"/>
              <a:t>unconditionally      </a:t>
            </a:r>
            <a:r>
              <a:rPr lang="en-US" sz="5800" dirty="0" smtClean="0">
                <a:solidFill>
                  <a:srgbClr val="2F5CB5"/>
                </a:solidFill>
              </a:rPr>
              <a:t>b</a:t>
            </a:r>
            <a:r>
              <a:rPr lang="en-US" sz="5800" dirty="0" smtClean="0"/>
              <a:t>       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=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beqz</a:t>
            </a:r>
            <a:r>
              <a:rPr lang="en-US" sz="5800" dirty="0" smtClean="0">
                <a:solidFill>
                  <a:srgbClr val="2F5CB5"/>
                </a:solidFill>
              </a:rPr>
              <a:t> 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≥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bgez</a:t>
            </a:r>
            <a:r>
              <a:rPr lang="en-US" sz="5800" dirty="0" smtClean="0">
                <a:solidFill>
                  <a:srgbClr val="2F5CB5"/>
                </a:solidFill>
              </a:rPr>
              <a:t>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&gt;               </a:t>
            </a:r>
            <a:r>
              <a:rPr lang="ru-RU" sz="5800" dirty="0" smtClean="0"/>
              <a:t>        </a:t>
            </a:r>
            <a:r>
              <a:rPr lang="en-US" sz="5800" dirty="0" smtClean="0"/>
              <a:t>        </a:t>
            </a:r>
            <a:r>
              <a:rPr lang="en-US" sz="5800" dirty="0" err="1" smtClean="0">
                <a:solidFill>
                  <a:srgbClr val="2F5CB5"/>
                </a:solidFill>
              </a:rPr>
              <a:t>bgt</a:t>
            </a:r>
            <a:r>
              <a:rPr lang="en-US" sz="5800" dirty="0" smtClean="0">
                <a:solidFill>
                  <a:srgbClr val="2F5CB5"/>
                </a:solidFill>
              </a:rPr>
              <a:t> </a:t>
            </a:r>
            <a:r>
              <a:rPr lang="en-US" sz="5800" dirty="0"/>
              <a:t> 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&gt; Unsigned       </a:t>
            </a:r>
            <a:r>
              <a:rPr lang="en-US" sz="5800" dirty="0" smtClean="0"/>
              <a:t>      </a:t>
            </a:r>
            <a:r>
              <a:rPr lang="en-US" sz="5800" dirty="0" err="1" smtClean="0">
                <a:solidFill>
                  <a:srgbClr val="2F5CB5"/>
                </a:solidFill>
              </a:rPr>
              <a:t>bgtu</a:t>
            </a:r>
            <a:r>
              <a:rPr lang="en-US" sz="5800" dirty="0"/>
              <a:t>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&gt; 0             </a:t>
            </a:r>
            <a:r>
              <a:rPr lang="ru-RU" sz="5800" dirty="0" smtClean="0"/>
              <a:t>       </a:t>
            </a:r>
            <a:r>
              <a:rPr lang="en-US" sz="5800" dirty="0" smtClean="0"/>
              <a:t>        </a:t>
            </a:r>
            <a:r>
              <a:rPr lang="en-US" sz="5800" dirty="0" err="1" smtClean="0">
                <a:solidFill>
                  <a:srgbClr val="2F5CB5"/>
                </a:solidFill>
              </a:rPr>
              <a:t>bgtz</a:t>
            </a:r>
            <a:r>
              <a:rPr lang="en-US" sz="5800" dirty="0"/>
              <a:t>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≤                </a:t>
            </a:r>
            <a:r>
              <a:rPr lang="en-US" sz="5800" dirty="0" smtClean="0"/>
              <a:t> 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ble</a:t>
            </a:r>
            <a:r>
              <a:rPr lang="en-US" sz="5800" dirty="0"/>
              <a:t>  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≤ Unsigned       </a:t>
            </a:r>
            <a:r>
              <a:rPr lang="en-US" sz="5800" dirty="0" smtClean="0"/>
              <a:t>      </a:t>
            </a:r>
            <a:r>
              <a:rPr lang="en-US" sz="5800" dirty="0" smtClean="0">
                <a:solidFill>
                  <a:srgbClr val="2F5CB5"/>
                </a:solidFill>
              </a:rPr>
              <a:t>bleu</a:t>
            </a:r>
            <a:r>
              <a:rPr lang="en-US" sz="5800" dirty="0"/>
              <a:t>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≤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blez</a:t>
            </a:r>
            <a:r>
              <a:rPr lang="en-US" sz="5800" dirty="0" smtClean="0"/>
              <a:t> 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&lt; 0             </a:t>
            </a:r>
            <a:r>
              <a:rPr lang="en-US" sz="5800" dirty="0" smtClean="0"/>
              <a:t> 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bltz</a:t>
            </a:r>
            <a:r>
              <a:rPr lang="en-US" sz="5800" dirty="0" smtClean="0">
                <a:solidFill>
                  <a:srgbClr val="2F5CB5"/>
                </a:solidFill>
              </a:rPr>
              <a:t> </a:t>
            </a:r>
            <a:r>
              <a:rPr lang="en-US" sz="5800" dirty="0" smtClean="0"/>
              <a:t> 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≠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bnez</a:t>
            </a:r>
            <a:r>
              <a:rPr lang="en-US" sz="5800" dirty="0" smtClean="0"/>
              <a:t>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</a:t>
            </a:r>
            <a:r>
              <a:rPr lang="en-US" dirty="0" err="1" smtClean="0"/>
              <a:t>Pseudoinstructions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82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44816"/>
          </a:xfrm>
        </p:spPr>
        <p:txBody>
          <a:bodyPr/>
          <a:lstStyle/>
          <a:p>
            <a:r>
              <a:rPr lang="en-US" dirty="0" smtClean="0"/>
              <a:t>Branch instructions are </a:t>
            </a:r>
            <a:r>
              <a:rPr lang="en-US" b="1" dirty="0" smtClean="0">
                <a:solidFill>
                  <a:srgbClr val="F3B217"/>
                </a:solidFill>
              </a:rPr>
              <a:t>PC</a:t>
            </a:r>
            <a:r>
              <a:rPr lang="en-US" dirty="0" smtClean="0"/>
              <a:t>-relative</a:t>
            </a:r>
          </a:p>
          <a:p>
            <a:r>
              <a:rPr lang="en-US" dirty="0" smtClean="0"/>
              <a:t>They add a </a:t>
            </a:r>
            <a:r>
              <a:rPr lang="en-US" dirty="0" smtClean="0">
                <a:solidFill>
                  <a:srgbClr val="0070C0"/>
                </a:solidFill>
              </a:rPr>
              <a:t>12-bit</a:t>
            </a:r>
            <a:r>
              <a:rPr lang="en-US" dirty="0" smtClean="0"/>
              <a:t> signed immediate to </a:t>
            </a:r>
            <a:r>
              <a:rPr lang="en-US" b="1" dirty="0" smtClean="0">
                <a:solidFill>
                  <a:srgbClr val="F3B217"/>
                </a:solidFill>
              </a:rPr>
              <a:t>PC</a:t>
            </a:r>
          </a:p>
          <a:p>
            <a:r>
              <a:rPr lang="en-US" dirty="0" smtClean="0"/>
              <a:t>The immediate is an offset from </a:t>
            </a:r>
            <a:r>
              <a:rPr lang="en-US" b="1" dirty="0" smtClean="0">
                <a:solidFill>
                  <a:srgbClr val="F3B217"/>
                </a:solidFill>
              </a:rPr>
              <a:t>PC</a:t>
            </a:r>
            <a:r>
              <a:rPr lang="en-US" dirty="0" smtClean="0"/>
              <a:t> to the target label</a:t>
            </a:r>
          </a:p>
          <a:p>
            <a:r>
              <a:rPr lang="en-US" dirty="0" smtClean="0"/>
              <a:t>The branch address range is </a:t>
            </a:r>
            <a:r>
              <a:rPr lang="en-US" dirty="0" smtClean="0">
                <a:solidFill>
                  <a:srgbClr val="0070C0"/>
                </a:solidFill>
              </a:rPr>
              <a:t>± 2</a:t>
            </a:r>
            <a:r>
              <a:rPr lang="en-US" baseline="30000" dirty="0" smtClean="0">
                <a:solidFill>
                  <a:srgbClr val="0070C0"/>
                </a:solidFill>
              </a:rPr>
              <a:t>12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70C0"/>
                </a:solidFill>
              </a:rPr>
              <a:t>4096</a:t>
            </a:r>
            <a:r>
              <a:rPr lang="en-US" dirty="0" smtClean="0"/>
              <a:t> B = </a:t>
            </a:r>
            <a:r>
              <a:rPr lang="en-US" dirty="0" smtClean="0">
                <a:solidFill>
                  <a:srgbClr val="0070C0"/>
                </a:solidFill>
              </a:rPr>
              <a:t>4</a:t>
            </a:r>
            <a:r>
              <a:rPr lang="en-US" dirty="0" smtClean="0"/>
              <a:t> KB)</a:t>
            </a:r>
          </a:p>
          <a:p>
            <a:r>
              <a:rPr lang="en-US" b="1" dirty="0" smtClean="0">
                <a:solidFill>
                  <a:srgbClr val="F3B217"/>
                </a:solidFill>
              </a:rPr>
              <a:t>PC</a:t>
            </a:r>
            <a:r>
              <a:rPr lang="en-US" dirty="0" smtClean="0"/>
              <a:t> can be read with the </a:t>
            </a:r>
            <a:r>
              <a:rPr lang="en-US" b="1" dirty="0" err="1" smtClean="0">
                <a:solidFill>
                  <a:srgbClr val="F3B217"/>
                </a:solidFill>
              </a:rPr>
              <a:t>auipc</a:t>
            </a:r>
            <a:r>
              <a:rPr lang="en-US" b="1" dirty="0" smtClean="0">
                <a:solidFill>
                  <a:srgbClr val="F3B217"/>
                </a:solidFill>
              </a:rPr>
              <a:t> </a:t>
            </a:r>
            <a:r>
              <a:rPr lang="en-US" dirty="0" smtClean="0"/>
              <a:t>instruction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and Program Counter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2944658" y="4336868"/>
            <a:ext cx="629078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0070C0"/>
                </a:solidFill>
              </a:rPr>
              <a:t>main: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auipc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a0</a:t>
            </a:r>
            <a:r>
              <a:rPr lang="en-US" sz="3600" dirty="0" smtClean="0">
                <a:solidFill>
                  <a:srgbClr val="1E3272"/>
                </a:solidFill>
              </a:rPr>
              <a:t>, 0   </a:t>
            </a:r>
            <a:r>
              <a:rPr lang="en-US" sz="3600" dirty="0" smtClean="0">
                <a:solidFill>
                  <a:srgbClr val="00B050"/>
                </a:solidFill>
              </a:rPr>
              <a:t># a0 = PC + 0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smtClean="0">
                <a:solidFill>
                  <a:srgbClr val="FF0000"/>
                </a:solidFill>
              </a:rPr>
              <a:t>a7</a:t>
            </a:r>
            <a:r>
              <a:rPr lang="en-US" sz="3600" dirty="0" smtClean="0">
                <a:solidFill>
                  <a:srgbClr val="1E3272"/>
                </a:solidFill>
              </a:rPr>
              <a:t>, 34 </a:t>
            </a:r>
            <a:r>
              <a:rPr lang="en-US" sz="3600" dirty="0" smtClean="0">
                <a:solidFill>
                  <a:srgbClr val="00B050"/>
                </a:solidFill>
              </a:rPr>
              <a:t># Print as hex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ecall</a:t>
            </a:r>
            <a:r>
              <a:rPr lang="en-US" sz="3600" dirty="0" smtClean="0">
                <a:solidFill>
                  <a:srgbClr val="1E3272"/>
                </a:solidFill>
              </a:rPr>
              <a:t>              </a:t>
            </a:r>
            <a:r>
              <a:rPr lang="en-US" sz="3600" dirty="0" smtClean="0">
                <a:solidFill>
                  <a:srgbClr val="00B050"/>
                </a:solidFill>
              </a:rPr>
              <a:t># Print a0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for “If-Then-Else”</a:t>
            </a:r>
            <a:endParaRPr lang="ru-RU" dirty="0"/>
          </a:p>
        </p:txBody>
      </p:sp>
      <p:sp>
        <p:nvSpPr>
          <p:cNvPr id="6" name="Rectangle 4"/>
          <p:cNvSpPr/>
          <p:nvPr/>
        </p:nvSpPr>
        <p:spPr>
          <a:xfrm>
            <a:off x="1285681" y="1697450"/>
            <a:ext cx="3730461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>
                <a:solidFill>
                  <a:srgbClr val="1E3272"/>
                </a:solidFill>
              </a:rPr>
              <a:t>if</a:t>
            </a:r>
            <a:r>
              <a:rPr lang="en-US" sz="3600" dirty="0" smtClean="0">
                <a:solidFill>
                  <a:srgbClr val="1E3272"/>
                </a:solidFill>
              </a:rPr>
              <a:t> (t0 == </a:t>
            </a:r>
            <a:r>
              <a:rPr lang="en-US" sz="3600" dirty="0" smtClean="0">
                <a:solidFill>
                  <a:schemeClr val="accent1"/>
                </a:solidFill>
              </a:rPr>
              <a:t>0</a:t>
            </a:r>
            <a:r>
              <a:rPr lang="en-US" sz="3600" dirty="0" smtClean="0">
                <a:solidFill>
                  <a:srgbClr val="1E3272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t1 = </a:t>
            </a:r>
            <a:r>
              <a:rPr lang="en-US" sz="3600" dirty="0" smtClean="0">
                <a:solidFill>
                  <a:schemeClr val="accent1"/>
                </a:solidFill>
              </a:rPr>
              <a:t>1</a:t>
            </a:r>
            <a:r>
              <a:rPr lang="en-US" sz="3600" dirty="0" smtClean="0">
                <a:solidFill>
                  <a:srgbClr val="1E327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 </a:t>
            </a:r>
            <a:r>
              <a:rPr lang="en-US" sz="3600" b="1" dirty="0" smtClean="0">
                <a:solidFill>
                  <a:srgbClr val="1E3272"/>
                </a:solidFill>
              </a:rPr>
              <a:t>else if </a:t>
            </a:r>
            <a:r>
              <a:rPr lang="en-US" sz="3600" dirty="0" smtClean="0">
                <a:solidFill>
                  <a:srgbClr val="1E3272"/>
                </a:solidFill>
              </a:rPr>
              <a:t>(t0 &lt; </a:t>
            </a:r>
            <a:r>
              <a:rPr lang="en-US" sz="3600" dirty="0" smtClean="0">
                <a:solidFill>
                  <a:schemeClr val="accent1"/>
                </a:solidFill>
              </a:rPr>
              <a:t>0</a:t>
            </a:r>
            <a:r>
              <a:rPr lang="en-US" sz="3600" dirty="0" smtClean="0">
                <a:solidFill>
                  <a:srgbClr val="1E3272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t1 = </a:t>
            </a:r>
            <a:r>
              <a:rPr lang="en-US" sz="3600" dirty="0" smtClean="0">
                <a:solidFill>
                  <a:schemeClr val="accent1"/>
                </a:solidFill>
              </a:rPr>
              <a:t>2</a:t>
            </a:r>
            <a:r>
              <a:rPr lang="en-US" sz="3600" dirty="0" smtClean="0">
                <a:solidFill>
                  <a:srgbClr val="1E327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 </a:t>
            </a:r>
            <a:r>
              <a:rPr lang="en-US" sz="3600" b="1" dirty="0" smtClean="0">
                <a:solidFill>
                  <a:srgbClr val="1E3272"/>
                </a:solidFill>
              </a:rPr>
              <a:t>else if </a:t>
            </a:r>
            <a:r>
              <a:rPr lang="en-US" sz="3600" dirty="0" smtClean="0">
                <a:solidFill>
                  <a:srgbClr val="1E3272"/>
                </a:solidFill>
              </a:rPr>
              <a:t>(t0 &gt;= </a:t>
            </a:r>
            <a:r>
              <a:rPr lang="en-US" sz="3600" dirty="0" smtClean="0">
                <a:solidFill>
                  <a:schemeClr val="accent1"/>
                </a:solidFill>
              </a:rPr>
              <a:t>10</a:t>
            </a:r>
            <a:r>
              <a:rPr lang="en-US" sz="3600" dirty="0" smtClean="0">
                <a:solidFill>
                  <a:srgbClr val="1E3272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t1 = </a:t>
            </a:r>
            <a:r>
              <a:rPr lang="en-US" sz="3600" dirty="0" smtClean="0">
                <a:solidFill>
                  <a:schemeClr val="accent1"/>
                </a:solidFill>
              </a:rPr>
              <a:t>3</a:t>
            </a:r>
            <a:r>
              <a:rPr lang="en-US" sz="3600" dirty="0" smtClean="0">
                <a:solidFill>
                  <a:srgbClr val="1E327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 </a:t>
            </a:r>
            <a:r>
              <a:rPr lang="en-US" sz="3600" b="1" dirty="0" smtClean="0">
                <a:solidFill>
                  <a:srgbClr val="1E3272"/>
                </a:solidFill>
              </a:rPr>
              <a:t>else</a:t>
            </a:r>
            <a:r>
              <a:rPr lang="en-US" sz="3600" dirty="0" smtClean="0">
                <a:solidFill>
                  <a:srgbClr val="1E3272"/>
                </a:solidFill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t1 = </a:t>
            </a:r>
            <a:r>
              <a:rPr lang="en-US" sz="3600" dirty="0" smtClean="0">
                <a:solidFill>
                  <a:schemeClr val="accent1"/>
                </a:solidFill>
              </a:rPr>
              <a:t>4</a:t>
            </a:r>
            <a:r>
              <a:rPr lang="en-US" sz="3600" dirty="0" smtClean="0">
                <a:solidFill>
                  <a:srgbClr val="1E327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6780793" y="1039947"/>
            <a:ext cx="4074447" cy="560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if_0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bnez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</a:t>
            </a:r>
            <a:r>
              <a:rPr lang="en-US" sz="2800" i="1" dirty="0" smtClean="0">
                <a:solidFill>
                  <a:srgbClr val="1E3272"/>
                </a:solidFill>
              </a:rPr>
              <a:t> if_less_0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0070C0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i="1" dirty="0" err="1" smtClean="0">
                <a:solidFill>
                  <a:srgbClr val="1E3272"/>
                </a:solidFill>
              </a:rPr>
              <a:t>end_if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if_less_0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bgtz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if_greater_10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0070C0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 </a:t>
            </a:r>
            <a:r>
              <a:rPr lang="en-US" sz="2800" i="1" dirty="0" err="1" smtClean="0">
                <a:solidFill>
                  <a:srgbClr val="1E3272"/>
                </a:solidFill>
              </a:rPr>
              <a:t>end_if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if_greater_10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</a:rPr>
              <a:t>t3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10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ble</a:t>
            </a:r>
            <a:r>
              <a:rPr lang="en-US" sz="2800" dirty="0" smtClean="0">
                <a:solidFill>
                  <a:srgbClr val="1E3272"/>
                </a:solidFill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t3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else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3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0070C0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i="1" dirty="0" err="1" smtClean="0">
                <a:solidFill>
                  <a:srgbClr val="1E3272"/>
                </a:solidFill>
              </a:rPr>
              <a:t>end_if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else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4</a:t>
            </a:r>
          </a:p>
          <a:p>
            <a:pPr>
              <a:lnSpc>
                <a:spcPct val="80000"/>
              </a:lnSpc>
            </a:pPr>
            <a:r>
              <a:rPr lang="en-US" sz="2800" b="1" i="1" dirty="0" err="1" smtClean="0">
                <a:solidFill>
                  <a:srgbClr val="1E3272"/>
                </a:solidFill>
              </a:rPr>
              <a:t>end_if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3644542" y="1619794"/>
            <a:ext cx="3344092" cy="37882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2704017" y="5003074"/>
            <a:ext cx="4271554" cy="1005840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4532817" y="2965270"/>
            <a:ext cx="2416628" cy="26124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4937765" y="3944983"/>
            <a:ext cx="2063932" cy="391886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17246</TotalTime>
  <Words>1766</Words>
  <Application>Microsoft Office PowerPoint</Application>
  <PresentationFormat>Произвольный</PresentationFormat>
  <Paragraphs>379</Paragraphs>
  <Slides>24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Computer Architecture and Operating Systems Lecture 5: Assembly Programming – Branches and Arrays</vt:lpstr>
      <vt:lpstr>Program Structure and Memory Layout</vt:lpstr>
      <vt:lpstr>Labels</vt:lpstr>
      <vt:lpstr>Addressing</vt:lpstr>
      <vt:lpstr>Program Counter</vt:lpstr>
      <vt:lpstr>Branch Instructions</vt:lpstr>
      <vt:lpstr>Branch Pseudoinstructions</vt:lpstr>
      <vt:lpstr>Branches and Program Counter</vt:lpstr>
      <vt:lpstr>Assembly Code for “If-Then-Else”</vt:lpstr>
      <vt:lpstr>Assembly Code for “While”</vt:lpstr>
      <vt:lpstr>Assembly Code for “For”</vt:lpstr>
      <vt:lpstr>Assembly Code for Nested “For”</vt:lpstr>
      <vt:lpstr>Macros</vt:lpstr>
      <vt:lpstr>Including Macro Libraries</vt:lpstr>
      <vt:lpstr>Macro Constants and Single-Line Macros</vt:lpstr>
      <vt:lpstr>Data Segment</vt:lpstr>
      <vt:lpstr>Data Alignment</vt:lpstr>
      <vt:lpstr>Data Alignment Example</vt:lpstr>
      <vt:lpstr>Load and Store Instructions</vt:lpstr>
      <vt:lpstr>Load and Store Example </vt:lpstr>
      <vt:lpstr>Load and Store With Offset Example </vt:lpstr>
      <vt:lpstr>Load and Store Pseudoinstruction Example </vt:lpstr>
      <vt:lpstr>Load and Store Pseudo Instruction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302</cp:revision>
  <dcterms:created xsi:type="dcterms:W3CDTF">2015-11-11T03:30:50Z</dcterms:created>
  <dcterms:modified xsi:type="dcterms:W3CDTF">2021-01-26T08:09:37Z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