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64" r:id="rId3"/>
    <p:sldId id="365" r:id="rId4"/>
    <p:sldId id="362" r:id="rId5"/>
    <p:sldId id="363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80" d="100"/>
          <a:sy n="80" d="100"/>
        </p:scale>
        <p:origin x="-5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8</a:t>
            </a:r>
            <a:r>
              <a:rPr lang="en-US" b="1" dirty="0" smtClean="0"/>
              <a:t>: Memory-Mapped I/O (MMIO)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7"/>
          </a:xfrm>
        </p:spPr>
        <p:txBody>
          <a:bodyPr>
            <a:normAutofit/>
          </a:bodyPr>
          <a:lstStyle/>
          <a:p>
            <a:r>
              <a:rPr lang="en-US" dirty="0" smtClean="0"/>
              <a:t>Human readable</a:t>
            </a:r>
          </a:p>
          <a:p>
            <a:pPr lvl="1"/>
            <a:r>
              <a:rPr lang="en-US" dirty="0" smtClean="0"/>
              <a:t>Suitable for communicating with </a:t>
            </a:r>
            <a:r>
              <a:rPr lang="en-US" dirty="0" smtClean="0"/>
              <a:t>users</a:t>
            </a:r>
            <a:endParaRPr lang="en-US" dirty="0" smtClean="0"/>
          </a:p>
          <a:p>
            <a:pPr lvl="1"/>
            <a:r>
              <a:rPr lang="en-US" dirty="0" smtClean="0"/>
              <a:t>Video </a:t>
            </a:r>
            <a:r>
              <a:rPr lang="en-US" dirty="0" smtClean="0"/>
              <a:t>displays, </a:t>
            </a:r>
            <a:r>
              <a:rPr lang="en-US" dirty="0" smtClean="0"/>
              <a:t>printers</a:t>
            </a:r>
          </a:p>
          <a:p>
            <a:r>
              <a:rPr lang="en-US" dirty="0" smtClean="0"/>
              <a:t>Machine readable</a:t>
            </a:r>
          </a:p>
          <a:p>
            <a:pPr lvl="1"/>
            <a:r>
              <a:rPr lang="en-US" dirty="0" smtClean="0"/>
              <a:t>Suitable for communicating with equipment</a:t>
            </a:r>
          </a:p>
          <a:p>
            <a:pPr lvl="1"/>
            <a:r>
              <a:rPr lang="en-US" dirty="0" smtClean="0"/>
              <a:t>Magnetic </a:t>
            </a:r>
            <a:r>
              <a:rPr lang="en-US" dirty="0" smtClean="0"/>
              <a:t>disks, SSDs, sensors</a:t>
            </a:r>
            <a:endParaRPr lang="en-US" dirty="0" smtClean="0"/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Suitable for communicating with remote devices such as a </a:t>
            </a:r>
            <a:r>
              <a:rPr lang="en-US" dirty="0" smtClean="0"/>
              <a:t>terminal </a:t>
            </a:r>
            <a:r>
              <a:rPr lang="en-US" dirty="0" smtClean="0"/>
              <a:t>or another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Network interface card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28675" y="3027225"/>
            <a:ext cx="2743200" cy="1651000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7B217"/>
                </a:solidFill>
              </a:rPr>
              <a:t>I/O Module</a:t>
            </a:r>
            <a:endParaRPr lang="ru-RU" sz="3600" dirty="0">
              <a:solidFill>
                <a:srgbClr val="F7B217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9075" y="1350825"/>
            <a:ext cx="36195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Address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820550" y="1311075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387079" y="1741224"/>
            <a:ext cx="1036977" cy="5588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err="1" smtClean="0">
                <a:solidFill>
                  <a:srgbClr val="1E3272"/>
                </a:solidFill>
                <a:latin typeface="+mj-lt"/>
              </a:rPr>
              <a:t>Systembus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840176" y="4678225"/>
            <a:ext cx="587000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</p:cNvCxnSpPr>
          <p:nvPr/>
        </p:nvCxnSpPr>
        <p:spPr>
          <a:xfrm>
            <a:off x="8100275" y="4678225"/>
            <a:ext cx="46186" cy="1306937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86075" y="4678225"/>
            <a:ext cx="583545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ая фигурная скобка 21"/>
          <p:cNvSpPr/>
          <p:nvPr/>
        </p:nvSpPr>
        <p:spPr>
          <a:xfrm>
            <a:off x="9572825" y="4797800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7350975" y="2697025"/>
            <a:ext cx="0" cy="3175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8821000" y="1646100"/>
            <a:ext cx="3175" cy="1374775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093675" y="1858825"/>
            <a:ext cx="36576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Data Lines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32" name="Прямая соединительная линия 31"/>
          <p:cNvCxnSpPr>
            <a:stCxn id="6" idx="0"/>
          </p:cNvCxnSpPr>
          <p:nvPr/>
        </p:nvCxnSpPr>
        <p:spPr>
          <a:xfrm flipV="1">
            <a:off x="8100275" y="2150925"/>
            <a:ext cx="6350" cy="8763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080975" y="2392225"/>
            <a:ext cx="3657600" cy="2921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Control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22650" y="4952019"/>
            <a:ext cx="1625600" cy="99991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Links to peripheral</a:t>
            </a:r>
          </a:p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devices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sp>
        <p:nvSpPr>
          <p:cNvPr id="39" name="Содержимое 1"/>
          <p:cNvSpPr>
            <a:spLocks noGrp="1"/>
          </p:cNvSpPr>
          <p:nvPr>
            <p:ph idx="1"/>
          </p:nvPr>
        </p:nvSpPr>
        <p:spPr>
          <a:xfrm>
            <a:off x="778824" y="1094927"/>
            <a:ext cx="5408222" cy="5531506"/>
          </a:xfrm>
        </p:spPr>
        <p:txBody>
          <a:bodyPr>
            <a:normAutofit/>
          </a:bodyPr>
          <a:lstStyle/>
          <a:p>
            <a:r>
              <a:rPr lang="en-US" dirty="0" smtClean="0"/>
              <a:t>Attach to the </a:t>
            </a:r>
            <a:r>
              <a:rPr lang="en-US" dirty="0" smtClean="0"/>
              <a:t>processor by </a:t>
            </a:r>
            <a:r>
              <a:rPr lang="en-US" dirty="0" smtClean="0"/>
              <a:t>a link to an I/O module</a:t>
            </a:r>
          </a:p>
          <a:p>
            <a:pPr lvl="1"/>
            <a:r>
              <a:rPr lang="en-US" dirty="0" smtClean="0"/>
              <a:t>The link is used to exchange control, status, and data between the I/O module and the </a:t>
            </a:r>
            <a:r>
              <a:rPr lang="en-US" dirty="0" smtClean="0"/>
              <a:t>external device</a:t>
            </a:r>
            <a:endParaRPr lang="en-US" dirty="0" smtClean="0"/>
          </a:p>
          <a:p>
            <a:r>
              <a:rPr lang="en-US" dirty="0" smtClean="0"/>
              <a:t>Peripheral device</a:t>
            </a:r>
          </a:p>
          <a:p>
            <a:pPr lvl="1"/>
            <a:r>
              <a:rPr lang="en-US" dirty="0" smtClean="0"/>
              <a:t>An external device connected to an I/O module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Memory-Mapped I/O</a:t>
            </a:r>
            <a:r>
              <a:rPr lang="en-US" dirty="0" smtClean="0"/>
              <a:t> is an I/O scheme in which portions of the address space are assigned to I/O devices, and reads and writes to those addresses are interpreted as commands to the I/O device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Direct </a:t>
            </a:r>
            <a:r>
              <a:rPr lang="en-US" b="1" dirty="0" smtClean="0">
                <a:solidFill>
                  <a:srgbClr val="F3B217"/>
                </a:solidFill>
              </a:rPr>
              <a:t>Memory Access (DMA) </a:t>
            </a:r>
            <a:r>
              <a:rPr lang="en-US" dirty="0" smtClean="0"/>
              <a:t>is a mechanism that provides a device controller with the ability to transfer data directly to or from the memory without involving the processor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Interrupt-Driven </a:t>
            </a:r>
            <a:r>
              <a:rPr lang="en-US" b="1" dirty="0" smtClean="0">
                <a:solidFill>
                  <a:srgbClr val="F3B217"/>
                </a:solidFill>
              </a:rPr>
              <a:t>I/O </a:t>
            </a:r>
            <a:r>
              <a:rPr lang="en-US" dirty="0" smtClean="0"/>
              <a:t>is an I/O scheme that employs interrupts to indicate to the processor that an I/O device </a:t>
            </a:r>
            <a:r>
              <a:rPr lang="en-US" dirty="0" smtClean="0"/>
              <a:t>needs </a:t>
            </a:r>
            <a:r>
              <a:rPr lang="en-US" dirty="0" smtClean="0"/>
              <a:t>attention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b="1" dirty="0" smtClean="0">
                <a:solidFill>
                  <a:srgbClr val="F7B217"/>
                </a:solidFill>
              </a:rPr>
              <a:t>Polling</a:t>
            </a:r>
            <a:r>
              <a:rPr lang="en-US" dirty="0" smtClean="0"/>
              <a:t> is the process </a:t>
            </a:r>
            <a:r>
              <a:rPr lang="en-US" dirty="0" smtClean="0"/>
              <a:t>of periodically checking the status of an I/O device to determine the need to service the device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Device driver </a:t>
            </a:r>
            <a:r>
              <a:rPr lang="en-US" dirty="0" smtClean="0"/>
              <a:t>is a program </a:t>
            </a:r>
            <a:r>
              <a:rPr lang="en-US" dirty="0" smtClean="0"/>
              <a:t>that controls an I/O device that is attached to the computer.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18973</TotalTime>
  <Words>249</Words>
  <Application>Microsoft Office PowerPoint</Application>
  <PresentationFormat>Произвольный</PresentationFormat>
  <Paragraphs>55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Computer Architecture and Operating Systems Lecture 8: Memory-Mapped I/O (MMIO)</vt:lpstr>
      <vt:lpstr>I/O Devices</vt:lpstr>
      <vt:lpstr>I/O Module</vt:lpstr>
      <vt:lpstr>Memory-Mapped I/O</vt:lpstr>
      <vt:lpstr>Memory-Mapped I/O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393</cp:revision>
  <dcterms:created xsi:type="dcterms:W3CDTF">2015-11-11T03:30:50Z</dcterms:created>
  <dcterms:modified xsi:type="dcterms:W3CDTF">2021-02-02T21:33:06Z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