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2" r:id="rId3"/>
    <p:sldId id="327" r:id="rId4"/>
    <p:sldId id="328" r:id="rId5"/>
    <p:sldId id="329" r:id="rId6"/>
    <p:sldId id="326" r:id="rId7"/>
    <p:sldId id="330" r:id="rId8"/>
    <p:sldId id="321" r:id="rId9"/>
    <p:sldId id="323" r:id="rId10"/>
    <p:sldId id="324" r:id="rId11"/>
    <p:sldId id="314" r:id="rId12"/>
    <p:sldId id="311" r:id="rId13"/>
    <p:sldId id="315" r:id="rId14"/>
    <p:sldId id="309" r:id="rId15"/>
    <p:sldId id="312" r:id="rId16"/>
    <p:sldId id="313" r:id="rId17"/>
    <p:sldId id="318" r:id="rId18"/>
    <p:sldId id="325" r:id="rId19"/>
    <p:sldId id="319" r:id="rId20"/>
    <p:sldId id="317" r:id="rId21"/>
    <p:sldId id="316" r:id="rId22"/>
    <p:sldId id="27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F3B217"/>
    <a:srgbClr val="F07F09"/>
    <a:srgbClr val="FF6600"/>
    <a:srgbClr val="2F5CB5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Assembly Programming – Branches and Arrays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Representation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76400" y="973434"/>
            <a:ext cx="2933700" cy="2111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b="1" dirty="0" smtClean="0">
                <a:solidFill>
                  <a:srgbClr val="273272"/>
                </a:solidFill>
              </a:rPr>
              <a:t>Assembly Code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lw    t0, 32 (t1)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add  s1, s0,  s2</a:t>
            </a:r>
          </a:p>
          <a:p>
            <a:pPr>
              <a:lnSpc>
                <a:spcPct val="80000"/>
              </a:lnSpc>
            </a:pPr>
            <a:r>
              <a:rPr lang="en-US" sz="3000" dirty="0" err="1" smtClean="0">
                <a:solidFill>
                  <a:schemeClr val="accent6"/>
                </a:solidFill>
              </a:rPr>
              <a:t>addi</a:t>
            </a:r>
            <a:r>
              <a:rPr lang="en-US" sz="3000" dirty="0" smtClean="0">
                <a:solidFill>
                  <a:schemeClr val="accent6"/>
                </a:solidFill>
              </a:rPr>
              <a:t> t0, s3, -12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sub   t0, t3,  t5 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45500" y="973435"/>
            <a:ext cx="2730500" cy="213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b="1" dirty="0" smtClean="0">
                <a:solidFill>
                  <a:srgbClr val="273272"/>
                </a:solidFill>
              </a:rPr>
              <a:t>Machine Code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0x02032283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0x012404B3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0xFF498293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0x41EE02B3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97300" y="3060700"/>
            <a:ext cx="4953000" cy="3594100"/>
          </a:xfrm>
          <a:prstGeom prst="round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Memory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67492" y="2418833"/>
            <a:ext cx="3573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Stored Program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089400" y="3844836"/>
            <a:ext cx="21590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Address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0x00400000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0x00400004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0x00400008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</a:t>
            </a:r>
            <a:r>
              <a:rPr lang="ru-RU" sz="2800" dirty="0" smtClean="0">
                <a:solidFill>
                  <a:schemeClr val="bg1"/>
                </a:solidFill>
              </a:rPr>
              <a:t>С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53200" y="3832136"/>
            <a:ext cx="21590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Instructions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0x02032283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0x012404B3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0xFF498293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0x41EE02B3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64000" y="5765800"/>
            <a:ext cx="4470400" cy="457200"/>
          </a:xfrm>
          <a:prstGeom prst="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2717800" y="5080000"/>
            <a:ext cx="1282700" cy="939800"/>
          </a:xfrm>
          <a:prstGeom prst="straightConnector1">
            <a:avLst/>
          </a:prstGeom>
          <a:ln w="50800">
            <a:solidFill>
              <a:srgbClr val="27327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66700" y="3987800"/>
            <a:ext cx="347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Program Counter (PC)</a:t>
            </a:r>
            <a:r>
              <a:rPr lang="en-US" sz="2800" dirty="0" smtClean="0">
                <a:solidFill>
                  <a:srgbClr val="273272"/>
                </a:solidFill>
              </a:rPr>
              <a:t>: keeps track of current instruction</a:t>
            </a:r>
            <a:endParaRPr lang="en-US" sz="2800" dirty="0">
              <a:solidFill>
                <a:srgbClr val="27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384735" y="1072377"/>
          <a:ext cx="9253954" cy="550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71"/>
                <a:gridCol w="6180083"/>
                <a:gridCol w="1019503"/>
                <a:gridCol w="1114097"/>
              </a:tblGrid>
              <a:tr h="14682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Description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Version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Status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Base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RVWMO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Weak Memory Ordering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RV32I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32-bit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RV64I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64-bit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RV128I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128-bit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1.7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Open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Extensions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M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Integer Multiplication and Division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Atomic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F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Single-Precision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Double-Precision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Shorthand for the base integer set (I) and above extensions (MAFD)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Q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Quad-Precision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Compressed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ZiCSR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Control and Status Register (CSR)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85079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Zifencei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Instruction-Fetch Fence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b="1" dirty="0" smtClean="0">
                          <a:solidFill>
                            <a:srgbClr val="273272"/>
                          </a:solidFill>
                        </a:rPr>
                        <a:t>And more standard and custom extensions…</a:t>
                      </a:r>
                      <a:endParaRPr lang="ru-RU" sz="1800" b="1" dirty="0">
                        <a:solidFill>
                          <a:srgbClr val="27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74699" y="1178052"/>
            <a:ext cx="10871201" cy="546448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/>
              <a:t>Design Principle 1: </a:t>
            </a:r>
            <a:r>
              <a:rPr lang="en-US" altLang="en-US" dirty="0" smtClean="0"/>
              <a:t>Simplicity favors regularity</a:t>
            </a:r>
          </a:p>
          <a:p>
            <a:pPr lvl="1"/>
            <a:r>
              <a:rPr lang="en-US" altLang="en-US" dirty="0" smtClean="0"/>
              <a:t>Regularity makes implementation simpler</a:t>
            </a:r>
          </a:p>
          <a:p>
            <a:pPr lvl="1"/>
            <a:r>
              <a:rPr lang="en-US" altLang="en-US" dirty="0" smtClean="0"/>
              <a:t>Simplicity enables higher performance at lower cost</a:t>
            </a:r>
            <a:endParaRPr lang="ru-RU" altLang="en-US" dirty="0" smtClean="0"/>
          </a:p>
          <a:p>
            <a:pPr>
              <a:spcBef>
                <a:spcPts val="1200"/>
              </a:spcBef>
            </a:pPr>
            <a:r>
              <a:rPr lang="en-US" altLang="en-US" b="1" dirty="0" smtClean="0"/>
              <a:t>Design Principle 2: </a:t>
            </a:r>
            <a:r>
              <a:rPr lang="en-US" altLang="en-US" dirty="0" smtClean="0"/>
              <a:t>Make the common case fast</a:t>
            </a:r>
          </a:p>
          <a:p>
            <a:pPr lvl="1"/>
            <a:r>
              <a:rPr lang="en-US" altLang="en-US" dirty="0" smtClean="0"/>
              <a:t>Most common cases affect the performance the most</a:t>
            </a:r>
            <a:endParaRPr lang="en-AU" alt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altLang="en-US" b="1" dirty="0" smtClean="0"/>
              <a:t>Design Principle 3: </a:t>
            </a:r>
            <a:r>
              <a:rPr lang="en-US" altLang="en-US" dirty="0" smtClean="0"/>
              <a:t>Smaller is faster</a:t>
            </a:r>
          </a:p>
          <a:p>
            <a:pPr lvl="1">
              <a:defRPr/>
            </a:pPr>
            <a:r>
              <a:rPr lang="en-US" altLang="en-US" dirty="0" smtClean="0"/>
              <a:t>32 registers, fewer instructions</a:t>
            </a:r>
          </a:p>
          <a:p>
            <a:pPr>
              <a:spcBef>
                <a:spcPts val="1200"/>
              </a:spcBef>
            </a:pPr>
            <a:r>
              <a:rPr lang="en-US" altLang="en-US" b="1" dirty="0" smtClean="0"/>
              <a:t>Design Principle 4: </a:t>
            </a:r>
            <a:r>
              <a:rPr lang="en-US" altLang="en-US" dirty="0" smtClean="0"/>
              <a:t>Good design demands good compromises</a:t>
            </a:r>
          </a:p>
          <a:p>
            <a:pPr lvl="1"/>
            <a:r>
              <a:rPr lang="en-US" altLang="en-US" dirty="0" smtClean="0"/>
              <a:t>Different formats complicate decoding, but allow 32-bit instructions uniformly</a:t>
            </a:r>
          </a:p>
          <a:p>
            <a:pPr lvl="1"/>
            <a:r>
              <a:rPr lang="en-US" altLang="en-US" dirty="0" smtClean="0"/>
              <a:t>Keep formats as similar as possible</a:t>
            </a:r>
          </a:p>
          <a:p>
            <a:pPr lvl="1">
              <a:defRPr/>
            </a:pP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02424"/>
            <a:ext cx="10515600" cy="57701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R-format: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using 3 register inputs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add, </a:t>
            </a:r>
            <a:r>
              <a:rPr lang="en-US" sz="3600" dirty="0" err="1" smtClean="0">
                <a:solidFill>
                  <a:srgbClr val="1E3272"/>
                </a:solidFill>
              </a:rPr>
              <a:t>xor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mul</a:t>
            </a:r>
            <a:r>
              <a:rPr lang="en-US" sz="3600" dirty="0" smtClean="0">
                <a:solidFill>
                  <a:srgbClr val="1E3272"/>
                </a:solidFill>
              </a:rPr>
              <a:t> - arithmetic/logical ops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I-format: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r>
              <a:rPr lang="en-US" sz="4100" dirty="0" smtClean="0">
                <a:solidFill>
                  <a:srgbClr val="1E3272"/>
                </a:solidFill>
              </a:rPr>
              <a:t>, loads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addi, lw, </a:t>
            </a:r>
            <a:r>
              <a:rPr lang="en-US" sz="3600" dirty="0" err="1" smtClean="0">
                <a:solidFill>
                  <a:srgbClr val="1E3272"/>
                </a:solidFill>
              </a:rPr>
              <a:t>jalr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slli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S-format: </a:t>
            </a:r>
            <a:r>
              <a:rPr lang="en-US" sz="4100" dirty="0" smtClean="0">
                <a:solidFill>
                  <a:srgbClr val="1E3272"/>
                </a:solidFill>
              </a:rPr>
              <a:t>store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sw, </a:t>
            </a:r>
            <a:r>
              <a:rPr lang="en-US" sz="3600" dirty="0" err="1" smtClean="0">
                <a:solidFill>
                  <a:srgbClr val="1E3272"/>
                </a:solidFill>
              </a:rPr>
              <a:t>sb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SB-format: </a:t>
            </a:r>
            <a:r>
              <a:rPr lang="en-US" sz="4100" dirty="0" smtClean="0">
                <a:solidFill>
                  <a:srgbClr val="1E3272"/>
                </a:solidFill>
              </a:rPr>
              <a:t>branch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beq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bge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upper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endParaRPr lang="en-US" sz="4100" dirty="0" smtClean="0">
              <a:solidFill>
                <a:srgbClr val="1E3272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lui,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- upper immediate is 20-bits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UJ-format: </a:t>
            </a:r>
            <a:r>
              <a:rPr lang="en-US" sz="4100" dirty="0" smtClean="0">
                <a:solidFill>
                  <a:srgbClr val="1E3272"/>
                </a:solidFill>
              </a:rPr>
              <a:t>the jump instruction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jal</a:t>
            </a:r>
            <a:endParaRPr lang="ru-RU" sz="3600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Instruction Formats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3836273"/>
            <a:ext cx="10702159" cy="2995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Arithmetic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funct3: 3-bit function code (additional opcode)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rs1 and rs2: first and second source register 5-bit numbers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funct7: 7-bit function code (additional opcode)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19"/>
            <a:ext cx="6772275" cy="846316"/>
            <a:chOff x="1331640" y="1383660"/>
            <a:chExt cx="6771978" cy="847854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funct7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83661"/>
              <a:ext cx="936328" cy="43167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7545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99419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8050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16835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add x9, x20, x21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chemeClr val="accent6"/>
                </a:solidFill>
              </a:rPr>
              <a:t>0000 0001 0101 1010 0000 0100 1011 0011</a:t>
            </a:r>
            <a:r>
              <a:rPr lang="en-US" altLang="en-US" sz="3200" b="1" baseline="-25000" dirty="0">
                <a:solidFill>
                  <a:schemeClr val="accent6"/>
                </a:solidFill>
              </a:rPr>
              <a:t>two</a:t>
            </a:r>
            <a:r>
              <a:rPr lang="en-US" altLang="en-US" sz="3200" b="1" dirty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015A04B3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9216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0011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082260" y="2467436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51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216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0011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082260" y="2878771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0110011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01262" y="4000431"/>
            <a:ext cx="10515600" cy="2784347"/>
          </a:xfrm>
        </p:spPr>
        <p:txBody>
          <a:bodyPr/>
          <a:lstStyle/>
          <a:p>
            <a:r>
              <a:rPr lang="en-US" altLang="en-US" dirty="0" smtClean="0"/>
              <a:t>Immediate arithmetic and load instructions</a:t>
            </a:r>
          </a:p>
          <a:p>
            <a:pPr lvl="1"/>
            <a:r>
              <a:rPr lang="en-US" altLang="en-US" dirty="0" smtClean="0"/>
              <a:t>rs1: source or base address register number</a:t>
            </a:r>
          </a:p>
          <a:p>
            <a:pPr lvl="1"/>
            <a:r>
              <a:rPr lang="en-US" altLang="en-US" dirty="0" smtClean="0"/>
              <a:t>immediate: constant operand, or offset added to base address</a:t>
            </a:r>
          </a:p>
          <a:p>
            <a:pPr lvl="2"/>
            <a:r>
              <a:rPr lang="en-US" altLang="en-US" sz="2800" dirty="0" smtClean="0"/>
              <a:t>2s-complement, sign extended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I-format Instructions</a:t>
            </a:r>
            <a:endParaRPr lang="ru-RU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918975" y="1097959"/>
            <a:ext cx="6772275" cy="838457"/>
            <a:chOff x="1331640" y="1391533"/>
            <a:chExt cx="6771978" cy="83998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immediate</a:t>
              </a:r>
              <a:endParaRPr lang="en-AU" altLang="en-US" sz="22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rs1</a:t>
              </a:r>
              <a:endParaRPr lang="en-AU" altLang="en-US" sz="22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 smtClean="0"/>
                <a:t>rd</a:t>
              </a:r>
              <a:endParaRPr lang="en-AU" altLang="en-US" sz="22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funct3</a:t>
              </a:r>
              <a:endParaRPr lang="en-AU" altLang="en-US" sz="22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opcode</a:t>
              </a:r>
              <a:endParaRPr lang="en-AU" altLang="en-US" sz="22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26228" y="182809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12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7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880506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899510" y="183067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16834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3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6525" y="2507205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0x123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297582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6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22209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5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374798" y="2507205"/>
            <a:ext cx="94582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8401756" y="2507205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19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922200" y="2902397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000100100011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293477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00110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327854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374656" y="2902397"/>
            <a:ext cx="95578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407732" y="2902397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913384" y="1887545"/>
            <a:ext cx="3063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addi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t1, 123</a:t>
            </a:r>
            <a:endParaRPr lang="ru-RU" sz="3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85137" y="3319546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0001 0010 0011 0011 0000 0010 1001 0011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0x12330293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4034615"/>
            <a:ext cx="10515600" cy="261157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immediate format for store instructions</a:t>
            </a:r>
          </a:p>
          <a:p>
            <a:pPr lvl="1"/>
            <a:r>
              <a:rPr lang="en-US" altLang="en-US" dirty="0" smtClean="0"/>
              <a:t>rs1: base address register number</a:t>
            </a:r>
          </a:p>
          <a:p>
            <a:pPr lvl="1"/>
            <a:r>
              <a:rPr lang="en-US" altLang="en-US" dirty="0" smtClean="0"/>
              <a:t>rs2: source operand register number</a:t>
            </a:r>
          </a:p>
          <a:p>
            <a:pPr lvl="1"/>
            <a:r>
              <a:rPr lang="en-US" altLang="en-US" dirty="0" smtClean="0"/>
              <a:t>immediate: offset added to base address</a:t>
            </a:r>
          </a:p>
          <a:p>
            <a:pPr lvl="2"/>
            <a:r>
              <a:rPr lang="en-US" altLang="en-US" sz="2800" dirty="0" smtClean="0"/>
              <a:t>Split so that rs1 and rs2 fields always in the same place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S-format Instructions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493637" y="1159216"/>
            <a:ext cx="7161328" cy="848724"/>
            <a:chOff x="2341237" y="1130641"/>
            <a:chExt cx="7161328" cy="84872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41237" y="1134084"/>
              <a:ext cx="1469171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imm[11:5]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06580" y="1130641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71497" y="1133049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882474" y="1130863"/>
              <a:ext cx="132175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imm[4:0]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950957" y="1131791"/>
              <a:ext cx="936369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205521" y="1133540"/>
              <a:ext cx="1297044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3873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418684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62749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04388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062976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980253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488668" y="242056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960835" y="242485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39400" y="2427372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6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057997" y="2427050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4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118860" y="242552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8381349" y="242727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35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487453" y="282167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0000000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959620" y="282596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038185" y="2826190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056782" y="2825868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117645" y="282663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8379829" y="282838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100011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971906" y="1850970"/>
            <a:ext cx="2349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sw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4(t1)</a:t>
            </a:r>
            <a:endParaRPr lang="ru-RU" sz="36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815009" y="3308913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0000 0000 0101 0011 0010 0010 0010 0011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0x00532223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916699"/>
            <a:ext cx="10515600" cy="289050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dirty="0" smtClean="0"/>
              <a:t>Branch instructions specify</a:t>
            </a:r>
          </a:p>
          <a:p>
            <a:pPr lvl="1">
              <a:spcBef>
                <a:spcPts val="0"/>
              </a:spcBef>
            </a:pPr>
            <a:r>
              <a:rPr lang="en-US" altLang="en-US" dirty="0" err="1" smtClean="0"/>
              <a:t>Opcode</a:t>
            </a:r>
            <a:r>
              <a:rPr lang="en-US" altLang="en-US" dirty="0" smtClean="0"/>
              <a:t>, two registers, target address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Most branch targets are near branch</a:t>
            </a:r>
          </a:p>
          <a:p>
            <a:pPr lvl="1">
              <a:spcBef>
                <a:spcPts val="0"/>
              </a:spcBef>
            </a:pPr>
            <a:r>
              <a:rPr lang="en-US" altLang="en-US" smtClean="0"/>
              <a:t>Branch range is +/- 4KB</a:t>
            </a:r>
            <a:endParaRPr lang="en-US" altLang="en-US" dirty="0" smtClean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PC-relative addressing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Target address = PC + immediate × 2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SB-format Instructions</a:t>
            </a:r>
            <a:endParaRPr lang="ru-R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50025" y="1214323"/>
            <a:ext cx="1367496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imm[10:5]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175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rs2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970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rs1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16318" y="1214324"/>
            <a:ext cx="12507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imm[4:1]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78108" y="1214324"/>
            <a:ext cx="936625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funct3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758984" y="1214324"/>
            <a:ext cx="12969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err="1">
                <a:solidFill>
                  <a:srgbClr val="273272"/>
                </a:solidFill>
              </a:rPr>
              <a:t>opcode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468472" y="1214324"/>
            <a:ext cx="290512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461780" y="1214324"/>
            <a:ext cx="290513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180628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imm[12]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6" name="Straight Arrow Connector 2"/>
          <p:cNvCxnSpPr>
            <a:cxnSpLocks noChangeShapeType="1"/>
          </p:cNvCxnSpPr>
          <p:nvPr/>
        </p:nvCxnSpPr>
        <p:spPr bwMode="auto">
          <a:xfrm flipV="1">
            <a:off x="2601458" y="1487374"/>
            <a:ext cx="0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123049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imm[11]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8" name="Straight Arrow Connector 33"/>
          <p:cNvCxnSpPr>
            <a:cxnSpLocks noChangeShapeType="1"/>
            <a:stCxn id="17" idx="0"/>
          </p:cNvCxnSpPr>
          <p:nvPr/>
        </p:nvCxnSpPr>
        <p:spPr bwMode="auto">
          <a:xfrm flipH="1" flipV="1">
            <a:off x="8612934" y="1487374"/>
            <a:ext cx="795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782933" y="2573325"/>
            <a:ext cx="1296987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079920" y="2569369"/>
            <a:ext cx="1079500" cy="40490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159420" y="2564699"/>
            <a:ext cx="1079500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240508" y="2564699"/>
            <a:ext cx="93662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8817020" y="2569369"/>
            <a:ext cx="1296988" cy="40490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99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8526508" y="2570240"/>
            <a:ext cx="290512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100"/>
              </a:spcAft>
            </a:pPr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492420" y="2573325"/>
            <a:ext cx="290513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179544" y="2574131"/>
            <a:ext cx="1342155" cy="400143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/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782933" y="2977448"/>
            <a:ext cx="1296987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/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079920" y="2977449"/>
            <a:ext cx="1079500" cy="400751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159420" y="2977450"/>
            <a:ext cx="1079500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6240508" y="2977450"/>
            <a:ext cx="936625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8817020" y="2977449"/>
            <a:ext cx="1296988" cy="407101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1100011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8526508" y="2980548"/>
            <a:ext cx="290512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2492420" y="2977449"/>
            <a:ext cx="290513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179544" y="2977450"/>
            <a:ext cx="1342155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945026" y="1936234"/>
            <a:ext cx="3034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beq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x0, x1, 0x4</a:t>
            </a:r>
            <a:endParaRPr lang="ru-RU" sz="3600" dirty="0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886099" y="34216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0000 0000 0001 0000 0000 0010 0110 0011 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00100263 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4305433" y="16589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5 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5372233" y="16716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5 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6388233" y="16716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3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9067933" y="16970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7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7391533" y="16843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5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098933" y="16462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6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2362829" y="20272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8204829" y="20780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4052173"/>
            <a:ext cx="10866121" cy="241212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Upper-immediate values: 20-bit values shifted left by 12 bits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imm: 20-bit immediate value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22"/>
            <a:ext cx="6772275" cy="875543"/>
            <a:chOff x="1331640" y="1383660"/>
            <a:chExt cx="6771978" cy="877133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4406951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 err="1" smtClean="0">
                  <a:solidFill>
                    <a:srgbClr val="1E3272"/>
                  </a:solidFill>
                </a:rPr>
                <a:t>imm</a:t>
              </a:r>
              <a:r>
                <a:rPr lang="en-US" altLang="en-US" sz="2200" dirty="0" smtClean="0">
                  <a:solidFill>
                    <a:srgbClr val="1E3272"/>
                  </a:solidFill>
                </a:rPr>
                <a:t>[31:12]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163837" y="185995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 smtClean="0">
                  <a:solidFill>
                    <a:srgbClr val="1E3272"/>
                  </a:solidFill>
                </a:rPr>
                <a:t>20 </a:t>
              </a:r>
              <a:r>
                <a:rPr lang="en-US" altLang="en-US" sz="2000" b="1" dirty="0">
                  <a:solidFill>
                    <a:srgbClr val="1E3272"/>
                  </a:solidFill>
                </a:rPr>
                <a:t>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lui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 x5, 0x12345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0001 0010 0011 0100 0101 0010 1011 0111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123452b7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4406827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0x12345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4406827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0001 0010 0011 0100 0101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0110111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UJ-format Instructions</a:t>
            </a:r>
            <a:endParaRPr lang="ru-RU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353268" y="1122170"/>
            <a:ext cx="1079500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rd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432768" y="1122170"/>
            <a:ext cx="1296988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b="1" dirty="0" err="1">
                <a:solidFill>
                  <a:srgbClr val="1E3272"/>
                </a:solidFill>
              </a:rPr>
              <a:t>opcode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70506" y="1122170"/>
            <a:ext cx="290512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306034" y="1614613"/>
            <a:ext cx="819456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 b="1" dirty="0" err="1">
                <a:solidFill>
                  <a:srgbClr val="1E3272"/>
                </a:solidFill>
              </a:rPr>
              <a:t>imm</a:t>
            </a:r>
            <a:r>
              <a:rPr lang="en-US" altLang="en-US" sz="1400" b="1" dirty="0">
                <a:solidFill>
                  <a:srgbClr val="1E3272"/>
                </a:solidFill>
              </a:rPr>
              <a:t>[11]</a:t>
            </a:r>
            <a:endParaRPr lang="en-AU" altLang="en-US" sz="1400" b="1" dirty="0">
              <a:solidFill>
                <a:srgbClr val="1E3272"/>
              </a:solidFill>
            </a:endParaRPr>
          </a:p>
        </p:txBody>
      </p:sp>
      <p:cxnSp>
        <p:nvCxnSpPr>
          <p:cNvPr id="11" name="Straight Arrow Connector 38"/>
          <p:cNvCxnSpPr>
            <a:cxnSpLocks noChangeShapeType="1"/>
            <a:stCxn id="10" idx="0"/>
          </p:cNvCxnSpPr>
          <p:nvPr/>
        </p:nvCxnSpPr>
        <p:spPr bwMode="auto">
          <a:xfrm flipV="1">
            <a:off x="5715762" y="1274889"/>
            <a:ext cx="794" cy="339724"/>
          </a:xfrm>
          <a:prstGeom prst="straightConnector1">
            <a:avLst/>
          </a:prstGeom>
          <a:noFill/>
          <a:ln w="25400" algn="ctr">
            <a:solidFill>
              <a:srgbClr val="1E3272"/>
            </a:solidFill>
            <a:round/>
            <a:headEnd/>
            <a:tailEnd type="triangle" w="med" len="med"/>
          </a:ln>
        </p:spPr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733643" y="1122170"/>
            <a:ext cx="290513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79008" y="1645093"/>
            <a:ext cx="8223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 b="1" dirty="0" err="1">
                <a:solidFill>
                  <a:srgbClr val="1E3272"/>
                </a:solidFill>
              </a:rPr>
              <a:t>imm</a:t>
            </a:r>
            <a:r>
              <a:rPr lang="en-US" altLang="en-US" sz="1400" b="1" dirty="0">
                <a:solidFill>
                  <a:srgbClr val="1E3272"/>
                </a:solidFill>
              </a:rPr>
              <a:t>[20]</a:t>
            </a:r>
            <a:endParaRPr lang="en-AU" altLang="en-US" sz="1400" b="1" dirty="0">
              <a:solidFill>
                <a:srgbClr val="1E3272"/>
              </a:solidFill>
            </a:endParaRPr>
          </a:p>
        </p:txBody>
      </p:sp>
      <p:cxnSp>
        <p:nvCxnSpPr>
          <p:cNvPr id="14" name="Straight Arrow Connector 41"/>
          <p:cNvCxnSpPr>
            <a:cxnSpLocks noChangeShapeType="1"/>
            <a:stCxn id="13" idx="0"/>
          </p:cNvCxnSpPr>
          <p:nvPr/>
        </p:nvCxnSpPr>
        <p:spPr bwMode="auto">
          <a:xfrm flipV="1">
            <a:off x="2890171" y="1305368"/>
            <a:ext cx="0" cy="339725"/>
          </a:xfrm>
          <a:prstGeom prst="straightConnector1">
            <a:avLst/>
          </a:prstGeom>
          <a:noFill/>
          <a:ln w="25400" algn="ctr">
            <a:solidFill>
              <a:srgbClr val="1E3272"/>
            </a:solidFill>
            <a:round/>
            <a:headEnd/>
            <a:tailEnd type="triangle" w="med" len="med"/>
          </a:ln>
        </p:spPr>
      </p:cxn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61018" y="1123952"/>
            <a:ext cx="1492250" cy="409574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imm[19:12]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156" y="1122170"/>
            <a:ext cx="2543175" cy="409450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2000" b="1" dirty="0" smtClean="0">
                <a:solidFill>
                  <a:srgbClr val="1E3272"/>
                </a:solidFill>
              </a:rPr>
              <a:t>imm[10:1]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679313" y="160558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7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7543933" y="15827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5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851892" y="1597965"/>
            <a:ext cx="8931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</a:t>
            </a:r>
            <a:r>
              <a:rPr lang="ru-RU" altLang="en-US" sz="2000" b="1" dirty="0" smtClean="0">
                <a:solidFill>
                  <a:srgbClr val="1E3272"/>
                </a:solidFill>
              </a:rPr>
              <a:t>0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271393" y="160558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altLang="en-US" sz="2000" b="1" dirty="0" smtClean="0">
                <a:solidFill>
                  <a:srgbClr val="1E3272"/>
                </a:solidFill>
              </a:rPr>
              <a:t>8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2596509" y="18875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385429" y="187228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302472" y="2649774"/>
            <a:ext cx="1079500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8381972" y="2649774"/>
            <a:ext cx="1296988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519710" y="2649774"/>
            <a:ext cx="290512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682847" y="2649774"/>
            <a:ext cx="290513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810222" y="2651556"/>
            <a:ext cx="1492250" cy="409574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973360" y="2649774"/>
            <a:ext cx="2543175" cy="40945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ru-RU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7302472" y="3053634"/>
            <a:ext cx="1079500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381972" y="3053634"/>
            <a:ext cx="1296988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1101111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5519710" y="3053634"/>
            <a:ext cx="290512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682847" y="3053634"/>
            <a:ext cx="290513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5810222" y="3055416"/>
            <a:ext cx="1492250" cy="409574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ru-RU" altLang="en-US" sz="2000" dirty="0" smtClean="0">
                <a:solidFill>
                  <a:srgbClr val="1E3272"/>
                </a:solidFill>
              </a:rPr>
              <a:t>0000000</a:t>
            </a:r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973360" y="3053634"/>
            <a:ext cx="2543175" cy="40945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AU" altLang="en-US" sz="2000" dirty="0" smtClean="0">
                <a:solidFill>
                  <a:srgbClr val="1E3272"/>
                </a:solidFill>
              </a:rPr>
              <a:t>0000000010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Содержимое 1"/>
          <p:cNvSpPr>
            <a:spLocks noGrp="1"/>
          </p:cNvSpPr>
          <p:nvPr>
            <p:ph idx="1"/>
          </p:nvPr>
        </p:nvSpPr>
        <p:spPr>
          <a:xfrm>
            <a:off x="838199" y="3911600"/>
            <a:ext cx="10866121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Jump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link register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imm: signed offset in multiples of 2 bytes added to PC</a:t>
            </a:r>
            <a:endParaRPr lang="ru-RU" altLang="en-US" dirty="0" smtClean="0"/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Target address = PC + immediate × 2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Jump range is +/- 1MB</a:t>
            </a:r>
          </a:p>
          <a:p>
            <a:pPr lvl="1">
              <a:spcBef>
                <a:spcPts val="0"/>
              </a:spcBef>
            </a:pPr>
            <a:endParaRPr lang="en-US" altLang="en-US" dirty="0" smtClean="0"/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886099" y="34724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0000 0000 0100 0000 0000 0010 1110 1111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004002ef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148226" y="2037834"/>
            <a:ext cx="2097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jal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x5, 0x4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.data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324864" y="1397001"/>
            <a:ext cx="5088636" cy="473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hello: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.string </a:t>
            </a:r>
            <a:r>
              <a:rPr lang="en-US" sz="3600" dirty="0" smtClean="0">
                <a:solidFill>
                  <a:srgbClr val="00B050"/>
                </a:solidFill>
              </a:rPr>
              <a:t>"Hello, world!"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4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la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hello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990600" y="3454400"/>
            <a:ext cx="3479800" cy="27686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6"/>
            <a:endCxn id="8" idx="1"/>
          </p:cNvCxnSpPr>
          <p:nvPr/>
        </p:nvCxnSpPr>
        <p:spPr>
          <a:xfrm>
            <a:off x="4470400" y="4838700"/>
            <a:ext cx="4542582" cy="4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876300" y="1219200"/>
            <a:ext cx="5702300" cy="2184400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511800" y="3200400"/>
            <a:ext cx="3503447" cy="6863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Addressing Summary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610" y="1090610"/>
            <a:ext cx="8523749" cy="550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Macros</a:t>
            </a:r>
            <a:endParaRPr lang="ru-RU" dirty="0"/>
          </a:p>
        </p:txBody>
      </p:sp>
      <p:pic>
        <p:nvPicPr>
          <p:cNvPr id="5" name="Picture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31" y="2252344"/>
            <a:ext cx="10533177" cy="21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symbolic names for addresses (in the .data or .text segment).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used by control-flow instructions (branches and jumps).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are used by load and store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399" y="4179189"/>
            <a:ext cx="3905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6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3304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Addresses can be represented in several ways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452" y="1817666"/>
            <a:ext cx="7571095" cy="489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956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F7B217"/>
                </a:solidFill>
              </a:rPr>
              <a:t>Program Counter (PC) </a:t>
            </a:r>
            <a:r>
              <a:rPr lang="en-US" dirty="0" smtClean="0"/>
              <a:t>is a special register that stores the address of the currently executed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When an instruction is executed, the PC is incremented by the size of the instruction (4 bytes) to point to the next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and jump instructions assign to the PC new addresses to change the control flow.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instructions use PC-relative addresses (increment or decrement current value by an offset).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Branch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=                    </a:t>
            </a:r>
            <a:r>
              <a:rPr lang="en-US" dirty="0" err="1" smtClean="0">
                <a:solidFill>
                  <a:srgbClr val="0070C0"/>
                </a:solidFill>
              </a:rPr>
              <a:t>beq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rs2</a:t>
            </a:r>
            <a:r>
              <a:rPr lang="en-US" dirty="0" smtClean="0"/>
              <a:t>, </a:t>
            </a:r>
            <a:r>
              <a:rPr lang="en-US" i="1" dirty="0" smtClean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</a:t>
            </a:r>
            <a:r>
              <a:rPr lang="en-US" dirty="0"/>
              <a:t>≠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blt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bge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bltu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bgeu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7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6500" b="1" dirty="0" smtClean="0"/>
              <a:t>Branch </a:t>
            </a:r>
            <a:r>
              <a:rPr lang="en-US" sz="6500" b="1" dirty="0" err="1" smtClean="0"/>
              <a:t>Pseudoinstructions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unconditionally  b        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= 0              </a:t>
            </a:r>
            <a:r>
              <a:rPr lang="en-US" sz="5800" dirty="0" err="1"/>
              <a:t>beqz</a:t>
            </a:r>
            <a:r>
              <a:rPr lang="en-US" sz="5800" dirty="0"/>
              <a:t> t1, 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≥ 0              </a:t>
            </a:r>
            <a:r>
              <a:rPr lang="en-US" sz="5800" dirty="0" err="1"/>
              <a:t>bgez</a:t>
            </a:r>
            <a:r>
              <a:rPr lang="en-US" sz="5800" dirty="0"/>
              <a:t> t1, 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              </a:t>
            </a:r>
            <a:r>
              <a:rPr lang="ru-RU" sz="5800" smtClean="0"/>
              <a:t>        </a:t>
            </a:r>
            <a:r>
              <a:rPr lang="en-US" sz="5800" smtClean="0"/>
              <a:t> </a:t>
            </a:r>
            <a:r>
              <a:rPr lang="en-US" sz="5800" dirty="0" err="1"/>
              <a:t>bgt</a:t>
            </a:r>
            <a:r>
              <a:rPr lang="en-US" sz="5800" dirty="0"/>
              <a:t>  t1, t2, 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Unsigned       </a:t>
            </a:r>
            <a:r>
              <a:rPr lang="en-US" sz="5800" dirty="0" err="1"/>
              <a:t>bgtu</a:t>
            </a:r>
            <a:r>
              <a:rPr lang="en-US" sz="5800" dirty="0"/>
              <a:t> t1, t2, 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0             </a:t>
            </a:r>
            <a:r>
              <a:rPr lang="ru-RU" sz="5800" dirty="0" smtClean="0"/>
              <a:t>       </a:t>
            </a:r>
            <a:r>
              <a:rPr lang="en-US" sz="5800" dirty="0" smtClean="0"/>
              <a:t> </a:t>
            </a:r>
            <a:r>
              <a:rPr lang="en-US" sz="5800" dirty="0" err="1"/>
              <a:t>bgtz</a:t>
            </a:r>
            <a:r>
              <a:rPr lang="en-US" sz="5800" dirty="0"/>
              <a:t> t1, 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               </a:t>
            </a:r>
            <a:r>
              <a:rPr lang="en-US" sz="5800" dirty="0" err="1"/>
              <a:t>ble</a:t>
            </a:r>
            <a:r>
              <a:rPr lang="en-US" sz="5800" dirty="0"/>
              <a:t>  t1, t2, 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Unsigned       bleu t1, t2, 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0              </a:t>
            </a:r>
            <a:r>
              <a:rPr lang="en-US" sz="5800" dirty="0" err="1"/>
              <a:t>blez</a:t>
            </a:r>
            <a:r>
              <a:rPr lang="en-US" sz="5800" dirty="0"/>
              <a:t> t1, 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&lt; 0              </a:t>
            </a:r>
            <a:r>
              <a:rPr lang="en-US" sz="5800" dirty="0" err="1"/>
              <a:t>bltz</a:t>
            </a:r>
            <a:r>
              <a:rPr lang="en-US" sz="5800" dirty="0"/>
              <a:t> t1, 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≠ 0              </a:t>
            </a:r>
            <a:r>
              <a:rPr lang="en-US" sz="5800" dirty="0" err="1"/>
              <a:t>bnez</a:t>
            </a:r>
            <a:r>
              <a:rPr lang="en-US" sz="5800" dirty="0"/>
              <a:t> t1, label</a:t>
            </a:r>
            <a:endParaRPr lang="en-US" sz="5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</a:t>
            </a:r>
            <a:r>
              <a:rPr lang="en-US" dirty="0" err="1" smtClean="0"/>
              <a:t>Pseudoinstructions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7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25258" y="1538517"/>
            <a:ext cx="6865256" cy="42962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 smtClean="0">
                <a:solidFill>
                  <a:srgbClr val="273272"/>
                </a:solidFill>
              </a:rPr>
              <a:t>Computer</a:t>
            </a:r>
            <a:endParaRPr lang="ru-RU" sz="4000" b="1" dirty="0">
              <a:solidFill>
                <a:srgbClr val="273272"/>
              </a:solidFill>
            </a:endParaRPr>
          </a:p>
        </p:txBody>
      </p:sp>
      <p:cxnSp>
        <p:nvCxnSpPr>
          <p:cNvPr id="17" name="Прямая соединительная линия 16"/>
          <p:cNvCxnSpPr>
            <a:stCxn id="6" idx="2"/>
          </p:cNvCxnSpPr>
          <p:nvPr/>
        </p:nvCxnSpPr>
        <p:spPr>
          <a:xfrm flipH="1">
            <a:off x="5587340" y="4956630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68828" y="1560279"/>
            <a:ext cx="3095172" cy="431982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b="1" dirty="0" smtClean="0"/>
              <a:t>Main Parts: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Control</a:t>
            </a:r>
          </a:p>
          <a:p>
            <a:pPr>
              <a:spcBef>
                <a:spcPts val="1800"/>
              </a:spcBef>
            </a:pPr>
            <a:r>
              <a:rPr lang="en-US" dirty="0" err="1" smtClean="0"/>
              <a:t>Datapath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Memory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Input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Output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Computer Works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3943" y="2322287"/>
            <a:ext cx="2148125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CPU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28997" y="2315032"/>
            <a:ext cx="1865071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Memory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68253" y="2322288"/>
            <a:ext cx="2148090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Devices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027884" y="3033488"/>
            <a:ext cx="1828802" cy="696686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Input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006116" y="3984160"/>
            <a:ext cx="1865084" cy="674927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Output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673600" y="2931887"/>
            <a:ext cx="1821625" cy="812799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Control</a:t>
            </a:r>
          </a:p>
          <a:p>
            <a:pPr algn="ctr"/>
            <a:r>
              <a:rPr lang="en-US" sz="2400" b="1" dirty="0" smtClean="0">
                <a:solidFill>
                  <a:srgbClr val="273272"/>
                </a:solidFill>
              </a:rPr>
              <a:t>“Brain”</a:t>
            </a:r>
            <a:endParaRPr lang="ru-RU" sz="2400" b="1" dirty="0">
              <a:solidFill>
                <a:srgbClr val="273272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73685" y="3918858"/>
            <a:ext cx="1828716" cy="856343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273272"/>
                </a:solidFill>
              </a:rPr>
              <a:t>Datapath</a:t>
            </a:r>
            <a:endParaRPr lang="en-US" sz="3200" b="1" dirty="0" smtClean="0">
              <a:solidFill>
                <a:srgbClr val="273272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273272"/>
                </a:solidFill>
              </a:rPr>
              <a:t>Registers</a:t>
            </a:r>
            <a:endParaRPr lang="ru-RU" sz="2400" b="1" dirty="0">
              <a:solidFill>
                <a:srgbClr val="273272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13979" y="5196114"/>
            <a:ext cx="6487849" cy="413657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Bus</a:t>
            </a:r>
            <a:endParaRPr lang="ru-RU" sz="2800" b="1" dirty="0">
              <a:solidFill>
                <a:schemeClr val="bg1"/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7740779" y="4960579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9959603" y="4952653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718800" cy="52989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32-bit instructions and data stored in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Program is a sequence of instructions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To run a new program: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500" dirty="0" smtClean="0"/>
              <a:t>Simply load the new program into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Program Execution: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CPU fetches (reads) instructions from memory in sequence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CPU performs the specified operations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Concept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16803</TotalTime>
  <Words>1258</Words>
  <Application>Microsoft Office PowerPoint</Application>
  <PresentationFormat>Widescreen</PresentationFormat>
  <Paragraphs>425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Тема Office</vt:lpstr>
      <vt:lpstr>Computer Architecture and Operating Systems Lecture 5: Assembly Programming – Branches and Arrays</vt:lpstr>
      <vt:lpstr>Program Structure and Memory Layout</vt:lpstr>
      <vt:lpstr>Labels</vt:lpstr>
      <vt:lpstr>Addressing</vt:lpstr>
      <vt:lpstr>Program Counter</vt:lpstr>
      <vt:lpstr>Branch Instructions</vt:lpstr>
      <vt:lpstr>Branch Pseudoinstructions</vt:lpstr>
      <vt:lpstr>How Computer Works</vt:lpstr>
      <vt:lpstr>Stored Program Concept</vt:lpstr>
      <vt:lpstr>Stored Program Representation</vt:lpstr>
      <vt:lpstr>RISC-V Instructions</vt:lpstr>
      <vt:lpstr>Design Principles</vt:lpstr>
      <vt:lpstr>Six Instruction Formats</vt:lpstr>
      <vt:lpstr>R-format Instructions</vt:lpstr>
      <vt:lpstr>I-format Instructions</vt:lpstr>
      <vt:lpstr>S-format Instructions</vt:lpstr>
      <vt:lpstr>SB-format Instructions</vt:lpstr>
      <vt:lpstr>U-format Instructions</vt:lpstr>
      <vt:lpstr>UJ-format Instructions</vt:lpstr>
      <vt:lpstr>RISC-V Addressing Summary</vt:lpstr>
      <vt:lpstr>Macros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257</cp:revision>
  <dcterms:created xsi:type="dcterms:W3CDTF">2015-11-11T03:30:50Z</dcterms:created>
  <dcterms:modified xsi:type="dcterms:W3CDTF">2021-01-25T09:28:43Z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